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5" r:id="rId4"/>
    <p:sldId id="267" r:id="rId5"/>
    <p:sldId id="266" r:id="rId6"/>
    <p:sldId id="263" r:id="rId7"/>
    <p:sldId id="262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64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37A"/>
    <a:srgbClr val="DD2047"/>
    <a:srgbClr val="C51718"/>
    <a:srgbClr val="FFE800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39428-65CC-4879-82AE-4C9D72F1543F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94AFF-7A49-4ED6-AA7F-B35D8BF2DB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35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1E4C6-B6D7-43AA-A797-4E9BB63FE62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605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B80EC3-B967-B016-4BE1-058A86DC6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7172EE76-C20F-FE29-CD99-DA69AC0A1D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5CB9E497-30D9-DC77-4A73-06AAF4B218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921ECF6-532B-3AB0-C3A3-ACC55BCAD7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1E4C6-B6D7-43AA-A797-4E9BB63FE62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329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70A4D-8F7D-A4EE-3615-8B6359C8C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88EBBB0A-C05F-C235-CE87-030116F5C6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2786DB55-1305-4C94-7C97-3007F203C8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D6DDC1E-C885-0CE4-ED40-0033CF91DD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1E4C6-B6D7-43AA-A797-4E9BB63FE62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854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5E12A-1212-82E1-BBEA-A05DBE36A4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7CEC44A3-2050-B1F9-DBDB-DB9F809AAF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11A9112E-E9A8-ACD7-22B0-8F7BD394F2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746FE80-5F5B-FBF1-AFC1-99051380A9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1E4C6-B6D7-43AA-A797-4E9BB63FE62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026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07D3D-CC37-F63E-2595-A37914970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13BA9577-FEC6-45BD-1653-981DA4648A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3F16BDE6-D359-BD24-A443-8B15925966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A3C6DFC-9DC3-C348-0CDC-07C7BF329C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1E4C6-B6D7-43AA-A797-4E9BB63FE62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59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2E7F2-6143-C8B7-F200-21F570208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E7C868-8BB0-27DC-BCC2-26DAF80F3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8D4FB0-58C6-F879-0D90-9417E5FFC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907EE2-2A43-6431-9D16-6AA7823E1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21D05B-0C10-827D-0BBA-83DE9CF34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973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79316-C1D6-B285-4E7E-96D620188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F2B3B42-B1AD-7053-2E26-77AE1C982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620EE7-3692-3055-67AF-A2473157E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5B5E89-77D6-3710-D328-41BDE67C5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6DE193-C114-3CB1-3F2C-738FBD0A3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50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CC30FB-7626-1AC0-10C1-60CB8A98D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CC06591-CC55-B6CB-85EA-FEC0731F0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B07AB7-5AEA-0825-2ADF-12419D2FE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3D82E2-069A-EDDA-5468-B68F3A7C1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74B3B7-5D3A-C5C3-388D-92683B73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79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BA24A9-8B1E-D052-5F9B-EF10AB9D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7D7F1B-2BA3-B947-47D3-4626C9977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4C7706-2F95-A8CD-FB24-DD5A914F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539211-6F63-C389-9362-7E8E3E09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21D919-039C-94AF-381D-11353EDC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73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E10DA-07A8-56DE-B038-4CDE4A9FD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422612-CD84-E20E-4D59-5C6C4171E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650FDE-0090-E3F4-5EBB-381245F3B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CDDB32-2322-45B4-D86A-EA66A54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F81B24-B6CB-395A-DA35-2D46C6D25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7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D8079-26CD-642D-3155-B6A9D7A3B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1B4D4D-9877-FAE8-04E9-590278E7B0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F9CEA9A-AE46-1A75-0149-A8C0E593A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361096-2B21-1A96-83DD-A293AB9E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8BEDCD-E1CE-1A54-EC92-44B2BB52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9DABA38-E057-B6B7-A44F-5A793CDA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1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21756-F80E-50C5-F0FE-8B4F54A3C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7D8547-E8AA-65FB-C858-0CF8658AB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89D23D6-E30B-AF7E-3C5B-CA28ABCED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29367A5-0886-6821-0378-B83A0DF9A2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2C46F5E-D360-30FD-C557-DB9227892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EB36A90-AA29-C9F7-32D3-F66CA45A9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7C6377A-2254-76E6-1616-FA9B40D20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DA3F9E3-D3F7-AFC6-04D5-F6D52E0C5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02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69835F-07D3-9765-2C73-CBEA3FED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2102780-13F0-0836-1393-929DF7733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B6B1CC8-8276-EF27-4C34-E648FF471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799B9A-98B5-9516-F9AD-0C7934594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09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03B73D6-C032-0FCC-14E4-8FC1F6C4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F46C32E-0E35-5D47-63ED-E9C545D3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8D00A4-1D9D-60DE-F4C6-357E2B3B2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674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C3FD4-5328-E175-668E-16A75B8C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E4F2A7-501B-7E57-D42A-76A5CB60C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A3D4F52-696A-ED16-A52C-EBD33592F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5A2DFD-B7E0-8854-ED4E-E363A0C4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2895739-B3C4-E7B1-C836-63E9E5715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1E4D422-FDEC-DFD1-ADEB-A87F82D34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33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CD15B-A361-1A04-CC5F-DE11B8744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8134AF0-C156-2A6B-FAAF-AF31A728A7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BBA21A6-EEA5-088B-DEEC-3E803AD42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36C7B4-9E1C-5C15-08E6-40584E509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3189144-2E51-3FC2-218E-8E0924FE7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B123FB9-F304-A02D-1FDF-C9BF6F56E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42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4EB416F-EDAD-C8B3-75D5-126EE5C23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63AF7D-60E6-6D0E-46CD-7E4E501E2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25BEF5-7197-3C93-670C-A4AD2999A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8AF01-0137-4BEA-8914-3D0A6C945923}" type="datetimeFigureOut">
              <a:rPr lang="pt-BR" smtClean="0"/>
              <a:t>26/05/2024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D27066-F8FD-D619-0637-71787BC31E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62B0B6-D621-F1D5-D390-07AC413180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23A9F-7822-4422-8B4F-B16DB0BC3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84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brafite.org.br/wp-content/uploads/2020/06/Nota-Tecnica-MODELO-OPERACIONAL-APURACAO-IBS-vf-1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B2B91A3-7CF6-EF97-2481-1BDE6BF60767}"/>
              </a:ext>
            </a:extLst>
          </p:cNvPr>
          <p:cNvSpPr/>
          <p:nvPr/>
        </p:nvSpPr>
        <p:spPr>
          <a:xfrm>
            <a:off x="0" y="-17252"/>
            <a:ext cx="12192000" cy="6858000"/>
          </a:xfrm>
          <a:prstGeom prst="rect">
            <a:avLst/>
          </a:prstGeom>
          <a:solidFill>
            <a:srgbClr val="DD204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057C017-DAB3-2508-5FA5-996712EEAA45}"/>
              </a:ext>
            </a:extLst>
          </p:cNvPr>
          <p:cNvSpPr txBox="1"/>
          <p:nvPr/>
        </p:nvSpPr>
        <p:spPr>
          <a:xfrm>
            <a:off x="879894" y="2684279"/>
            <a:ext cx="1060186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t-B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t-BR" sz="3200" b="1" dirty="0">
                <a:solidFill>
                  <a:schemeClr val="bg1"/>
                </a:solidFill>
              </a:rPr>
              <a:t>Em busca da conformidade tributária no IBS/CBS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pt-BR" sz="3200" b="1" dirty="0"/>
              <a:t>Como desenhar incentivos à conformidade?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5359CE1-2744-67DB-213A-10AD571DFDF7}"/>
              </a:ext>
            </a:extLst>
          </p:cNvPr>
          <p:cNvSpPr txBox="1"/>
          <p:nvPr/>
        </p:nvSpPr>
        <p:spPr>
          <a:xfrm>
            <a:off x="3507806" y="4970755"/>
            <a:ext cx="51763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FFE800"/>
                </a:solidFill>
              </a:rPr>
              <a:t>Rodrigo Frota da Silveira</a:t>
            </a:r>
          </a:p>
        </p:txBody>
      </p:sp>
      <p:pic>
        <p:nvPicPr>
          <p:cNvPr id="4" name="Imagem 3" descr="Fundo preto com letras vermelhas&#10;&#10;Descrição gerada automaticamente com confiança baixa">
            <a:extLst>
              <a:ext uri="{FF2B5EF4-FFF2-40B4-BE49-F238E27FC236}">
                <a16:creationId xmlns:a16="http://schemas.microsoft.com/office/drawing/2014/main" id="{1EDF34D5-64A7-BD06-A9C0-926DB047A2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1" r="20867" b="63003"/>
          <a:stretch/>
        </p:blipFill>
        <p:spPr>
          <a:xfrm>
            <a:off x="2500604" y="792"/>
            <a:ext cx="7147249" cy="253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99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3FF54-EB8B-8E05-53F5-F14B75DBB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7DB54482-849E-F1AE-5A84-4C99FA72D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468" y="1521652"/>
            <a:ext cx="6456157" cy="36315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552C6C41-34A4-C25B-863E-94449B9DFB53}"/>
              </a:ext>
            </a:extLst>
          </p:cNvPr>
          <p:cNvSpPr txBox="1"/>
          <p:nvPr/>
        </p:nvSpPr>
        <p:spPr>
          <a:xfrm>
            <a:off x="546497" y="822236"/>
            <a:ext cx="11099006" cy="593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Caso 1 – Fornecedor tem saldo credor no período de apuração (março)</a:t>
            </a:r>
            <a:endParaRPr lang="pt-BR" sz="24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07502A-1FBB-1EE7-34D3-2095078B6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343747"/>
            <a:ext cx="10515600" cy="707381"/>
          </a:xfrm>
        </p:spPr>
        <p:txBody>
          <a:bodyPr>
            <a:normAutofit/>
          </a:bodyPr>
          <a:lstStyle/>
          <a:p>
            <a:r>
              <a:rPr lang="pt-BR" sz="2800" b="1" i="0" u="none" strike="noStrike" baseline="0" dirty="0">
                <a:latin typeface="Montserrat-ExtraBold"/>
              </a:rPr>
              <a:t>O SMART PIX E O SMART SPLIT NA PRÁTICA</a:t>
            </a:r>
            <a:endParaRPr lang="pt-BR" sz="2800" b="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97D892D-A35E-AAFC-929F-23A6BA44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20391" y="6215315"/>
            <a:ext cx="6979713" cy="403225"/>
          </a:xfrm>
        </p:spPr>
        <p:txBody>
          <a:bodyPr/>
          <a:lstStyle/>
          <a:p>
            <a:r>
              <a:rPr lang="pt-BR" dirty="0"/>
              <a:t>Nota Técnica Movimento VIVA &amp; FEBRAFITE - Modelo Operacional de Apuração do IBS - março/2024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C6EC2D2A-BD0D-C4CF-85DF-9B4689B32D18}"/>
              </a:ext>
            </a:extLst>
          </p:cNvPr>
          <p:cNvSpPr/>
          <p:nvPr/>
        </p:nvSpPr>
        <p:spPr>
          <a:xfrm>
            <a:off x="7336560" y="1387817"/>
            <a:ext cx="4738687" cy="47744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400" dirty="0"/>
              <a:t>Verificadas as 4 condições, o Comitê Gestor compensa o saldo credor do fornecedor</a:t>
            </a:r>
            <a:r>
              <a:rPr lang="pt-BR" sz="1400" dirty="0">
                <a:solidFill>
                  <a:srgbClr val="FF0000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(</a:t>
            </a:r>
            <a:r>
              <a:rPr lang="pt-BR" sz="1400" b="1" dirty="0">
                <a:solidFill>
                  <a:schemeClr val="tx1"/>
                </a:solidFill>
              </a:rPr>
              <a:t>crédito confirmado</a:t>
            </a:r>
            <a:r>
              <a:rPr lang="pt-BR" sz="1400" dirty="0">
                <a:solidFill>
                  <a:schemeClr val="tx1"/>
                </a:solidFill>
              </a:rPr>
              <a:t>) com o débito do imposto da nota fiscal na apuração do fornecedor (crédito passa à condição </a:t>
            </a:r>
            <a:r>
              <a:rPr lang="pt-BR" sz="1400" b="1" dirty="0">
                <a:solidFill>
                  <a:schemeClr val="tx1"/>
                </a:solidFill>
              </a:rPr>
              <a:t>de utilizado</a:t>
            </a:r>
            <a:r>
              <a:rPr lang="pt-BR" sz="1400" dirty="0">
                <a:solidFill>
                  <a:schemeClr val="tx1"/>
                </a:solidFill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400" dirty="0"/>
              <a:t>Comitê Gestor lança o crédito </a:t>
            </a:r>
            <a:r>
              <a:rPr lang="pt-BR" sz="1400" b="1" dirty="0"/>
              <a:t>confirmado</a:t>
            </a:r>
            <a:r>
              <a:rPr lang="pt-BR" sz="1400" dirty="0"/>
              <a:t> na apuração do adquirente;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400" dirty="0"/>
              <a:t>Adquirente paga a compra por meio de banco credenciado que </a:t>
            </a:r>
            <a:r>
              <a:rPr lang="pt-BR" sz="1400" b="1" dirty="0">
                <a:solidFill>
                  <a:srgbClr val="FF0000"/>
                </a:solidFill>
              </a:rPr>
              <a:t>envia o valor total de 10.000,00 ao fornecedor</a:t>
            </a:r>
            <a:r>
              <a:rPr lang="pt-BR" sz="1400" dirty="0"/>
              <a:t>, pois o IBS da operação já estava pago e  recolhe o seu saldo devedor no dia 10/04/2033 contendo o crédito pago;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400" dirty="0"/>
              <a:t>Tanto o fluxo de caixa do adquirente quanto do fornecedor não são afetados;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400" dirty="0"/>
              <a:t>Crédito tomado sem risco pelo adquirente.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7103E9FD-7336-0735-D604-3BA9EE9B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9E34-6066-417E-B19E-1E1B1600EEBE}" type="slidenum">
              <a:rPr lang="pt-BR" smtClean="0"/>
              <a:t>10</a:t>
            </a:fld>
            <a:endParaRPr lang="pt-BR"/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FB19E16C-5B4A-36CB-3C5E-4D23350321B5}"/>
              </a:ext>
            </a:extLst>
          </p:cNvPr>
          <p:cNvCxnSpPr/>
          <p:nvPr/>
        </p:nvCxnSpPr>
        <p:spPr>
          <a:xfrm>
            <a:off x="2936178" y="4296432"/>
            <a:ext cx="3291840" cy="0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tângulo 12">
            <a:extLst>
              <a:ext uri="{FF2B5EF4-FFF2-40B4-BE49-F238E27FC236}">
                <a16:creationId xmlns:a16="http://schemas.microsoft.com/office/drawing/2014/main" id="{405E94E8-9D72-51AF-2DB1-5F6141CF885F}"/>
              </a:ext>
            </a:extLst>
          </p:cNvPr>
          <p:cNvSpPr/>
          <p:nvPr/>
        </p:nvSpPr>
        <p:spPr>
          <a:xfrm>
            <a:off x="2971895" y="4027261"/>
            <a:ext cx="1692618" cy="2161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solidFill>
                  <a:schemeClr val="tx1"/>
                </a:solidFill>
              </a:rPr>
              <a:t>Fornecedor tem saldo credor</a:t>
            </a:r>
          </a:p>
        </p:txBody>
      </p:sp>
    </p:spTree>
    <p:extLst>
      <p:ext uri="{BB962C8B-B14F-4D97-AF65-F5344CB8AC3E}">
        <p14:creationId xmlns:p14="http://schemas.microsoft.com/office/powerpoint/2010/main" val="4104333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68BFA-A10D-43EC-B51D-3609C477D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CC6847DE-A3F5-63FE-1D3B-B0766A0C6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95" y="1736245"/>
            <a:ext cx="4973611" cy="27976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D0655DC0-00C2-F573-7CC7-9E2DC7D40A94}"/>
              </a:ext>
            </a:extLst>
          </p:cNvPr>
          <p:cNvSpPr txBox="1"/>
          <p:nvPr/>
        </p:nvSpPr>
        <p:spPr>
          <a:xfrm>
            <a:off x="728665" y="751351"/>
            <a:ext cx="7858125" cy="593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Caso 2 – venda à vista, fornecedor com saldo devedor  </a:t>
            </a:r>
            <a:endParaRPr lang="pt-BR" sz="24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20154D-26A3-D075-6DFA-B3AF8A6F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711" y="226863"/>
            <a:ext cx="10515600" cy="715499"/>
          </a:xfrm>
        </p:spPr>
        <p:txBody>
          <a:bodyPr>
            <a:normAutofit/>
          </a:bodyPr>
          <a:lstStyle/>
          <a:p>
            <a:r>
              <a:rPr lang="pt-BR" sz="2800" b="1" i="0" u="none" strike="noStrike" baseline="0" dirty="0">
                <a:latin typeface="Montserrat-ExtraBold"/>
              </a:rPr>
              <a:t>O SMART PIX E O SMART SPLIT NA PRÁTICA</a:t>
            </a:r>
            <a:endParaRPr lang="pt-BR" sz="2800" b="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62F5FFF-6AC7-8BEC-2EC8-D6CF9E3C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5925" y="6384217"/>
            <a:ext cx="7308215" cy="473783"/>
          </a:xfrm>
        </p:spPr>
        <p:txBody>
          <a:bodyPr/>
          <a:lstStyle/>
          <a:p>
            <a:r>
              <a:rPr lang="pt-BR" dirty="0"/>
              <a:t>Nota Técnica Movimento VIVA &amp; FEBRAFITE - Modelo Operacional de Apuração do IBS - março/2024</a:t>
            </a:r>
          </a:p>
        </p:txBody>
      </p:sp>
      <p:sp>
        <p:nvSpPr>
          <p:cNvPr id="6" name="Balão de Fala: Oval 5">
            <a:extLst>
              <a:ext uri="{FF2B5EF4-FFF2-40B4-BE49-F238E27FC236}">
                <a16:creationId xmlns:a16="http://schemas.microsoft.com/office/drawing/2014/main" id="{8D66DFE2-F86F-A186-139B-3D00DD0EE7DB}"/>
              </a:ext>
            </a:extLst>
          </p:cNvPr>
          <p:cNvSpPr/>
          <p:nvPr/>
        </p:nvSpPr>
        <p:spPr>
          <a:xfrm flipH="1">
            <a:off x="826134" y="4345936"/>
            <a:ext cx="1898015" cy="1009645"/>
          </a:xfrm>
          <a:prstGeom prst="wedgeEllipseCallout">
            <a:avLst>
              <a:gd name="adj1" fmla="val -16074"/>
              <a:gd name="adj2" fmla="val -82406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Fornecedor possui saldo devedor de 50.000,00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4BB3329B-AB02-9DF1-E5E6-43FC14712510}"/>
              </a:ext>
            </a:extLst>
          </p:cNvPr>
          <p:cNvSpPr/>
          <p:nvPr/>
        </p:nvSpPr>
        <p:spPr>
          <a:xfrm>
            <a:off x="5345746" y="1260476"/>
            <a:ext cx="6655754" cy="50958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sz="13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Adquirente paga a fatura à vista ao fornecedor no dia 10/03 no valor de 10.000,00. A nota fiscal referente à compra  indica débito de IBS de 2.000,00 que, após a sua emissão se transforma em potencial </a:t>
            </a:r>
            <a:r>
              <a:rPr lang="pt-BR" sz="1350" b="1" dirty="0"/>
              <a:t>crédito de IBS e CBS</a:t>
            </a:r>
            <a:endParaRPr lang="pt-BR" sz="1350" dirty="0"/>
          </a:p>
          <a:p>
            <a:pPr algn="just"/>
            <a:endParaRPr lang="pt-BR" sz="13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Adquirente opta pelo </a:t>
            </a:r>
            <a:r>
              <a:rPr lang="pt-BR" sz="1350" b="1" i="1" dirty="0" err="1">
                <a:solidFill>
                  <a:srgbClr val="FF0000"/>
                </a:solidFill>
              </a:rPr>
              <a:t>Smart</a:t>
            </a:r>
            <a:r>
              <a:rPr lang="pt-BR" sz="1350" b="1" i="1" dirty="0">
                <a:solidFill>
                  <a:srgbClr val="FF0000"/>
                </a:solidFill>
              </a:rPr>
              <a:t> Split</a:t>
            </a:r>
            <a:r>
              <a:rPr lang="pt-BR" sz="1350" i="1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350" i="1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Instituição credenciada recebe os 10.000,00 do adquirente, e </a:t>
            </a:r>
            <a:r>
              <a:rPr lang="pt-BR" sz="1350" b="1" dirty="0">
                <a:solidFill>
                  <a:srgbClr val="FF0000"/>
                </a:solidFill>
              </a:rPr>
              <a:t>consulta a conta</a:t>
            </a:r>
            <a:r>
              <a:rPr lang="pt-BR" sz="1350" dirty="0">
                <a:solidFill>
                  <a:srgbClr val="FF0000"/>
                </a:solidFill>
              </a:rPr>
              <a:t> </a:t>
            </a:r>
            <a:r>
              <a:rPr lang="pt-BR" sz="1350" dirty="0"/>
              <a:t>fiscal do fornecedor no Comitê Gestor;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3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Se o imposto ainda não foi </a:t>
            </a:r>
            <a:r>
              <a:rPr lang="pt-BR" sz="1350" dirty="0">
                <a:solidFill>
                  <a:schemeClr val="tx1"/>
                </a:solidFill>
              </a:rPr>
              <a:t>compensado com créditos do fornecedor, credita </a:t>
            </a:r>
            <a:r>
              <a:rPr lang="pt-BR" sz="1350" dirty="0"/>
              <a:t>8.000,00 na conta do fornecedor e 2.000,00 na conta do Comitê Gestor (</a:t>
            </a:r>
            <a:r>
              <a:rPr lang="pt-BR" sz="1350" b="1" dirty="0">
                <a:solidFill>
                  <a:schemeClr val="tx1"/>
                </a:solidFill>
              </a:rPr>
              <a:t>crédito confirmado </a:t>
            </a:r>
            <a:r>
              <a:rPr lang="pt-BR" sz="1350" dirty="0">
                <a:solidFill>
                  <a:schemeClr val="tx1"/>
                </a:solidFill>
              </a:rPr>
              <a:t>pelo </a:t>
            </a:r>
            <a:r>
              <a:rPr lang="pt-BR" sz="1350" i="1" dirty="0" err="1">
                <a:solidFill>
                  <a:schemeClr val="tx1"/>
                </a:solidFill>
              </a:rPr>
              <a:t>smart</a:t>
            </a:r>
            <a:r>
              <a:rPr lang="pt-BR" sz="1350" i="1" dirty="0">
                <a:solidFill>
                  <a:schemeClr val="tx1"/>
                </a:solidFill>
              </a:rPr>
              <a:t> split</a:t>
            </a:r>
            <a:r>
              <a:rPr lang="pt-BR" sz="1350" dirty="0"/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3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Comitê Gestor aloca 2.000,00 a crédito na apuração do adquirente.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3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Se o imposto já tiver sido </a:t>
            </a:r>
            <a:r>
              <a:rPr lang="pt-BR" sz="1350" dirty="0">
                <a:solidFill>
                  <a:schemeClr val="tx1"/>
                </a:solidFill>
              </a:rPr>
              <a:t>liquidado</a:t>
            </a:r>
            <a:r>
              <a:rPr lang="pt-BR" sz="1350" dirty="0">
                <a:solidFill>
                  <a:srgbClr val="FF0000"/>
                </a:solidFill>
              </a:rPr>
              <a:t> </a:t>
            </a:r>
            <a:r>
              <a:rPr lang="pt-BR" sz="1350" dirty="0"/>
              <a:t>pelo fornecedor por qualquer meio, a instituição credita 10.000,00 integralmente na conta do fornecedor e aloca o crédito de 2.000,00 na apuração do adquirente.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3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Tanto o fluxo de caixa do adquirente quanto do fornecedor não são afetados.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3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Crédito tomado sem risco e sem burocracia pelo adquirente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8FCCF168-ADBD-C51E-02B3-04A8944AA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9E34-6066-417E-B19E-1E1B1600EEBE}" type="slidenum">
              <a:rPr lang="pt-BR" smtClean="0"/>
              <a:t>11</a:t>
            </a:fld>
            <a:endParaRPr lang="pt-BR"/>
          </a:p>
        </p:txBody>
      </p:sp>
      <p:sp>
        <p:nvSpPr>
          <p:cNvPr id="8" name="Balão de Fala: Oval 7">
            <a:extLst>
              <a:ext uri="{FF2B5EF4-FFF2-40B4-BE49-F238E27FC236}">
                <a16:creationId xmlns:a16="http://schemas.microsoft.com/office/drawing/2014/main" id="{39AFEB2F-ABA8-052B-1DB2-C10CB89685B7}"/>
              </a:ext>
            </a:extLst>
          </p:cNvPr>
          <p:cNvSpPr/>
          <p:nvPr/>
        </p:nvSpPr>
        <p:spPr>
          <a:xfrm flipH="1">
            <a:off x="3085940" y="4626924"/>
            <a:ext cx="1898015" cy="1009645"/>
          </a:xfrm>
          <a:prstGeom prst="wedgeEllipseCallout">
            <a:avLst>
              <a:gd name="adj1" fmla="val 101733"/>
              <a:gd name="adj2" fmla="val -10929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Pagamento da nota fiscal de 10.000,00 à vista </a:t>
            </a:r>
          </a:p>
        </p:txBody>
      </p:sp>
    </p:spTree>
    <p:extLst>
      <p:ext uri="{BB962C8B-B14F-4D97-AF65-F5344CB8AC3E}">
        <p14:creationId xmlns:p14="http://schemas.microsoft.com/office/powerpoint/2010/main" val="2358291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72AF9A-04DF-EE04-4640-EED530842D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1B83D5FB-BEC3-C49D-1D54-E92C9C238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95" y="1736245"/>
            <a:ext cx="4973611" cy="27976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496F59EC-001A-3AFD-9E4C-464EC6181D97}"/>
              </a:ext>
            </a:extLst>
          </p:cNvPr>
          <p:cNvSpPr txBox="1"/>
          <p:nvPr/>
        </p:nvSpPr>
        <p:spPr>
          <a:xfrm>
            <a:off x="728665" y="751351"/>
            <a:ext cx="7858125" cy="593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Caso 3 – venda a prazo em 90 dias  </a:t>
            </a:r>
            <a:endParaRPr lang="pt-BR" sz="24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EFAE44-63CB-0DCE-DA84-101D33EFE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711" y="226863"/>
            <a:ext cx="10515600" cy="715499"/>
          </a:xfrm>
        </p:spPr>
        <p:txBody>
          <a:bodyPr>
            <a:normAutofit/>
          </a:bodyPr>
          <a:lstStyle/>
          <a:p>
            <a:r>
              <a:rPr lang="pt-BR" sz="2800" b="1" i="0" u="none" strike="noStrike" baseline="0" dirty="0">
                <a:latin typeface="Montserrat-ExtraBold"/>
              </a:rPr>
              <a:t>O SMART PIX E O SMART SPLIT NA PRÁTICA</a:t>
            </a:r>
            <a:endParaRPr lang="pt-BR" sz="2800" b="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81A7828-1166-EAA7-425B-D6012474B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38349" y="6421508"/>
            <a:ext cx="6819901" cy="331717"/>
          </a:xfrm>
        </p:spPr>
        <p:txBody>
          <a:bodyPr/>
          <a:lstStyle/>
          <a:p>
            <a:r>
              <a:rPr lang="pt-BR"/>
              <a:t>Nota Técnica Movimento VIVA &amp; FEBRAFITE - Modelo Operacional de Apuração do IBS - março/2024</a:t>
            </a:r>
            <a:endParaRPr lang="pt-BR" dirty="0"/>
          </a:p>
        </p:txBody>
      </p:sp>
      <p:sp>
        <p:nvSpPr>
          <p:cNvPr id="6" name="Balão de Fala: Oval 5">
            <a:extLst>
              <a:ext uri="{FF2B5EF4-FFF2-40B4-BE49-F238E27FC236}">
                <a16:creationId xmlns:a16="http://schemas.microsoft.com/office/drawing/2014/main" id="{82F33C33-8FFA-2F22-FD82-84469098A81D}"/>
              </a:ext>
            </a:extLst>
          </p:cNvPr>
          <p:cNvSpPr/>
          <p:nvPr/>
        </p:nvSpPr>
        <p:spPr>
          <a:xfrm flipH="1">
            <a:off x="1019178" y="4594030"/>
            <a:ext cx="3638549" cy="1413005"/>
          </a:xfrm>
          <a:prstGeom prst="wedgeEllipseCallout">
            <a:avLst>
              <a:gd name="adj1" fmla="val -48111"/>
              <a:gd name="adj2" fmla="val -89806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Compensação com saldo credor até esta data ou pagamento do saldo devedor nesta data.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BE9C5FC0-6289-3FF3-FE4B-2A0E044E33C7}"/>
              </a:ext>
            </a:extLst>
          </p:cNvPr>
          <p:cNvSpPr/>
          <p:nvPr/>
        </p:nvSpPr>
        <p:spPr>
          <a:xfrm>
            <a:off x="5219700" y="751351"/>
            <a:ext cx="6705599" cy="55732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11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150" dirty="0"/>
              <a:t>O recolhimento do IBS por parte do fornecedor ocorrerá no dia 10/04. Porém, o adquirente pagará a fatura posteriormente, no dia 10/06.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1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150" dirty="0"/>
              <a:t>Até 10/04, o fornecedor poderá ter compensado o imposto da Nota Fiscal com seu saldo credor, caso tenha </a:t>
            </a:r>
            <a:r>
              <a:rPr lang="pt-BR" sz="1150" b="1" dirty="0"/>
              <a:t>crédito</a:t>
            </a:r>
            <a:r>
              <a:rPr lang="pt-BR" sz="1150" dirty="0"/>
              <a:t>. Após esta compensação, o Comitê Gestor aloca o crédito ao adquirente na sua apuração.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1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150" dirty="0"/>
              <a:t>Caso não tenha saldo credor, o fornecedor deverá recolher o seu saldo devedor no dia 10/04 contendo o imposto de 2.000,00 desta Nota Fiscal. Assim, o crédito fica alocado na apuração do adquirente a partir desta data. O </a:t>
            </a:r>
            <a:r>
              <a:rPr lang="pt-BR" sz="1150" b="1" dirty="0"/>
              <a:t>crédito fica </a:t>
            </a:r>
            <a:r>
              <a:rPr lang="pt-BR" sz="1150" b="1" dirty="0">
                <a:solidFill>
                  <a:schemeClr val="tx1"/>
                </a:solidFill>
              </a:rPr>
              <a:t>confirmado </a:t>
            </a:r>
            <a:r>
              <a:rPr lang="pt-BR" sz="1150" dirty="0">
                <a:solidFill>
                  <a:schemeClr val="tx1"/>
                </a:solidFill>
              </a:rPr>
              <a:t>pelo recolhimento da apuração do fornecedor</a:t>
            </a:r>
            <a:r>
              <a:rPr lang="pt-BR" sz="115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1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150" dirty="0"/>
              <a:t>Caso o crédito não tenha sido pago pelo fornecedor por um dos dois meios (compensação ou pagamento do saldo devedor), o crédito continua na condição de potencial crédito, cabendo a opção de ser aproveitado na liquidação da operação por </a:t>
            </a:r>
            <a:r>
              <a:rPr lang="pt-BR" sz="1150" b="1" i="1" dirty="0" err="1"/>
              <a:t>Smart</a:t>
            </a:r>
            <a:r>
              <a:rPr lang="pt-BR" sz="1150" b="1" i="1" dirty="0"/>
              <a:t> Split</a:t>
            </a:r>
            <a:r>
              <a:rPr lang="pt-BR" sz="1150" b="1" dirty="0"/>
              <a:t> ou </a:t>
            </a:r>
            <a:r>
              <a:rPr lang="pt-BR" sz="1150" b="1" i="1" dirty="0" err="1"/>
              <a:t>Smart</a:t>
            </a:r>
            <a:r>
              <a:rPr lang="pt-BR" sz="1150" b="1" i="1" dirty="0"/>
              <a:t> Pix</a:t>
            </a:r>
            <a:r>
              <a:rPr lang="pt-BR" sz="1150" b="1" dirty="0"/>
              <a:t> </a:t>
            </a:r>
            <a:r>
              <a:rPr lang="pt-BR" sz="1150" dirty="0"/>
              <a:t>em 10/06.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1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150" dirty="0"/>
              <a:t>No vencimento da Nota Fiscal, no dia 10/06, se o adquirente tiver optado pelo </a:t>
            </a:r>
            <a:r>
              <a:rPr lang="pt-BR" sz="1150" b="1" i="1" dirty="0" err="1"/>
              <a:t>Smart</a:t>
            </a:r>
            <a:r>
              <a:rPr lang="pt-BR" sz="1150" b="1" i="1" dirty="0"/>
              <a:t> Split </a:t>
            </a:r>
            <a:r>
              <a:rPr lang="pt-BR" sz="1150" dirty="0"/>
              <a:t>ou </a:t>
            </a:r>
            <a:r>
              <a:rPr lang="pt-BR" sz="1150" b="1" i="1" dirty="0" err="1"/>
              <a:t>Smart</a:t>
            </a:r>
            <a:r>
              <a:rPr lang="pt-BR" sz="1150" b="1" i="1" dirty="0"/>
              <a:t> Pix</a:t>
            </a:r>
            <a:r>
              <a:rPr lang="pt-BR" sz="1150" dirty="0"/>
              <a:t>, a instituição recebedora </a:t>
            </a:r>
            <a:r>
              <a:rPr lang="pt-BR" sz="1150" b="1" dirty="0">
                <a:solidFill>
                  <a:srgbClr val="FF0000"/>
                </a:solidFill>
              </a:rPr>
              <a:t>consulta a conta fiscal do fornecedor </a:t>
            </a:r>
            <a:r>
              <a:rPr lang="pt-BR" sz="1150" dirty="0"/>
              <a:t>no Comitê Gestor. Se o imposto já tiver sido pago mediante compensação ou pagamento do saldo devedor, credita o valor integralmente na conta do fornecedor. Caso contrário, credita 8.000,00 na conta do fornecedor e 2.000,00 de IBS na conta do Comitê Gestor que o aloca na apuração do adquirente.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1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150" dirty="0">
                <a:solidFill>
                  <a:schemeClr val="tx1"/>
                </a:solidFill>
              </a:rPr>
              <a:t>Embora não haja creditamento de imposto não pago até a data do vencimento do IBS, não há impacto no fluxo de caixa do adquirente porque o mesmo também não transacionou o pagamento da aquisição até a efetivação do </a:t>
            </a:r>
            <a:r>
              <a:rPr lang="pt-BR" sz="1150" b="1" i="1" dirty="0" err="1">
                <a:solidFill>
                  <a:schemeClr val="tx1"/>
                </a:solidFill>
              </a:rPr>
              <a:t>Smart</a:t>
            </a:r>
            <a:r>
              <a:rPr lang="pt-BR" sz="1150" b="1" i="1" dirty="0">
                <a:solidFill>
                  <a:schemeClr val="tx1"/>
                </a:solidFill>
              </a:rPr>
              <a:t> Pix </a:t>
            </a:r>
            <a:r>
              <a:rPr lang="pt-BR" sz="1150" dirty="0">
                <a:solidFill>
                  <a:schemeClr val="tx1"/>
                </a:solidFill>
              </a:rPr>
              <a:t>(ou guia avulsa). </a:t>
            </a:r>
            <a:endParaRPr lang="pt-BR" sz="11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15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150" dirty="0"/>
              <a:t>Crédito tomado sem risco e sem burocracia pelo adquirente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0DA9E898-53B5-5EEA-544E-E5AFB3AD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9E34-6066-417E-B19E-1E1B1600EEBE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035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2A1778-CC21-670B-DD2F-D711E1DEB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7ADFAD99-95C1-6165-EEEC-A5A2DC1B0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95" y="1736245"/>
            <a:ext cx="4973611" cy="27976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004B2414-9933-0B35-6A2C-9717CF825DD5}"/>
              </a:ext>
            </a:extLst>
          </p:cNvPr>
          <p:cNvSpPr txBox="1"/>
          <p:nvPr/>
        </p:nvSpPr>
        <p:spPr>
          <a:xfrm>
            <a:off x="728665" y="751351"/>
            <a:ext cx="7858125" cy="593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Caso 4 – venda a prazo em 15, 45, 75 dias  </a:t>
            </a:r>
            <a:endParaRPr lang="pt-BR" sz="24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DB8D55A-61D0-AE63-90DE-1F65155AB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711" y="226863"/>
            <a:ext cx="10515600" cy="715499"/>
          </a:xfrm>
        </p:spPr>
        <p:txBody>
          <a:bodyPr>
            <a:normAutofit/>
          </a:bodyPr>
          <a:lstStyle/>
          <a:p>
            <a:r>
              <a:rPr lang="pt-BR" sz="2800" b="1" i="0" u="none" strike="noStrike" baseline="0" dirty="0">
                <a:latin typeface="Montserrat-ExtraBold"/>
              </a:rPr>
              <a:t>O SMART PIX E O SMART SPLIT NA PRÁTICA</a:t>
            </a:r>
            <a:endParaRPr lang="pt-BR" sz="2800" b="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CAA2426-62A8-FB88-56FB-D7433CA5A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284" y="6272313"/>
            <a:ext cx="6958016" cy="444134"/>
          </a:xfrm>
        </p:spPr>
        <p:txBody>
          <a:bodyPr/>
          <a:lstStyle/>
          <a:p>
            <a:r>
              <a:rPr lang="pt-BR"/>
              <a:t>Nota Técnica Movimento VIVA &amp; FEBRAFITE - Modelo Operacional de Apuração do IBS - março/2024</a:t>
            </a:r>
            <a:endParaRPr lang="pt-BR" dirty="0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5CEB2BC1-2549-9E68-0EFF-6476AB785BB3}"/>
              </a:ext>
            </a:extLst>
          </p:cNvPr>
          <p:cNvSpPr/>
          <p:nvPr/>
        </p:nvSpPr>
        <p:spPr>
          <a:xfrm>
            <a:off x="5876924" y="751351"/>
            <a:ext cx="6048375" cy="55732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15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500" dirty="0"/>
              <a:t>O recolhimento do IBS por parte do fornecedor ocorrerá no dia 10/04. Porém, o adquirente pagará a primeira parcela antes, no dia 25/03.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5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500" dirty="0"/>
              <a:t>Se o adquirente tiver optado pelo </a:t>
            </a:r>
            <a:r>
              <a:rPr lang="pt-BR" sz="1500" b="1" i="1" dirty="0" err="1"/>
              <a:t>Smart</a:t>
            </a:r>
            <a:r>
              <a:rPr lang="pt-BR" sz="1500" b="1" i="1" dirty="0"/>
              <a:t> Split </a:t>
            </a:r>
            <a:r>
              <a:rPr lang="pt-BR" sz="1500" dirty="0"/>
              <a:t>a instituição recebedora consulta a conta fiscal do fornecedor nesta data (25/03/2033). Se o imposto já tiver sido pago, por exemplo, por compensação com saldo credor, credita o valor integral da 1ª parcela na conta do fornecedor.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5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500" dirty="0"/>
              <a:t>Caso o imposto não tenha sido pago nesta data, deposita valor da parcela na conta do fornecedor descontado do valor do IBS da Nota Fiscal, creditando este à conta do Comitê Gestor.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5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500" dirty="0"/>
              <a:t>Em ambos os casos, o Comitê Gestor aloca o crédito na apuração do adquirente em 25/03.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5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500" dirty="0"/>
              <a:t>Tanto o fluxo de caixa do adquirente quanto do fornecedor não são afetados.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5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500" dirty="0"/>
              <a:t>Crédito tomado sem risco e sem burocracia pelo adquirente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966D5C2A-2789-2BAA-FC30-D1D200A22A31}"/>
              </a:ext>
            </a:extLst>
          </p:cNvPr>
          <p:cNvCxnSpPr>
            <a:cxnSpLocks/>
          </p:cNvCxnSpPr>
          <p:nvPr/>
        </p:nvCxnSpPr>
        <p:spPr>
          <a:xfrm>
            <a:off x="3131183" y="3657221"/>
            <a:ext cx="0" cy="333754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D7C3279C-3248-06A8-D93B-102B219433A5}"/>
              </a:ext>
            </a:extLst>
          </p:cNvPr>
          <p:cNvSpPr/>
          <p:nvPr/>
        </p:nvSpPr>
        <p:spPr>
          <a:xfrm>
            <a:off x="2672716" y="3657221"/>
            <a:ext cx="746756" cy="1874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800" dirty="0"/>
              <a:t>Dia 25/03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8DF47C0-A126-866F-9717-9335E45A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9E34-6066-417E-B19E-1E1B1600EEBE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103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255288-FEDB-2D09-CAE7-A9CCAFC9C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D51256C-1C91-77D9-7893-7A5535184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95" y="1736245"/>
            <a:ext cx="4973611" cy="27976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AD9EABC-7B70-874A-98F5-9FC4A45CE1C3}"/>
              </a:ext>
            </a:extLst>
          </p:cNvPr>
          <p:cNvSpPr txBox="1"/>
          <p:nvPr/>
        </p:nvSpPr>
        <p:spPr>
          <a:xfrm>
            <a:off x="728665" y="751351"/>
            <a:ext cx="7858125" cy="593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Caso 5 – venda sem liquidação financeira</a:t>
            </a:r>
            <a:endParaRPr lang="pt-BR" sz="24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B28945E-F06B-B4BB-0D5F-6267BE9D4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711" y="226863"/>
            <a:ext cx="10515600" cy="715499"/>
          </a:xfrm>
        </p:spPr>
        <p:txBody>
          <a:bodyPr>
            <a:normAutofit/>
          </a:bodyPr>
          <a:lstStyle/>
          <a:p>
            <a:r>
              <a:rPr lang="pt-BR" sz="2800" b="1" i="0" u="none" strike="noStrike" baseline="0" dirty="0">
                <a:latin typeface="Montserrat-ExtraBold"/>
              </a:rPr>
              <a:t>O SMART PIX E O SMART SPLIT NA PRÁTICA</a:t>
            </a:r>
            <a:endParaRPr lang="pt-BR" sz="2800" b="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2C05F2-FAEF-D3C5-5374-D9A4F5291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57388" y="6372225"/>
            <a:ext cx="8277224" cy="375972"/>
          </a:xfrm>
        </p:spPr>
        <p:txBody>
          <a:bodyPr/>
          <a:lstStyle/>
          <a:p>
            <a:r>
              <a:rPr lang="pt-BR" dirty="0"/>
              <a:t>Nota Técnica Movimento VIVA &amp; FEBRAFITE - Modelo Operacional de Apuração do IBS - março/2024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2F7CC285-CB3D-4F7C-BC0A-4DFC7E1E3FB3}"/>
              </a:ext>
            </a:extLst>
          </p:cNvPr>
          <p:cNvSpPr/>
          <p:nvPr/>
        </p:nvSpPr>
        <p:spPr>
          <a:xfrm>
            <a:off x="6493596" y="751351"/>
            <a:ext cx="5431703" cy="55732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/>
              <a:t>A venda sem liquidação financeira pode ocorrer, por exemplo, em contratos de mútuo, em que fornecedor e adquirente compensam suas operações recíprocas ou contra adiantamentos ou empréstimos em dinheiro do adquirente para o fornecedor.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/>
              <a:t>Neste caso, o adquirente poderá pagar o imposto da apuração por guia avulsa ou optar pelo </a:t>
            </a:r>
            <a:r>
              <a:rPr lang="pt-BR" sz="1600" b="1" i="1" dirty="0" err="1"/>
              <a:t>Smart</a:t>
            </a:r>
            <a:r>
              <a:rPr lang="pt-BR" sz="1600" b="1" i="1" dirty="0"/>
              <a:t> Pix </a:t>
            </a:r>
            <a:r>
              <a:rPr lang="pt-BR" sz="1600" dirty="0"/>
              <a:t>identificado.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/>
              <a:t>Assim, após o pagamento por estes meios (guia avulsa ou </a:t>
            </a:r>
            <a:r>
              <a:rPr lang="pt-BR" sz="1600" b="1" i="1" dirty="0" err="1"/>
              <a:t>Smart</a:t>
            </a:r>
            <a:r>
              <a:rPr lang="pt-BR" sz="1600" b="1" i="1" dirty="0"/>
              <a:t> Pix</a:t>
            </a:r>
            <a:r>
              <a:rPr lang="pt-BR" sz="1600" dirty="0"/>
              <a:t>), o Comitê Gestor disponibiliza o crédito ao adquirente.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/>
              <a:t>Tanto o fluxo de caixa do adquirente quanto do fornecedor não são afetados.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/>
              <a:t>Crédito tomado sem risco e sem burocracia pelo adquirente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57CD3DF1-46B1-BB1D-14C9-96E87A9DCC5C}"/>
              </a:ext>
            </a:extLst>
          </p:cNvPr>
          <p:cNvCxnSpPr>
            <a:cxnSpLocks/>
          </p:cNvCxnSpPr>
          <p:nvPr/>
        </p:nvCxnSpPr>
        <p:spPr>
          <a:xfrm>
            <a:off x="3131183" y="3657221"/>
            <a:ext cx="0" cy="333754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77711073-55EF-4656-C739-71570CCB8198}"/>
              </a:ext>
            </a:extLst>
          </p:cNvPr>
          <p:cNvSpPr/>
          <p:nvPr/>
        </p:nvSpPr>
        <p:spPr>
          <a:xfrm>
            <a:off x="2672716" y="3657221"/>
            <a:ext cx="746756" cy="1874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800" dirty="0"/>
              <a:t>Dia 25/03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42B3B48-27FD-BA93-6D1A-BC15C557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9E34-6066-417E-B19E-1E1B1600EEBE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800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28363724-A366-2054-9055-2210FA935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92" y="5109174"/>
            <a:ext cx="1850108" cy="1534968"/>
          </a:xfrm>
          <a:prstGeom prst="rect">
            <a:avLst/>
          </a:prstGeom>
        </p:spPr>
      </p:pic>
      <p:pic>
        <p:nvPicPr>
          <p:cNvPr id="11" name="Imagem 10" descr="Círculo&#10;&#10;Descrição gerada automaticamente">
            <a:extLst>
              <a:ext uri="{FF2B5EF4-FFF2-40B4-BE49-F238E27FC236}">
                <a16:creationId xmlns:a16="http://schemas.microsoft.com/office/drawing/2014/main" id="{7C6512A6-39B4-A5EF-A392-043D9DFBE3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18"/>
          <a:stretch/>
        </p:blipFill>
        <p:spPr>
          <a:xfrm flipH="1">
            <a:off x="0" y="2304662"/>
            <a:ext cx="1197649" cy="4973216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FB7290A3-D781-3139-FB85-50938576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248" y="365125"/>
            <a:ext cx="9736695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O que se espera obter? 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2E1F1E1B-83C1-FCAA-24FC-B79522C8A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248" y="1593669"/>
            <a:ext cx="9495504" cy="5128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- Menor incentivo a venda de Nota Fiscal sem mercadoria; </a:t>
            </a:r>
          </a:p>
          <a:p>
            <a:pPr algn="just">
              <a:buFontTx/>
              <a:buChar char="-"/>
            </a:pPr>
            <a:r>
              <a:rPr lang="pt-BR" dirty="0"/>
              <a:t>Menor valor total de IBS declarado e não pago, pois parte deste total decorre de venda de Nota Fiscal sem mercadoria;</a:t>
            </a:r>
          </a:p>
          <a:p>
            <a:pPr algn="just">
              <a:buFontTx/>
              <a:buChar char="-"/>
            </a:pPr>
            <a:r>
              <a:rPr lang="pt-BR" dirty="0"/>
              <a:t>Menor custo com burocracia para as empresas, pois com melhores incentivos o problema diminui, necessitando de menor controle prévio; </a:t>
            </a:r>
          </a:p>
          <a:p>
            <a:pPr algn="just">
              <a:buFontTx/>
              <a:buChar char="-"/>
            </a:pPr>
            <a:r>
              <a:rPr lang="pt-BR" dirty="0"/>
              <a:t>Maior eficiência na arrecadação do tributo, resultando em menor alíquota de referência, pois no IBS e CBS a alíquota é variável e segue um modelo de meta de carga tributária;</a:t>
            </a:r>
          </a:p>
          <a:p>
            <a:pPr algn="just">
              <a:buFontTx/>
              <a:buChar char="-"/>
            </a:pPr>
            <a:r>
              <a:rPr lang="pt-BR" dirty="0"/>
              <a:t>Maior conformidade e melhor ambiente de negócios.</a:t>
            </a:r>
            <a:endParaRPr lang="pt-BR" dirty="0">
              <a:solidFill>
                <a:srgbClr val="DD2047"/>
              </a:solidFill>
            </a:endParaRPr>
          </a:p>
        </p:txBody>
      </p:sp>
      <p:pic>
        <p:nvPicPr>
          <p:cNvPr id="13" name="Imagem 12" descr="Círculo&#10;&#10;Descrição gerada automaticamente">
            <a:extLst>
              <a:ext uri="{FF2B5EF4-FFF2-40B4-BE49-F238E27FC236}">
                <a16:creationId xmlns:a16="http://schemas.microsoft.com/office/drawing/2014/main" id="{0118C395-4BE8-237E-9EDE-E1A975BC4C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58" r="75918"/>
          <a:stretch/>
        </p:blipFill>
        <p:spPr>
          <a:xfrm>
            <a:off x="10994349" y="-1"/>
            <a:ext cx="1197649" cy="285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2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B2B91A3-7CF6-EF97-2481-1BDE6BF6076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D204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2C2EF7C-C34F-B691-CBD3-8D4D06D9FB64}"/>
              </a:ext>
            </a:extLst>
          </p:cNvPr>
          <p:cNvSpPr txBox="1"/>
          <p:nvPr/>
        </p:nvSpPr>
        <p:spPr>
          <a:xfrm>
            <a:off x="2675592" y="1179646"/>
            <a:ext cx="6840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E800"/>
                </a:solidFill>
              </a:rPr>
              <a:t>MUITO OBRIGADO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DD650EB-D879-968D-16EA-A30C67A740E3}"/>
              </a:ext>
            </a:extLst>
          </p:cNvPr>
          <p:cNvSpPr txBox="1"/>
          <p:nvPr/>
        </p:nvSpPr>
        <p:spPr>
          <a:xfrm>
            <a:off x="3573712" y="2688037"/>
            <a:ext cx="5176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28337A"/>
                </a:solidFill>
              </a:rPr>
              <a:t>Rodrigo Frota da Silveira </a:t>
            </a:r>
            <a:r>
              <a:rPr lang="pt-BR" sz="3600" b="1" dirty="0" err="1">
                <a:solidFill>
                  <a:srgbClr val="28337A"/>
                </a:solidFill>
              </a:rPr>
              <a:t>Febrafite</a:t>
            </a:r>
            <a:endParaRPr lang="pt-BR" sz="3600" b="1" dirty="0">
              <a:solidFill>
                <a:srgbClr val="28337A"/>
              </a:solidFill>
            </a:endParaRPr>
          </a:p>
        </p:txBody>
      </p:sp>
      <p:pic>
        <p:nvPicPr>
          <p:cNvPr id="7" name="Imagem 6" descr="Círculo&#10;&#10;Descrição gerada automaticamente">
            <a:extLst>
              <a:ext uri="{FF2B5EF4-FFF2-40B4-BE49-F238E27FC236}">
                <a16:creationId xmlns:a16="http://schemas.microsoft.com/office/drawing/2014/main" id="{E357CF44-5339-277A-324D-16E6B2CFB9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99"/>
          <a:stretch/>
        </p:blipFill>
        <p:spPr>
          <a:xfrm rot="5400000">
            <a:off x="4976082" y="2341985"/>
            <a:ext cx="2174031" cy="6858000"/>
          </a:xfrm>
          <a:prstGeom prst="rect">
            <a:avLst/>
          </a:prstGeom>
        </p:spPr>
      </p:pic>
      <p:pic>
        <p:nvPicPr>
          <p:cNvPr id="9" name="Imagem 8" descr="Cd com desenho de personagem de desenho animado&#10;&#10;Descrição gerada automaticamente">
            <a:extLst>
              <a:ext uri="{FF2B5EF4-FFF2-40B4-BE49-F238E27FC236}">
                <a16:creationId xmlns:a16="http://schemas.microsoft.com/office/drawing/2014/main" id="{9F7EA163-319A-E235-49BE-996F68510C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252" y="4161453"/>
            <a:ext cx="4819495" cy="251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956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0063006-0302-FC4A-8001-146ECC3D3DC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D204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B0D82-7105-D41A-C755-74CF95AE9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996" y="304743"/>
            <a:ext cx="10179170" cy="1325563"/>
          </a:xfrm>
        </p:spPr>
        <p:txBody>
          <a:bodyPr>
            <a:normAutofit/>
          </a:bodyPr>
          <a:lstStyle/>
          <a:p>
            <a:r>
              <a:rPr lang="pt-BR" sz="3200" b="0" i="0" dirty="0">
                <a:effectLst/>
                <a:latin typeface="Open Sans" panose="020B0606030504020204" pitchFamily="34" charset="0"/>
              </a:rPr>
              <a:t>Criação de regras para evitar problemas do passado</a:t>
            </a:r>
            <a:endParaRPr lang="pt-BR" sz="32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0EF5CF-8DE1-8679-9381-411147AD4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542" y="1678980"/>
            <a:ext cx="10028624" cy="476495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t-BR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Como reduzir a venda de Nota Fiscal sem mercadorias?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	</a:t>
            </a:r>
            <a:r>
              <a:rPr lang="pt-BR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(mera venda de cr</a:t>
            </a: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é</a:t>
            </a:r>
            <a:r>
              <a:rPr lang="pt-BR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dito)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Mediante a regra de que crédito de IBS/CBS só vale com imposto da compra “de fato pago”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dirty="0">
                <a:solidFill>
                  <a:schemeClr val="bg1"/>
                </a:solidFill>
              </a:rPr>
              <a:t>Se isto nunca foi feito antes, como fazer isto, do ponto de vista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dirty="0">
                <a:solidFill>
                  <a:schemeClr val="bg1"/>
                </a:solidFill>
              </a:rPr>
              <a:t>- legal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dirty="0">
                <a:solidFill>
                  <a:schemeClr val="bg1"/>
                </a:solidFill>
              </a:rPr>
              <a:t>- tecnológico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dirty="0">
                <a:solidFill>
                  <a:schemeClr val="bg1"/>
                </a:solidFill>
              </a:rPr>
              <a:t>- financeiro</a:t>
            </a:r>
          </a:p>
        </p:txBody>
      </p: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28363724-A366-2054-9055-2210FA935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92" y="5109174"/>
            <a:ext cx="1850108" cy="1534968"/>
          </a:xfrm>
          <a:prstGeom prst="rect">
            <a:avLst/>
          </a:prstGeom>
        </p:spPr>
      </p:pic>
      <p:pic>
        <p:nvPicPr>
          <p:cNvPr id="11" name="Imagem 10" descr="Círculo&#10;&#10;Descrição gerada automaticamente">
            <a:extLst>
              <a:ext uri="{FF2B5EF4-FFF2-40B4-BE49-F238E27FC236}">
                <a16:creationId xmlns:a16="http://schemas.microsoft.com/office/drawing/2014/main" id="{7C6512A6-39B4-A5EF-A392-043D9DFBE3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18"/>
          <a:stretch/>
        </p:blipFill>
        <p:spPr>
          <a:xfrm flipH="1">
            <a:off x="0" y="0"/>
            <a:ext cx="16515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4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0063006-0302-FC4A-8001-146ECC3D3DC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D204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B0D82-7105-D41A-C755-74CF95AE9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542" y="218483"/>
            <a:ext cx="10179170" cy="1160379"/>
          </a:xfrm>
        </p:spPr>
        <p:txBody>
          <a:bodyPr>
            <a:normAutofit/>
          </a:bodyPr>
          <a:lstStyle/>
          <a:p>
            <a:r>
              <a:rPr lang="pt-BR" sz="3200" b="0" i="0" dirty="0">
                <a:effectLst/>
                <a:latin typeface="Open Sans" panose="020B0606030504020204" pitchFamily="34" charset="0"/>
              </a:rPr>
              <a:t>O problema existente no Brasil</a:t>
            </a:r>
            <a:endParaRPr lang="pt-BR" sz="32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0EF5CF-8DE1-8679-9381-411147AD4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542" y="1437447"/>
            <a:ext cx="10179170" cy="476495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1 – O imposto declarado como devido, mas não pago no vencimento, tem </a:t>
            </a:r>
            <a:r>
              <a:rPr lang="pt-BR" b="1" dirty="0">
                <a:solidFill>
                  <a:srgbClr val="28337A"/>
                </a:solidFill>
                <a:latin typeface="Open Sans" panose="020B0606030504020204" pitchFamily="34" charset="0"/>
              </a:rPr>
              <a:t>baixo percentual </a:t>
            </a: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de recebimento via cobrança coativa – judicial.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pt-BR" b="0" i="0" dirty="0">
              <a:solidFill>
                <a:srgbClr val="FFFFFF"/>
              </a:solidFill>
              <a:effectLst/>
              <a:latin typeface="Open Sans" panose="020B0606030504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pt-BR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2 – No caso de imposto declarado como devido, mas não pago, </a:t>
            </a:r>
            <a:r>
              <a:rPr lang="pt-BR" b="1" dirty="0">
                <a:solidFill>
                  <a:srgbClr val="28337A"/>
                </a:solidFill>
                <a:latin typeface="Open Sans" panose="020B0606030504020204" pitchFamily="34" charset="0"/>
              </a:rPr>
              <a:t>raramente</a:t>
            </a:r>
            <a:r>
              <a:rPr lang="pt-BR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 gestores, sócios e contadores perdem a liberdade.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pt-BR" dirty="0">
              <a:solidFill>
                <a:srgbClr val="FFFFFF"/>
              </a:solidFill>
              <a:latin typeface="Open Sans" panose="020B0606030504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3 – </a:t>
            </a:r>
            <a:r>
              <a:rPr lang="pt-BR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Quem compra a NF, </a:t>
            </a:r>
            <a:r>
              <a:rPr lang="pt-BR" b="1" dirty="0">
                <a:solidFill>
                  <a:srgbClr val="28337A"/>
                </a:solidFill>
                <a:latin typeface="Open Sans" panose="020B0606030504020204" pitchFamily="34" charset="0"/>
              </a:rPr>
              <a:t>paga menos </a:t>
            </a: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imposto (ICMS, IPI, PIS, COFINS).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pt-BR" dirty="0">
              <a:solidFill>
                <a:srgbClr val="FFFFFF"/>
              </a:solidFill>
              <a:latin typeface="Open Sans" panose="020B0606030504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pt-BR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4 – </a:t>
            </a: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O problema de venda de “</a:t>
            </a:r>
            <a:r>
              <a:rPr lang="pt-BR" b="1" dirty="0">
                <a:solidFill>
                  <a:srgbClr val="28337A"/>
                </a:solidFill>
                <a:latin typeface="Open Sans" panose="020B0606030504020204" pitchFamily="34" charset="0"/>
              </a:rPr>
              <a:t>NF sem mercadoria</a:t>
            </a: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” é maior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que o problema de venda de “</a:t>
            </a:r>
            <a:r>
              <a:rPr lang="pt-BR" b="1" dirty="0">
                <a:solidFill>
                  <a:srgbClr val="28337A"/>
                </a:solidFill>
                <a:latin typeface="Open Sans" panose="020B0606030504020204" pitchFamily="34" charset="0"/>
              </a:rPr>
              <a:t>mercadoria sem NF</a:t>
            </a:r>
            <a:r>
              <a:rPr lang="pt-BR" dirty="0">
                <a:solidFill>
                  <a:srgbClr val="FFFFFF"/>
                </a:solidFill>
                <a:latin typeface="Open Sans" panose="020B0606030504020204" pitchFamily="34" charset="0"/>
              </a:rPr>
              <a:t>”.</a:t>
            </a:r>
            <a:endParaRPr lang="pt-BR" b="0" i="0" dirty="0">
              <a:solidFill>
                <a:srgbClr val="FFFFFF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28363724-A366-2054-9055-2210FA935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92" y="5109174"/>
            <a:ext cx="1850108" cy="1534968"/>
          </a:xfrm>
          <a:prstGeom prst="rect">
            <a:avLst/>
          </a:prstGeom>
        </p:spPr>
      </p:pic>
      <p:pic>
        <p:nvPicPr>
          <p:cNvPr id="11" name="Imagem 10" descr="Círculo&#10;&#10;Descrição gerada automaticamente">
            <a:extLst>
              <a:ext uri="{FF2B5EF4-FFF2-40B4-BE49-F238E27FC236}">
                <a16:creationId xmlns:a16="http://schemas.microsoft.com/office/drawing/2014/main" id="{7C6512A6-39B4-A5EF-A392-043D9DFBE3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18"/>
          <a:stretch/>
        </p:blipFill>
        <p:spPr>
          <a:xfrm flipH="1">
            <a:off x="0" y="0"/>
            <a:ext cx="16515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32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0063006-0302-FC4A-8001-146ECC3D3DC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D204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B0D82-7105-D41A-C755-74CF95AE9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542" y="218483"/>
            <a:ext cx="10179170" cy="1160379"/>
          </a:xfrm>
        </p:spPr>
        <p:txBody>
          <a:bodyPr>
            <a:normAutofit/>
          </a:bodyPr>
          <a:lstStyle/>
          <a:p>
            <a:r>
              <a:rPr lang="pt-BR" sz="32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O aspecto legal atual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0EF5CF-8DE1-8679-9381-411147AD4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542" y="1351187"/>
            <a:ext cx="10179170" cy="520207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200" b="1" dirty="0">
                <a:latin typeface="Open Sans" panose="020B0606030504020204" pitchFamily="34" charset="0"/>
              </a:rPr>
              <a:t>Não existe dúvida legal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1800" dirty="0">
              <a:solidFill>
                <a:srgbClr val="FFFFFF"/>
              </a:solidFill>
              <a:latin typeface="Open Sans" panose="020B0606030504020204" pitchFamily="34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Por decisão judicial, de aplicação ampla, o comprador </a:t>
            </a:r>
            <a:r>
              <a:rPr lang="pt-BR" sz="1800" b="1" dirty="0">
                <a:solidFill>
                  <a:srgbClr val="28337A"/>
                </a:solidFill>
                <a:latin typeface="Open Sans" panose="020B0606030504020204" pitchFamily="34" charset="0"/>
              </a:rPr>
              <a:t>pode se creditar </a:t>
            </a: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do ICMS, mesmo se o vendedor não tiver pago o imposto, ou se for inidôneo, não localizado ou inexistente; se na data da compra: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1.1 – Foi pago o preço da compra,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1.2 – A mercadoria foi recebida,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1.3 – A ficha do fornecedor no fisco era boa (situação regular),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1.4 – Os dados do contrato e as comunicações foram arquivadas.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1800" dirty="0">
              <a:solidFill>
                <a:srgbClr val="FFFFFF"/>
              </a:solidFill>
              <a:latin typeface="Open Sans" panose="020B0606030504020204" pitchFamily="34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STJ Sumula 509 31/3/2014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É lícito ao comerciante de boa-fé aproveitar os créditos de ICMS decorrentes de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nota fiscal posteriormente declarada inidônea, quando demonstrada a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1800" dirty="0">
                <a:solidFill>
                  <a:srgbClr val="FFFFFF"/>
                </a:solidFill>
                <a:latin typeface="Open Sans" panose="020B0606030504020204" pitchFamily="34" charset="0"/>
              </a:rPr>
              <a:t>veracidade da compra e venda.</a:t>
            </a:r>
            <a:endParaRPr lang="pt-BR" sz="1800" dirty="0">
              <a:solidFill>
                <a:schemeClr val="bg1"/>
              </a:solidFill>
            </a:endParaRPr>
          </a:p>
        </p:txBody>
      </p: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28363724-A366-2054-9055-2210FA935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92" y="5109174"/>
            <a:ext cx="1850108" cy="1534968"/>
          </a:xfrm>
          <a:prstGeom prst="rect">
            <a:avLst/>
          </a:prstGeom>
        </p:spPr>
      </p:pic>
      <p:pic>
        <p:nvPicPr>
          <p:cNvPr id="11" name="Imagem 10" descr="Círculo&#10;&#10;Descrição gerada automaticamente">
            <a:extLst>
              <a:ext uri="{FF2B5EF4-FFF2-40B4-BE49-F238E27FC236}">
                <a16:creationId xmlns:a16="http://schemas.microsoft.com/office/drawing/2014/main" id="{7C6512A6-39B4-A5EF-A392-043D9DFBE3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18"/>
          <a:stretch/>
        </p:blipFill>
        <p:spPr>
          <a:xfrm flipH="1">
            <a:off x="0" y="0"/>
            <a:ext cx="16515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271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0063006-0302-FC4A-8001-146ECC3D3DC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B0D82-7105-D41A-C755-74CF95AE9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542" y="218483"/>
            <a:ext cx="10179170" cy="1160379"/>
          </a:xfrm>
        </p:spPr>
        <p:txBody>
          <a:bodyPr>
            <a:normAutofit/>
          </a:bodyPr>
          <a:lstStyle/>
          <a:p>
            <a:r>
              <a:rPr lang="pt-BR" b="1" dirty="0"/>
              <a:t>Então qual é o problema existente?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0EF5CF-8DE1-8679-9381-411147AD4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542" y="1437447"/>
            <a:ext cx="10284958" cy="476495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pt-BR" dirty="0">
                <a:solidFill>
                  <a:srgbClr val="DD2047"/>
                </a:solidFill>
                <a:latin typeface="Open Sans" panose="020B0606030504020204" pitchFamily="34" charset="0"/>
              </a:rPr>
              <a:t>1- Os “bons” contribuintes têm </a:t>
            </a:r>
            <a:r>
              <a:rPr lang="pt-BR" b="1" dirty="0">
                <a:solidFill>
                  <a:srgbClr val="28337A"/>
                </a:solidFill>
                <a:latin typeface="Open Sans" panose="020B0606030504020204" pitchFamily="34" charset="0"/>
              </a:rPr>
              <a:t>elevados custos </a:t>
            </a:r>
            <a:r>
              <a:rPr lang="pt-BR" dirty="0">
                <a:solidFill>
                  <a:srgbClr val="DD2047"/>
                </a:solidFill>
                <a:latin typeface="Open Sans" panose="020B0606030504020204" pitchFamily="34" charset="0"/>
              </a:rPr>
              <a:t>para gerar e armazenar os documentos necessários para atender o decidido pelo STJ. Burocracia e custos.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pt-BR" b="0" i="0" dirty="0">
              <a:solidFill>
                <a:srgbClr val="DD2047"/>
              </a:solidFill>
              <a:effectLst/>
              <a:latin typeface="Open Sans" panose="020B0606030504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pt-BR" b="0" i="0" dirty="0">
                <a:solidFill>
                  <a:srgbClr val="DD2047"/>
                </a:solidFill>
                <a:effectLst/>
                <a:latin typeface="Open Sans" panose="020B0606030504020204" pitchFamily="34" charset="0"/>
              </a:rPr>
              <a:t>2- A Fiscalização para distinguir contribuintes com ou sem a documentação é lenta, </a:t>
            </a:r>
            <a:r>
              <a:rPr lang="pt-BR" b="1" i="0" dirty="0">
                <a:solidFill>
                  <a:srgbClr val="28337A"/>
                </a:solidFill>
                <a:effectLst/>
                <a:latin typeface="Open Sans" panose="020B0606030504020204" pitchFamily="34" charset="0"/>
              </a:rPr>
              <a:t>complexa e onerosa</a:t>
            </a:r>
            <a:r>
              <a:rPr lang="pt-BR" b="0" i="0" dirty="0">
                <a:solidFill>
                  <a:srgbClr val="DD2047"/>
                </a:solidFill>
                <a:effectLst/>
                <a:latin typeface="Open Sans" panose="020B0606030504020204" pitchFamily="34" charset="0"/>
              </a:rPr>
              <a:t>, para o Fisco e contribuinte. Burocracia e custos.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pt-BR" dirty="0">
              <a:solidFill>
                <a:srgbClr val="DD2047"/>
              </a:solidFill>
              <a:latin typeface="Open Sans" panose="020B0606030504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pt-BR" dirty="0">
                <a:solidFill>
                  <a:srgbClr val="DD2047"/>
                </a:solidFill>
                <a:latin typeface="Open Sans" panose="020B0606030504020204" pitchFamily="34" charset="0"/>
              </a:rPr>
              <a:t>3- Os contribuintes cujo crédito foi cancelado pelo Fisco, frequentemente </a:t>
            </a:r>
            <a:r>
              <a:rPr lang="pt-BR" b="1" dirty="0">
                <a:solidFill>
                  <a:srgbClr val="28337A"/>
                </a:solidFill>
                <a:latin typeface="Open Sans" panose="020B0606030504020204" pitchFamily="34" charset="0"/>
              </a:rPr>
              <a:t>litigam</a:t>
            </a:r>
            <a:r>
              <a:rPr lang="pt-BR" dirty="0">
                <a:solidFill>
                  <a:srgbClr val="DD2047"/>
                </a:solidFill>
                <a:latin typeface="Open Sans" panose="020B0606030504020204" pitchFamily="34" charset="0"/>
              </a:rPr>
              <a:t>, no âmbito administrativo e judicial. Burocracia e custos.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pt-BR" dirty="0">
              <a:solidFill>
                <a:srgbClr val="DD2047"/>
              </a:solidFill>
              <a:latin typeface="Open Sans" panose="020B0606030504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pt-BR" b="0" i="0" dirty="0">
                <a:solidFill>
                  <a:srgbClr val="DD2047"/>
                </a:solidFill>
                <a:effectLst/>
                <a:latin typeface="Open Sans" panose="020B0606030504020204" pitchFamily="34" charset="0"/>
              </a:rPr>
              <a:t>4- Ao fim do processo, que pode levar 10 ou 20 anos, a taxa de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t-BR" b="0" i="0" dirty="0">
                <a:solidFill>
                  <a:srgbClr val="DD2047"/>
                </a:solidFill>
                <a:effectLst/>
                <a:latin typeface="Open Sans" panose="020B0606030504020204" pitchFamily="34" charset="0"/>
              </a:rPr>
              <a:t>sucesso na </a:t>
            </a:r>
            <a:r>
              <a:rPr lang="pt-BR" b="1" i="0" dirty="0">
                <a:solidFill>
                  <a:srgbClr val="28337A"/>
                </a:solidFill>
                <a:effectLst/>
                <a:latin typeface="Open Sans" panose="020B0606030504020204" pitchFamily="34" charset="0"/>
              </a:rPr>
              <a:t>cobrança é pequena</a:t>
            </a:r>
            <a:r>
              <a:rPr lang="pt-BR" b="0" i="0" dirty="0">
                <a:solidFill>
                  <a:srgbClr val="DD2047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i="0" dirty="0">
                <a:solidFill>
                  <a:srgbClr val="DD2047"/>
                </a:solidFill>
                <a:effectLst/>
                <a:latin typeface="Open Sans" panose="020B0606030504020204" pitchFamily="34" charset="0"/>
              </a:rPr>
              <a:t>Burocracia e custos</a:t>
            </a:r>
            <a:r>
              <a:rPr lang="pt-BR" dirty="0">
                <a:solidFill>
                  <a:srgbClr val="DD2047"/>
                </a:solidFill>
                <a:latin typeface="Open Sans" panose="020B0606030504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pt-BR" i="0" dirty="0">
              <a:solidFill>
                <a:srgbClr val="DD2047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28363724-A366-2054-9055-2210FA935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92" y="5109174"/>
            <a:ext cx="1850108" cy="1534968"/>
          </a:xfrm>
          <a:prstGeom prst="rect">
            <a:avLst/>
          </a:prstGeom>
        </p:spPr>
      </p:pic>
      <p:pic>
        <p:nvPicPr>
          <p:cNvPr id="11" name="Imagem 10" descr="Círculo&#10;&#10;Descrição gerada automaticamente">
            <a:extLst>
              <a:ext uri="{FF2B5EF4-FFF2-40B4-BE49-F238E27FC236}">
                <a16:creationId xmlns:a16="http://schemas.microsoft.com/office/drawing/2014/main" id="{7C6512A6-39B4-A5EF-A392-043D9DFBE3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18"/>
          <a:stretch/>
        </p:blipFill>
        <p:spPr>
          <a:xfrm flipH="1">
            <a:off x="0" y="0"/>
            <a:ext cx="16515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20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28363724-A366-2054-9055-2210FA935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92" y="5109174"/>
            <a:ext cx="1850108" cy="1534968"/>
          </a:xfrm>
          <a:prstGeom prst="rect">
            <a:avLst/>
          </a:prstGeom>
        </p:spPr>
      </p:pic>
      <p:pic>
        <p:nvPicPr>
          <p:cNvPr id="11" name="Imagem 10" descr="Círculo&#10;&#10;Descrição gerada automaticamente">
            <a:extLst>
              <a:ext uri="{FF2B5EF4-FFF2-40B4-BE49-F238E27FC236}">
                <a16:creationId xmlns:a16="http://schemas.microsoft.com/office/drawing/2014/main" id="{7C6512A6-39B4-A5EF-A392-043D9DFBE3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18"/>
          <a:stretch/>
        </p:blipFill>
        <p:spPr>
          <a:xfrm flipH="1">
            <a:off x="0" y="2304662"/>
            <a:ext cx="1197649" cy="4973216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FB7290A3-D781-3139-FB85-50938576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248" y="365125"/>
            <a:ext cx="9736695" cy="1325563"/>
          </a:xfrm>
        </p:spPr>
        <p:txBody>
          <a:bodyPr/>
          <a:lstStyle/>
          <a:p>
            <a:r>
              <a:rPr lang="pt-BR" b="1" dirty="0"/>
              <a:t>Qual a proposta para melhorar a situação?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2E1F1E1B-83C1-FCAA-24FC-B79522C8A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247" y="1612306"/>
            <a:ext cx="9646102" cy="51019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A proposta central é definir que o adquirente tenha direito a credito de IBS e CBS, desde que: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1 – Tenha adquirido o produto com </a:t>
            </a:r>
            <a:r>
              <a:rPr lang="pt-BR" dirty="0">
                <a:solidFill>
                  <a:srgbClr val="28337A"/>
                </a:solidFill>
              </a:rPr>
              <a:t>Documento Fiscal </a:t>
            </a:r>
            <a:r>
              <a:rPr lang="pt-BR" dirty="0">
                <a:solidFill>
                  <a:srgbClr val="DD2047"/>
                </a:solidFill>
              </a:rPr>
              <a:t>eletrônico, que contenha seu número de identificação (CNPJ),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2 – Confirme que realmente </a:t>
            </a:r>
            <a:r>
              <a:rPr lang="pt-BR" dirty="0">
                <a:solidFill>
                  <a:srgbClr val="28337A"/>
                </a:solidFill>
              </a:rPr>
              <a:t>fez a compra </a:t>
            </a:r>
            <a:r>
              <a:rPr lang="pt-BR" dirty="0">
                <a:solidFill>
                  <a:srgbClr val="DD2047"/>
                </a:solidFill>
              </a:rPr>
              <a:t>(clique),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3 – Informe que a compra </a:t>
            </a:r>
            <a:r>
              <a:rPr lang="pt-BR" dirty="0">
                <a:solidFill>
                  <a:srgbClr val="28337A"/>
                </a:solidFill>
              </a:rPr>
              <a:t>não é para uso pessoal </a:t>
            </a:r>
            <a:r>
              <a:rPr lang="pt-BR" dirty="0">
                <a:solidFill>
                  <a:srgbClr val="DD2047"/>
                </a:solidFill>
              </a:rPr>
              <a:t>nem tenha outra vedação ao crédito (clique),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4 – O imposto (IBS e CBS) referente a compra </a:t>
            </a:r>
            <a:r>
              <a:rPr lang="pt-BR" dirty="0">
                <a:solidFill>
                  <a:srgbClr val="28337A"/>
                </a:solidFill>
              </a:rPr>
              <a:t>tenha sido pago</a:t>
            </a:r>
            <a:r>
              <a:rPr lang="pt-BR" dirty="0">
                <a:solidFill>
                  <a:srgbClr val="DD2047"/>
                </a:solidFill>
              </a:rPr>
              <a:t>, de fato, não bastando indicar o valor no documento fiscal. </a:t>
            </a:r>
          </a:p>
          <a:p>
            <a:pPr marL="0" indent="0" algn="just">
              <a:buNone/>
            </a:pPr>
            <a:endParaRPr lang="pt-BR" dirty="0">
              <a:solidFill>
                <a:srgbClr val="DD2047"/>
              </a:solidFill>
            </a:endParaRP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Isto reduz o incentivo a fraudes. E reduz burocracia e custos. </a:t>
            </a:r>
          </a:p>
        </p:txBody>
      </p:sp>
      <p:pic>
        <p:nvPicPr>
          <p:cNvPr id="13" name="Imagem 12" descr="Círculo&#10;&#10;Descrição gerada automaticamente">
            <a:extLst>
              <a:ext uri="{FF2B5EF4-FFF2-40B4-BE49-F238E27FC236}">
                <a16:creationId xmlns:a16="http://schemas.microsoft.com/office/drawing/2014/main" id="{0118C395-4BE8-237E-9EDE-E1A975BC4C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58" r="75918"/>
          <a:stretch/>
        </p:blipFill>
        <p:spPr>
          <a:xfrm>
            <a:off x="10994349" y="-1"/>
            <a:ext cx="1197649" cy="285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8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0063006-0302-FC4A-8001-146ECC3D3DC1}"/>
              </a:ext>
            </a:extLst>
          </p:cNvPr>
          <p:cNvSpPr/>
          <p:nvPr/>
        </p:nvSpPr>
        <p:spPr>
          <a:xfrm>
            <a:off x="0" y="0"/>
            <a:ext cx="5840361" cy="6858000"/>
          </a:xfrm>
          <a:prstGeom prst="rect">
            <a:avLst/>
          </a:prstGeom>
          <a:solidFill>
            <a:srgbClr val="DD204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28363724-A366-2054-9055-2210FA935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186" y="5323032"/>
            <a:ext cx="1850108" cy="1534968"/>
          </a:xfrm>
          <a:prstGeom prst="rect">
            <a:avLst/>
          </a:prstGeom>
        </p:spPr>
      </p:pic>
      <p:pic>
        <p:nvPicPr>
          <p:cNvPr id="11" name="Imagem 10" descr="Círculo&#10;&#10;Descrição gerada automaticamente">
            <a:extLst>
              <a:ext uri="{FF2B5EF4-FFF2-40B4-BE49-F238E27FC236}">
                <a16:creationId xmlns:a16="http://schemas.microsoft.com/office/drawing/2014/main" id="{7C6512A6-39B4-A5EF-A392-043D9DFBE3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36" r="75918"/>
          <a:stretch/>
        </p:blipFill>
        <p:spPr>
          <a:xfrm>
            <a:off x="10540458" y="0"/>
            <a:ext cx="1651542" cy="3536302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20143C5F-B816-5D91-8E86-894143B1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4" y="335629"/>
            <a:ext cx="5329085" cy="1325563"/>
          </a:xfrm>
        </p:spPr>
        <p:txBody>
          <a:bodyPr/>
          <a:lstStyle/>
          <a:p>
            <a:pPr algn="ctr"/>
            <a:r>
              <a:rPr lang="pt-BR" b="1" dirty="0"/>
              <a:t>Atual 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07C19868-EBB5-831B-D50C-EB656797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5535561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Se fiscalizado, precisa comprovar: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1 – Documento fiscal, com seu CNPJ,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2 – Recebimento da mercadoria,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3 – Destinação da mercadoria,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4 – Pagar a compra,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5 – Contratos e tratativas,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6 – Escrituração de livros fiscais,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Será eventualmente fiscalizado para demonstrar isto. </a:t>
            </a: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7656C39E-BC4F-754C-5ECD-E79E1C0988E2}"/>
              </a:ext>
            </a:extLst>
          </p:cNvPr>
          <p:cNvSpPr txBox="1">
            <a:spLocks/>
          </p:cNvSpPr>
          <p:nvPr/>
        </p:nvSpPr>
        <p:spPr>
          <a:xfrm>
            <a:off x="5913120" y="335628"/>
            <a:ext cx="52563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DD2047"/>
                </a:solidFill>
              </a:rPr>
              <a:t>Proposto</a:t>
            </a:r>
          </a:p>
        </p:txBody>
      </p:sp>
      <p:sp>
        <p:nvSpPr>
          <p:cNvPr id="15" name="Espaço Reservado para Conteúdo 2">
            <a:extLst>
              <a:ext uri="{FF2B5EF4-FFF2-40B4-BE49-F238E27FC236}">
                <a16:creationId xmlns:a16="http://schemas.microsoft.com/office/drawing/2014/main" id="{D8AA16D3-3107-83C0-5163-D094BD66AE80}"/>
              </a:ext>
            </a:extLst>
          </p:cNvPr>
          <p:cNvSpPr txBox="1">
            <a:spLocks/>
          </p:cNvSpPr>
          <p:nvPr/>
        </p:nvSpPr>
        <p:spPr>
          <a:xfrm>
            <a:off x="5840361" y="1813592"/>
            <a:ext cx="6100933" cy="44898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dirty="0"/>
              <a:t>Precisa sempre:</a:t>
            </a:r>
          </a:p>
          <a:p>
            <a:pPr marL="0" indent="0" algn="just">
              <a:buNone/>
            </a:pPr>
            <a:r>
              <a:rPr lang="pt-BR" dirty="0"/>
              <a:t>1 – Comprar com DF com seu CNPJ,</a:t>
            </a:r>
          </a:p>
          <a:p>
            <a:pPr marL="0" indent="0" algn="just">
              <a:buNone/>
            </a:pPr>
            <a:r>
              <a:rPr lang="pt-BR" dirty="0"/>
              <a:t>2 – Clicar que comprou,</a:t>
            </a:r>
          </a:p>
          <a:p>
            <a:pPr marL="0" indent="0" algn="just">
              <a:buNone/>
            </a:pPr>
            <a:r>
              <a:rPr lang="pt-BR" dirty="0"/>
              <a:t>3 – Clicar que não é vedado o crédito,</a:t>
            </a:r>
          </a:p>
          <a:p>
            <a:pPr marL="0" indent="0" algn="just">
              <a:buNone/>
            </a:pPr>
            <a:r>
              <a:rPr lang="pt-BR" dirty="0"/>
              <a:t>4 – Que o IBS e CBS tenha sido pago.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/>
              <a:t>O crédito será concedido pela Administração Tributária, sem ação humana.</a:t>
            </a:r>
            <a:endParaRPr lang="pt-BR" dirty="0"/>
          </a:p>
          <a:p>
            <a:pPr marL="0" indent="0">
              <a:buNone/>
            </a:pPr>
            <a:r>
              <a:rPr lang="pt-BR" sz="2400" dirty="0"/>
              <a:t>Eventual fiscalização seria apenas para verificar a veracidade em 2 ou 3.    </a:t>
            </a:r>
          </a:p>
        </p:txBody>
      </p:sp>
    </p:spTree>
    <p:extLst>
      <p:ext uri="{BB962C8B-B14F-4D97-AF65-F5344CB8AC3E}">
        <p14:creationId xmlns:p14="http://schemas.microsoft.com/office/powerpoint/2010/main" val="301200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28363724-A366-2054-9055-2210FA935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92" y="5109174"/>
            <a:ext cx="1850108" cy="1534968"/>
          </a:xfrm>
          <a:prstGeom prst="rect">
            <a:avLst/>
          </a:prstGeom>
        </p:spPr>
      </p:pic>
      <p:pic>
        <p:nvPicPr>
          <p:cNvPr id="11" name="Imagem 10" descr="Círculo&#10;&#10;Descrição gerada automaticamente">
            <a:extLst>
              <a:ext uri="{FF2B5EF4-FFF2-40B4-BE49-F238E27FC236}">
                <a16:creationId xmlns:a16="http://schemas.microsoft.com/office/drawing/2014/main" id="{7C6512A6-39B4-A5EF-A392-043D9DFBE3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18"/>
          <a:stretch/>
        </p:blipFill>
        <p:spPr>
          <a:xfrm flipH="1">
            <a:off x="0" y="2304662"/>
            <a:ext cx="1197649" cy="4973216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FB7290A3-D781-3139-FB85-50938576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248" y="365125"/>
            <a:ext cx="9736695" cy="1325563"/>
          </a:xfrm>
        </p:spPr>
        <p:txBody>
          <a:bodyPr/>
          <a:lstStyle/>
          <a:p>
            <a:pPr algn="ctr"/>
            <a:r>
              <a:rPr lang="pt-BR" b="1" dirty="0"/>
              <a:t>Como fazer isto? 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2E1F1E1B-83C1-FCAA-24FC-B79522C8A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247" y="1337005"/>
            <a:ext cx="9495504" cy="497321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dirty="0"/>
              <a:t>Parte Legal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Novo texto na Constituição Federal, inserido em 2023, pela EC 132. </a:t>
            </a:r>
            <a:r>
              <a:rPr lang="pt-BR" dirty="0" err="1">
                <a:solidFill>
                  <a:srgbClr val="DD2047"/>
                </a:solidFill>
              </a:rPr>
              <a:t>Art</a:t>
            </a:r>
            <a:r>
              <a:rPr lang="pt-BR" dirty="0">
                <a:solidFill>
                  <a:srgbClr val="DD2047"/>
                </a:solidFill>
              </a:rPr>
              <a:t> 156-A § 6º.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Redação da Lei do IBS e CBS em trâmite no Parlamento (PLC 68/24). Artigos 27, 28, 50 e 52.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O terceiro interessado (comprador), que paga a dívida, se sub-roga de pleno direito na posição de credor (do vendedor), e o valor pago ao Fisco se deduz do valor a pagar pela compra (direito civil).</a:t>
            </a:r>
          </a:p>
          <a:p>
            <a:pPr marL="0" indent="0" algn="just">
              <a:buNone/>
            </a:pPr>
            <a:r>
              <a:rPr lang="pt-BR" dirty="0"/>
              <a:t>Parte Tecnológica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Uso de documento fiscal eletrônico, em tempo real, em todas as transações no Brasil. 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Atualmente as operações com mercadoria já são assim. Falta implementar em uma fração do setor de serviços.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Sistema de pagamentos rápido e eficaz (TED e PIX em segundos, com dados da operação).   </a:t>
            </a:r>
          </a:p>
          <a:p>
            <a:pPr marL="0" indent="0" algn="just">
              <a:buNone/>
            </a:pPr>
            <a:r>
              <a:rPr lang="pt-BR" dirty="0"/>
              <a:t>Parte Financeira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Preservar a liberdade de fazer negócios no setor privado.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Permitir que o comprador pague a compra, por meio de agente financeiro credenciado a receber tributos (IBS e CBS), que tenha o produto “</a:t>
            </a:r>
            <a:r>
              <a:rPr lang="pt-BR" dirty="0" err="1">
                <a:solidFill>
                  <a:srgbClr val="DD2047"/>
                </a:solidFill>
              </a:rPr>
              <a:t>Smart</a:t>
            </a:r>
            <a:r>
              <a:rPr lang="pt-BR" dirty="0">
                <a:solidFill>
                  <a:srgbClr val="DD2047"/>
                </a:solidFill>
              </a:rPr>
              <a:t> Split”, de forma que o valor do imposto será enviado ao Fisco e o restante ao fornecedor. 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Sem risco para o comprador, sem afetar o fluxo de caixa, sem burocracia.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DD2047"/>
                </a:solidFill>
              </a:rPr>
              <a:t>- Permitir o “</a:t>
            </a:r>
            <a:r>
              <a:rPr lang="pt-BR" dirty="0" err="1">
                <a:solidFill>
                  <a:srgbClr val="DD2047"/>
                </a:solidFill>
              </a:rPr>
              <a:t>Smart</a:t>
            </a:r>
            <a:r>
              <a:rPr lang="pt-BR" dirty="0">
                <a:solidFill>
                  <a:srgbClr val="DD2047"/>
                </a:solidFill>
              </a:rPr>
              <a:t> PIX” para pagar especificamente o imposto da compra.</a:t>
            </a:r>
          </a:p>
        </p:txBody>
      </p:sp>
      <p:pic>
        <p:nvPicPr>
          <p:cNvPr id="13" name="Imagem 12" descr="Círculo&#10;&#10;Descrição gerada automaticamente">
            <a:extLst>
              <a:ext uri="{FF2B5EF4-FFF2-40B4-BE49-F238E27FC236}">
                <a16:creationId xmlns:a16="http://schemas.microsoft.com/office/drawing/2014/main" id="{0118C395-4BE8-237E-9EDE-E1A975BC4C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58" r="75918"/>
          <a:stretch/>
        </p:blipFill>
        <p:spPr>
          <a:xfrm>
            <a:off x="10994349" y="-1"/>
            <a:ext cx="1197649" cy="285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27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692A21-23AD-C719-04EA-31B96BAB7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4F758A98-4907-4FE6-2042-C462C4E32363}"/>
              </a:ext>
            </a:extLst>
          </p:cNvPr>
          <p:cNvSpPr txBox="1"/>
          <p:nvPr/>
        </p:nvSpPr>
        <p:spPr>
          <a:xfrm>
            <a:off x="2500312" y="1466850"/>
            <a:ext cx="7815262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/>
              <a:t>Possibilidades</a:t>
            </a:r>
            <a:r>
              <a:rPr lang="pt-BR" sz="2400" dirty="0"/>
              <a:t>: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Caso 1 – saldo credor (fornecedor)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Caso 2 – venda à vista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Caso 3 - venda a prazo 90 dias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Caso 4 – venda a prazo em parcelas 15, 45 e 75 dias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Caso 5 – venda sem liquidação financeira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0C341F6-67E2-16BC-183E-4633DBB7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1725"/>
          </a:xfrm>
        </p:spPr>
        <p:txBody>
          <a:bodyPr>
            <a:normAutofit/>
          </a:bodyPr>
          <a:lstStyle/>
          <a:p>
            <a:pPr algn="ctr"/>
            <a:r>
              <a:rPr lang="pt-BR" sz="2800" b="1" i="0" u="none" strike="noStrike" baseline="0" dirty="0">
                <a:latin typeface="Montserrat-ExtraBold"/>
              </a:rPr>
              <a:t>O SMART PIX E O SMART SPLIT NA PRÁTICA</a:t>
            </a:r>
            <a:endParaRPr lang="pt-BR" sz="2800" b="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34938B-B629-F7CF-776F-958C9D3E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1824" y="6340475"/>
            <a:ext cx="6878263" cy="365125"/>
          </a:xfrm>
        </p:spPr>
        <p:txBody>
          <a:bodyPr/>
          <a:lstStyle/>
          <a:p>
            <a:r>
              <a:rPr lang="pt-BR" dirty="0"/>
              <a:t>Nota Técnica Movimento VIVA &amp; FEBRAFITE - Modelo Operacional de Apuração do IBS - março/2024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920D78E-CE65-CF4C-CE7F-B40436D56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1098" y="1639715"/>
            <a:ext cx="3543018" cy="199294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A6A4BE3A-A09B-9960-FC0B-374E0D6E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9E34-6066-417E-B19E-1E1B1600EEBE}" type="slidenum">
              <a:rPr lang="pt-BR" smtClean="0"/>
              <a:t>9</a:t>
            </a:fld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9449843-CC20-4CBC-5792-F62735ADF336}"/>
              </a:ext>
            </a:extLst>
          </p:cNvPr>
          <p:cNvSpPr txBox="1"/>
          <p:nvPr/>
        </p:nvSpPr>
        <p:spPr>
          <a:xfrm>
            <a:off x="310719" y="5589917"/>
            <a:ext cx="11327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Conforme previsto na Nota Técnica da </a:t>
            </a:r>
            <a:r>
              <a:rPr lang="pt-BR" sz="1600" dirty="0" err="1"/>
              <a:t>Febrafite</a:t>
            </a:r>
            <a:r>
              <a:rPr lang="pt-BR" sz="1600" dirty="0"/>
              <a:t>, de março de 2024. </a:t>
            </a:r>
          </a:p>
          <a:p>
            <a:r>
              <a:rPr lang="pt-BR" sz="1600" dirty="0"/>
              <a:t>O texto do PLC 68, posteriormente enviado ao Parlamento, tem algumas diferenças. </a:t>
            </a:r>
          </a:p>
          <a:p>
            <a:r>
              <a:rPr lang="en-US" sz="1600" dirty="0">
                <a:hlinkClick r:id="rId3"/>
              </a:rPr>
              <a:t>https://www.febrafite.org.br/wp-content/uploads/2020/06/Nota-Tecnica-MODELO-OPERACIONAL-APURACAO-IBS-vf-1.pdf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90560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2211</Words>
  <Application>Microsoft Office PowerPoint</Application>
  <PresentationFormat>Widescreen</PresentationFormat>
  <Paragraphs>196</Paragraphs>
  <Slides>16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4" baseType="lpstr">
      <vt:lpstr>Aptos</vt:lpstr>
      <vt:lpstr>Arial</vt:lpstr>
      <vt:lpstr>Calibri</vt:lpstr>
      <vt:lpstr>Calibri Light</vt:lpstr>
      <vt:lpstr>Montserrat-ExtraBold</vt:lpstr>
      <vt:lpstr>Open Sans</vt:lpstr>
      <vt:lpstr>Wingdings</vt:lpstr>
      <vt:lpstr>Tema do Office</vt:lpstr>
      <vt:lpstr>Apresentação do PowerPoint</vt:lpstr>
      <vt:lpstr>Criação de regras para evitar problemas do passado</vt:lpstr>
      <vt:lpstr>O problema existente no Brasil</vt:lpstr>
      <vt:lpstr>O aspecto legal atual</vt:lpstr>
      <vt:lpstr>Então qual é o problema existente?</vt:lpstr>
      <vt:lpstr>Qual a proposta para melhorar a situação?</vt:lpstr>
      <vt:lpstr>Atual </vt:lpstr>
      <vt:lpstr>Como fazer isto? </vt:lpstr>
      <vt:lpstr>O SMART PIX E O SMART SPLIT NA PRÁTICA</vt:lpstr>
      <vt:lpstr>O SMART PIX E O SMART SPLIT NA PRÁTICA</vt:lpstr>
      <vt:lpstr>O SMART PIX E O SMART SPLIT NA PRÁTICA</vt:lpstr>
      <vt:lpstr>O SMART PIX E O SMART SPLIT NA PRÁTICA</vt:lpstr>
      <vt:lpstr>O SMART PIX E O SMART SPLIT NA PRÁTICA</vt:lpstr>
      <vt:lpstr>O SMART PIX E O SMART SPLIT NA PRÁTICA</vt:lpstr>
      <vt:lpstr>O que se espera obter?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Ferreira</dc:creator>
  <cp:lastModifiedBy>Luciana Grillo</cp:lastModifiedBy>
  <cp:revision>11</cp:revision>
  <dcterms:created xsi:type="dcterms:W3CDTF">2022-06-12T17:21:25Z</dcterms:created>
  <dcterms:modified xsi:type="dcterms:W3CDTF">2024-05-26T19:28:26Z</dcterms:modified>
</cp:coreProperties>
</file>