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61" r:id="rId4"/>
    <p:sldId id="268" r:id="rId5"/>
    <p:sldId id="258" r:id="rId6"/>
    <p:sldId id="260" r:id="rId7"/>
    <p:sldId id="263" r:id="rId8"/>
    <p:sldId id="264" r:id="rId9"/>
    <p:sldId id="265" r:id="rId10"/>
    <p:sldId id="266" r:id="rId11"/>
    <p:sldId id="262" r:id="rId12"/>
    <p:sldId id="267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5" roundtripDataSignature="AMtx7mj92JKptiwg220aV0u2Ayoqqhlh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13"/>
    <p:restoredTop sz="94612"/>
  </p:normalViewPr>
  <p:slideViewPr>
    <p:cSldViewPr snapToGrid="0" showGuides="1">
      <p:cViewPr varScale="1">
        <p:scale>
          <a:sx n="102" d="100"/>
          <a:sy n="102" d="100"/>
        </p:scale>
        <p:origin x="216" y="6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e1f55e2a5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3e1f55e2a5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5410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e1f55e2a5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3e1f55e2a5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3757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e1f55e2a5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3e1f55e2a5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946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e1f55e2a5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3e1f55e2a5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e1f55e2a5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3e1f55e2a5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9896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e1f55e2a5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3e1f55e2a5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6970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a8616bd3d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3a8616bd3d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e1f55e2a5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3e1f55e2a5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5795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e1f55e2a5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3e1f55e2a5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5765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e1f55e2a5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3e1f55e2a5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7564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e1f55e2a5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3e1f55e2a5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5134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3227433" y="2830926"/>
            <a:ext cx="57371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/>
          </a:p>
        </p:txBody>
      </p:sp>
      <p:sp>
        <p:nvSpPr>
          <p:cNvPr id="85" name="Google Shape;85;p1"/>
          <p:cNvSpPr txBox="1"/>
          <p:nvPr/>
        </p:nvSpPr>
        <p:spPr>
          <a:xfrm>
            <a:off x="3507806" y="4047732"/>
            <a:ext cx="51763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/>
          </a:p>
        </p:txBody>
      </p:sp>
      <p:sp>
        <p:nvSpPr>
          <p:cNvPr id="86" name="Google Shape;8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3D1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 title="ED. Niemyer cor branc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6963" y="105375"/>
            <a:ext cx="5878052" cy="17450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559849" y="2551650"/>
            <a:ext cx="1130976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dirty="0">
                <a:solidFill>
                  <a:srgbClr val="DB9920"/>
                </a:solidFill>
              </a:rPr>
              <a:t>Dra. Alessia Corini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dirty="0">
                <a:solidFill>
                  <a:srgbClr val="DB9920"/>
                </a:solidFill>
              </a:rPr>
              <a:t>E o segredo da fronteira invisível</a:t>
            </a:r>
            <a:endParaRPr dirty="0">
              <a:solidFill>
                <a:srgbClr val="DB9920"/>
              </a:solidFill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559842" y="4734746"/>
            <a:ext cx="11632158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dirty="0">
                <a:solidFill>
                  <a:schemeClr val="lt1"/>
                </a:solidFill>
              </a:rPr>
              <a:t>Alessandra Carioni</a:t>
            </a:r>
            <a:endParaRPr sz="4000" b="1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 dirty="0">
                <a:solidFill>
                  <a:schemeClr val="lt1"/>
                </a:solidFill>
              </a:rPr>
              <a:t>Advogada. Professora de Direito Aduaneiro no UNICESUSC. Mestre em Direito pela UFSC. Escritora da obra.</a:t>
            </a:r>
            <a:endParaRPr sz="27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e1f55e2a5d_0_11"/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/>
          </a:p>
        </p:txBody>
      </p:sp>
      <p:sp>
        <p:nvSpPr>
          <p:cNvPr id="114" name="Google Shape;114;g3e1f55e2a5d_0_11"/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/>
          </a:p>
        </p:txBody>
      </p:sp>
      <p:sp>
        <p:nvSpPr>
          <p:cNvPr id="115" name="Google Shape;115;g3e1f55e2a5d_0_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41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g3e1f55e2a5d_0_11" title="ED. Niemyer cor branc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2290" y="4901650"/>
            <a:ext cx="5807411" cy="17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3e1f55e2a5d_0_11"/>
          <p:cNvSpPr txBox="1"/>
          <p:nvPr/>
        </p:nvSpPr>
        <p:spPr>
          <a:xfrm>
            <a:off x="1421394" y="527396"/>
            <a:ext cx="968919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400" dirty="0">
                <a:solidFill>
                  <a:schemeClr val="bg1"/>
                </a:solidFill>
              </a:rPr>
              <a:t>Uma </a:t>
            </a:r>
            <a:r>
              <a:rPr lang="en-US" sz="4400" dirty="0" err="1">
                <a:solidFill>
                  <a:schemeClr val="bg1"/>
                </a:solidFill>
              </a:rPr>
              <a:t>mensagem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sobre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transformação</a:t>
            </a:r>
            <a:endParaRPr sz="4400" dirty="0">
              <a:solidFill>
                <a:schemeClr val="bg1"/>
              </a:solidFill>
            </a:endParaRPr>
          </a:p>
        </p:txBody>
      </p:sp>
      <p:sp>
        <p:nvSpPr>
          <p:cNvPr id="118" name="Google Shape;118;g3e1f55e2a5d_0_11"/>
          <p:cNvSpPr txBox="1"/>
          <p:nvPr/>
        </p:nvSpPr>
        <p:spPr>
          <a:xfrm>
            <a:off x="300623" y="1994017"/>
            <a:ext cx="7219766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lang="en-US" sz="3600" dirty="0"/>
          </a:p>
          <a:p>
            <a:r>
              <a:rPr lang="en-US" sz="3600" dirty="0">
                <a:solidFill>
                  <a:schemeClr val="bg1"/>
                </a:solidFill>
              </a:rPr>
              <a:t>A </a:t>
            </a:r>
            <a:r>
              <a:rPr lang="en-US" sz="3600" dirty="0" err="1">
                <a:solidFill>
                  <a:schemeClr val="bg1"/>
                </a:solidFill>
              </a:rPr>
              <a:t>educação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muda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vidas</a:t>
            </a:r>
            <a:r>
              <a:rPr lang="en-US" sz="3600" dirty="0">
                <a:solidFill>
                  <a:schemeClr val="bg1"/>
                </a:solidFill>
              </a:rPr>
              <a:t> e </a:t>
            </a:r>
          </a:p>
          <a:p>
            <a:r>
              <a:rPr lang="en-US" sz="3600" dirty="0" err="1">
                <a:solidFill>
                  <a:schemeClr val="bg1"/>
                </a:solidFill>
              </a:rPr>
              <a:t>amplia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horizontes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84DFC-3708-A145-A6C0-0C4A79A8F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499" y="1498666"/>
            <a:ext cx="4606565" cy="368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60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e1f55e2a5d_0_11"/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/>
          </a:p>
        </p:txBody>
      </p:sp>
      <p:sp>
        <p:nvSpPr>
          <p:cNvPr id="114" name="Google Shape;114;g3e1f55e2a5d_0_11"/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/>
          </a:p>
        </p:txBody>
      </p:sp>
      <p:sp>
        <p:nvSpPr>
          <p:cNvPr id="115" name="Google Shape;115;g3e1f55e2a5d_0_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41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g3e1f55e2a5d_0_11" title="ED. Niemyer cor branc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2290" y="4901650"/>
            <a:ext cx="5807411" cy="17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3e1f55e2a5d_0_11"/>
          <p:cNvSpPr txBox="1"/>
          <p:nvPr/>
        </p:nvSpPr>
        <p:spPr>
          <a:xfrm>
            <a:off x="1421395" y="459200"/>
            <a:ext cx="9349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dirty="0">
                <a:solidFill>
                  <a:srgbClr val="DB9920"/>
                </a:solidFill>
              </a:rPr>
              <a:t>MUITO OBRIGADA!</a:t>
            </a:r>
            <a:endParaRPr dirty="0">
              <a:solidFill>
                <a:srgbClr val="DB9920"/>
              </a:solidFill>
            </a:endParaRPr>
          </a:p>
        </p:txBody>
      </p:sp>
      <p:sp>
        <p:nvSpPr>
          <p:cNvPr id="118" name="Google Shape;118;g3e1f55e2a5d_0_11"/>
          <p:cNvSpPr txBox="1"/>
          <p:nvPr/>
        </p:nvSpPr>
        <p:spPr>
          <a:xfrm>
            <a:off x="412276" y="2138484"/>
            <a:ext cx="6683918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Alessandra Carioni</a:t>
            </a:r>
          </a:p>
          <a:p>
            <a:r>
              <a:rPr lang="en-US" sz="3600" dirty="0">
                <a:solidFill>
                  <a:schemeClr val="bg1"/>
                </a:solidFill>
              </a:rPr>
              <a:t>(41) 99128-4778</a:t>
            </a:r>
          </a:p>
          <a:p>
            <a:r>
              <a:rPr lang="en-US" sz="3600" dirty="0" err="1">
                <a:solidFill>
                  <a:schemeClr val="bg1"/>
                </a:solidFill>
              </a:rPr>
              <a:t>carionialessandra@icloud.com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@</a:t>
            </a:r>
            <a:r>
              <a:rPr lang="en-US" sz="3600" dirty="0" err="1">
                <a:solidFill>
                  <a:schemeClr val="bg1"/>
                </a:solidFill>
              </a:rPr>
              <a:t>allessandracarioni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DE1A5-A5B9-2043-9380-05C2C23156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3" t="1408" r="1343" b="1408"/>
          <a:stretch/>
        </p:blipFill>
        <p:spPr>
          <a:xfrm>
            <a:off x="7347420" y="1419973"/>
            <a:ext cx="4133877" cy="367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39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e1f55e2a5d_0_11"/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/>
          </a:p>
        </p:txBody>
      </p:sp>
      <p:sp>
        <p:nvSpPr>
          <p:cNvPr id="114" name="Google Shape;114;g3e1f55e2a5d_0_11"/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/>
          </a:p>
        </p:txBody>
      </p:sp>
      <p:sp>
        <p:nvSpPr>
          <p:cNvPr id="115" name="Google Shape;115;g3e1f55e2a5d_0_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41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g3e1f55e2a5d_0_11" title="ED. Niemyer cor branc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2290" y="4901650"/>
            <a:ext cx="5807411" cy="17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3e1f55e2a5d_0_11"/>
          <p:cNvSpPr txBox="1"/>
          <p:nvPr/>
        </p:nvSpPr>
        <p:spPr>
          <a:xfrm>
            <a:off x="1421395" y="365324"/>
            <a:ext cx="9349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dirty="0">
                <a:solidFill>
                  <a:srgbClr val="DB9920"/>
                </a:solidFill>
              </a:rPr>
              <a:t>PRÉ-RESERVA DO LIVRO</a:t>
            </a:r>
            <a:endParaRPr dirty="0">
              <a:solidFill>
                <a:srgbClr val="DB992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758A2-FFD2-E64C-B96C-6E8F59DF8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251" y="1567624"/>
            <a:ext cx="2665996" cy="3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96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e1f55e2a5d_0_11"/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/>
          </a:p>
        </p:txBody>
      </p:sp>
      <p:sp>
        <p:nvSpPr>
          <p:cNvPr id="114" name="Google Shape;114;g3e1f55e2a5d_0_11"/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/>
          </a:p>
        </p:txBody>
      </p:sp>
      <p:sp>
        <p:nvSpPr>
          <p:cNvPr id="115" name="Google Shape;115;g3e1f55e2a5d_0_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41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g3e1f55e2a5d_0_11" title="ED. Niemyer cor branc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2290" y="4901650"/>
            <a:ext cx="5807411" cy="17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3e1f55e2a5d_0_11"/>
          <p:cNvSpPr txBox="1"/>
          <p:nvPr/>
        </p:nvSpPr>
        <p:spPr>
          <a:xfrm>
            <a:off x="1421395" y="527396"/>
            <a:ext cx="93492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 dirty="0">
                <a:solidFill>
                  <a:schemeClr val="bg1"/>
                </a:solidFill>
              </a:rPr>
              <a:t>Como </a:t>
            </a:r>
            <a:r>
              <a:rPr lang="en-US" sz="5400" dirty="0" err="1">
                <a:solidFill>
                  <a:schemeClr val="bg1"/>
                </a:solidFill>
              </a:rPr>
              <a:t>surgiu</a:t>
            </a:r>
            <a:r>
              <a:rPr lang="en-US" sz="5400" dirty="0">
                <a:solidFill>
                  <a:schemeClr val="bg1"/>
                </a:solidFill>
              </a:rPr>
              <a:t> o </a:t>
            </a:r>
            <a:r>
              <a:rPr lang="en-US" sz="5400" dirty="0" err="1">
                <a:solidFill>
                  <a:schemeClr val="bg1"/>
                </a:solidFill>
              </a:rPr>
              <a:t>livro</a:t>
            </a:r>
            <a:r>
              <a:rPr lang="en-US" sz="5400" dirty="0">
                <a:solidFill>
                  <a:schemeClr val="bg1"/>
                </a:solidFill>
              </a:rPr>
              <a:t>?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18" name="Google Shape;118;g3e1f55e2a5d_0_11"/>
          <p:cNvSpPr txBox="1"/>
          <p:nvPr/>
        </p:nvSpPr>
        <p:spPr>
          <a:xfrm>
            <a:off x="300623" y="1994017"/>
            <a:ext cx="512314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 </a:t>
            </a:r>
            <a:r>
              <a:rPr lang="en-US" sz="3600" dirty="0" err="1">
                <a:solidFill>
                  <a:schemeClr val="bg1"/>
                </a:solidFill>
              </a:rPr>
              <a:t>desejo</a:t>
            </a:r>
            <a:r>
              <a:rPr lang="en-US" sz="3600" dirty="0">
                <a:solidFill>
                  <a:schemeClr val="bg1"/>
                </a:solidFill>
              </a:rPr>
              <a:t> de </a:t>
            </a:r>
            <a:r>
              <a:rPr lang="en-US" sz="3600" dirty="0" err="1">
                <a:solidFill>
                  <a:schemeClr val="bg1"/>
                </a:solidFill>
              </a:rPr>
              <a:t>aproximar</a:t>
            </a:r>
            <a:r>
              <a:rPr lang="en-US" sz="3600" dirty="0">
                <a:solidFill>
                  <a:schemeClr val="bg1"/>
                </a:solidFill>
              </a:rPr>
              <a:t> a </a:t>
            </a:r>
            <a:r>
              <a:rPr lang="en-US" sz="3600" dirty="0" err="1">
                <a:solidFill>
                  <a:schemeClr val="bg1"/>
                </a:solidFill>
              </a:rPr>
              <a:t>sociedade</a:t>
            </a:r>
            <a:r>
              <a:rPr lang="en-US" sz="3600" dirty="0">
                <a:solidFill>
                  <a:schemeClr val="bg1"/>
                </a:solidFill>
              </a:rPr>
              <a:t> da </a:t>
            </a:r>
            <a:r>
              <a:rPr lang="en-US" sz="3600" dirty="0" err="1">
                <a:solidFill>
                  <a:schemeClr val="bg1"/>
                </a:solidFill>
              </a:rPr>
              <a:t>Aduana</a:t>
            </a:r>
            <a:r>
              <a:rPr lang="en-US" sz="3600" dirty="0">
                <a:solidFill>
                  <a:schemeClr val="bg1"/>
                </a:solidFill>
              </a:rPr>
              <a:t> e do </a:t>
            </a:r>
            <a:r>
              <a:rPr lang="en-US" sz="3600" dirty="0" err="1">
                <a:solidFill>
                  <a:schemeClr val="bg1"/>
                </a:solidFill>
              </a:rPr>
              <a:t>Comércio</a:t>
            </a:r>
            <a:r>
              <a:rPr lang="en-US" sz="3600" dirty="0">
                <a:solidFill>
                  <a:schemeClr val="bg1"/>
                </a:solidFill>
              </a:rPr>
              <a:t> Exterior.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CD3DEB-FFD5-434A-BF86-E61061F40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184" y="1596603"/>
            <a:ext cx="5002783" cy="350299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e1f55e2a5d_0_11"/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/>
          </a:p>
        </p:txBody>
      </p:sp>
      <p:sp>
        <p:nvSpPr>
          <p:cNvPr id="114" name="Google Shape;114;g3e1f55e2a5d_0_11"/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/>
          </a:p>
        </p:txBody>
      </p:sp>
      <p:sp>
        <p:nvSpPr>
          <p:cNvPr id="115" name="Google Shape;115;g3e1f55e2a5d_0_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41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g3e1f55e2a5d_0_11" title="ED. Niemyer cor branc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2290" y="4901650"/>
            <a:ext cx="5807411" cy="17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3e1f55e2a5d_0_11"/>
          <p:cNvSpPr txBox="1"/>
          <p:nvPr/>
        </p:nvSpPr>
        <p:spPr>
          <a:xfrm>
            <a:off x="1421395" y="527396"/>
            <a:ext cx="93492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 dirty="0" err="1">
                <a:solidFill>
                  <a:schemeClr val="bg1"/>
                </a:solidFill>
              </a:rPr>
              <a:t>Quem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é</a:t>
            </a:r>
            <a:r>
              <a:rPr lang="en-US" sz="5400" dirty="0">
                <a:solidFill>
                  <a:schemeClr val="bg1"/>
                </a:solidFill>
              </a:rPr>
              <a:t> Alessia Corini?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18" name="Google Shape;118;g3e1f55e2a5d_0_11"/>
          <p:cNvSpPr txBox="1"/>
          <p:nvPr/>
        </p:nvSpPr>
        <p:spPr>
          <a:xfrm>
            <a:off x="300623" y="1994017"/>
            <a:ext cx="7219766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Uma </a:t>
            </a:r>
            <a:r>
              <a:rPr lang="en-US" sz="3600" dirty="0" err="1">
                <a:solidFill>
                  <a:schemeClr val="bg1"/>
                </a:solidFill>
              </a:rPr>
              <a:t>personagem</a:t>
            </a:r>
            <a:r>
              <a:rPr lang="en-US" sz="3600" dirty="0">
                <a:solidFill>
                  <a:schemeClr val="bg1"/>
                </a:solidFill>
              </a:rPr>
              <a:t> que </a:t>
            </a:r>
            <a:r>
              <a:rPr lang="en-US" sz="3600" dirty="0" err="1">
                <a:solidFill>
                  <a:schemeClr val="bg1"/>
                </a:solidFill>
              </a:rPr>
              <a:t>transforma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conceitos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complexos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em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descobertas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16BE72-D543-2342-A94A-3DB435F94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4961" y="1755769"/>
            <a:ext cx="3122467" cy="398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07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e1f55e2a5d_0_11"/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/>
          </a:p>
        </p:txBody>
      </p:sp>
      <p:sp>
        <p:nvSpPr>
          <p:cNvPr id="114" name="Google Shape;114;g3e1f55e2a5d_0_11"/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/>
          </a:p>
        </p:txBody>
      </p:sp>
      <p:sp>
        <p:nvSpPr>
          <p:cNvPr id="115" name="Google Shape;115;g3e1f55e2a5d_0_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41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g3e1f55e2a5d_0_11" title="ED. Niemyer cor branc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2290" y="4901650"/>
            <a:ext cx="5807411" cy="17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3e1f55e2a5d_0_11"/>
          <p:cNvSpPr txBox="1"/>
          <p:nvPr/>
        </p:nvSpPr>
        <p:spPr>
          <a:xfrm>
            <a:off x="1421395" y="527396"/>
            <a:ext cx="93492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 dirty="0" err="1">
                <a:solidFill>
                  <a:schemeClr val="bg1"/>
                </a:solidFill>
              </a:rPr>
              <a:t>Quem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é</a:t>
            </a:r>
            <a:r>
              <a:rPr lang="en-US" sz="5400" dirty="0">
                <a:solidFill>
                  <a:schemeClr val="bg1"/>
                </a:solidFill>
              </a:rPr>
              <a:t> Alessia Corini?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18" name="Google Shape;118;g3e1f55e2a5d_0_11"/>
          <p:cNvSpPr txBox="1"/>
          <p:nvPr/>
        </p:nvSpPr>
        <p:spPr>
          <a:xfrm>
            <a:off x="315507" y="1617444"/>
            <a:ext cx="7219766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Alessandra Marcon Carioni </a:t>
            </a:r>
            <a:r>
              <a:rPr lang="en-US" sz="2400" dirty="0" err="1">
                <a:solidFill>
                  <a:schemeClr val="bg1"/>
                </a:solidFill>
              </a:rPr>
              <a:t>é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Advogada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Aduaneira</a:t>
            </a:r>
            <a:r>
              <a:rPr lang="en-US" sz="2400" dirty="0">
                <a:solidFill>
                  <a:schemeClr val="bg1"/>
                </a:solidFill>
              </a:rPr>
              <a:t>.  - </a:t>
            </a:r>
            <a:r>
              <a:rPr lang="en-US" sz="2400" dirty="0" err="1">
                <a:solidFill>
                  <a:schemeClr val="bg1"/>
                </a:solidFill>
              </a:rPr>
              <a:t>Professora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Direito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Aduaneiro</a:t>
            </a:r>
            <a:r>
              <a:rPr lang="en-US" sz="2400" dirty="0">
                <a:solidFill>
                  <a:schemeClr val="bg1"/>
                </a:solidFill>
              </a:rPr>
              <a:t> e </a:t>
            </a:r>
            <a:r>
              <a:rPr lang="en-US" sz="2400" dirty="0" err="1">
                <a:solidFill>
                  <a:schemeClr val="bg1"/>
                </a:solidFill>
              </a:rPr>
              <a:t>Direito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Empresarial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graduação</a:t>
            </a:r>
            <a:r>
              <a:rPr lang="en-US" sz="2400" dirty="0">
                <a:solidFill>
                  <a:schemeClr val="bg1"/>
                </a:solidFill>
              </a:rPr>
              <a:t> e </a:t>
            </a:r>
            <a:r>
              <a:rPr lang="en-US" sz="2400" dirty="0" err="1">
                <a:solidFill>
                  <a:schemeClr val="bg1"/>
                </a:solidFill>
              </a:rPr>
              <a:t>pós-graduação</a:t>
            </a:r>
            <a:r>
              <a:rPr lang="en-US" sz="2400" dirty="0">
                <a:solidFill>
                  <a:schemeClr val="bg1"/>
                </a:solidFill>
              </a:rPr>
              <a:t> do Centro </a:t>
            </a:r>
            <a:r>
              <a:rPr lang="en-US" sz="2400" dirty="0" err="1">
                <a:solidFill>
                  <a:schemeClr val="bg1"/>
                </a:solidFill>
              </a:rPr>
              <a:t>Universitário</a:t>
            </a:r>
            <a:r>
              <a:rPr lang="en-US" sz="2400" dirty="0">
                <a:solidFill>
                  <a:schemeClr val="bg1"/>
                </a:solidFill>
              </a:rPr>
              <a:t> UNICESUSC;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- Mestre </a:t>
            </a:r>
            <a:r>
              <a:rPr lang="en-US" sz="2400" dirty="0" err="1">
                <a:solidFill>
                  <a:schemeClr val="bg1"/>
                </a:solidFill>
              </a:rPr>
              <a:t>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Direito</a:t>
            </a:r>
            <a:r>
              <a:rPr lang="en-US" sz="2400" dirty="0">
                <a:solidFill>
                  <a:schemeClr val="bg1"/>
                </a:solidFill>
              </a:rPr>
              <a:t> pela UFSC; </a:t>
            </a:r>
          </a:p>
          <a:p>
            <a:r>
              <a:rPr lang="en-US" sz="2400" dirty="0">
                <a:solidFill>
                  <a:schemeClr val="bg1"/>
                </a:solidFill>
              </a:rPr>
              <a:t>- </a:t>
            </a:r>
            <a:r>
              <a:rPr lang="en-US" sz="2400" dirty="0" err="1">
                <a:solidFill>
                  <a:schemeClr val="bg1"/>
                </a:solidFill>
              </a:rPr>
              <a:t>Diretora</a:t>
            </a:r>
            <a:r>
              <a:rPr lang="en-US" sz="2400" dirty="0">
                <a:solidFill>
                  <a:schemeClr val="bg1"/>
                </a:solidFill>
              </a:rPr>
              <a:t> do </a:t>
            </a:r>
            <a:r>
              <a:rPr lang="en-US" sz="2400" dirty="0" err="1">
                <a:solidFill>
                  <a:schemeClr val="bg1"/>
                </a:solidFill>
              </a:rPr>
              <a:t>Núcleo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Comércio</a:t>
            </a:r>
            <a:r>
              <a:rPr lang="en-US" sz="2400" dirty="0">
                <a:solidFill>
                  <a:schemeClr val="bg1"/>
                </a:solidFill>
              </a:rPr>
              <a:t> Exterior da ESA/SC;</a:t>
            </a:r>
          </a:p>
          <a:p>
            <a:r>
              <a:rPr lang="en-US" sz="2400" dirty="0">
                <a:solidFill>
                  <a:schemeClr val="bg1"/>
                </a:solidFill>
              </a:rPr>
              <a:t>-  </a:t>
            </a:r>
            <a:r>
              <a:rPr lang="en-US" sz="2400" dirty="0" err="1">
                <a:solidFill>
                  <a:schemeClr val="bg1"/>
                </a:solidFill>
              </a:rPr>
              <a:t>Presidente</a:t>
            </a:r>
            <a:r>
              <a:rPr lang="en-US" sz="2400" dirty="0">
                <a:solidFill>
                  <a:schemeClr val="bg1"/>
                </a:solidFill>
              </a:rPr>
              <a:t> da </a:t>
            </a:r>
            <a:r>
              <a:rPr lang="en-US" sz="2400" dirty="0" err="1">
                <a:solidFill>
                  <a:schemeClr val="bg1"/>
                </a:solidFill>
              </a:rPr>
              <a:t>Comissão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Direito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Aduaneiro</a:t>
            </a:r>
            <a:r>
              <a:rPr lang="en-US" sz="2400" dirty="0">
                <a:solidFill>
                  <a:schemeClr val="bg1"/>
                </a:solidFill>
              </a:rPr>
              <a:t> da OAB/SC.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F6A0A2-A106-7A49-9DF4-1EB315B38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991" y="1310275"/>
            <a:ext cx="3446552" cy="463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53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a8616bd3d0_0_4"/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/>
          </a:p>
        </p:txBody>
      </p:sp>
      <p:sp>
        <p:nvSpPr>
          <p:cNvPr id="104" name="Google Shape;104;g3a8616bd3d0_0_4"/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/>
          </a:p>
        </p:txBody>
      </p:sp>
      <p:sp>
        <p:nvSpPr>
          <p:cNvPr id="105" name="Google Shape;105;g3a8616bd3d0_0_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3D1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g3a8616bd3d0_0_4" title="ED. Niemyer cor branc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6454" y="5556400"/>
            <a:ext cx="3110395" cy="9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3a8616bd3d0_0_4"/>
          <p:cNvSpPr txBox="1"/>
          <p:nvPr/>
        </p:nvSpPr>
        <p:spPr>
          <a:xfrm>
            <a:off x="542700" y="2476775"/>
            <a:ext cx="53547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Uma </a:t>
            </a:r>
            <a:r>
              <a:rPr lang="en-US" sz="2000" b="1" dirty="0" err="1">
                <a:solidFill>
                  <a:schemeClr val="bg1"/>
                </a:solidFill>
              </a:rPr>
              <a:t>história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sobre</a:t>
            </a:r>
            <a:r>
              <a:rPr lang="en-US" sz="2000" b="1" dirty="0">
                <a:solidFill>
                  <a:schemeClr val="bg1"/>
                </a:solidFill>
              </a:rPr>
              <a:t> o </a:t>
            </a:r>
            <a:r>
              <a:rPr lang="en-US" sz="2000" b="1" dirty="0" err="1">
                <a:solidFill>
                  <a:schemeClr val="bg1"/>
                </a:solidFill>
              </a:rPr>
              <a:t>mundo</a:t>
            </a:r>
            <a:r>
              <a:rPr lang="en-US" sz="2000" b="1" dirty="0">
                <a:solidFill>
                  <a:schemeClr val="bg1"/>
                </a:solidFill>
              </a:rPr>
              <a:t> real: </a:t>
            </a:r>
            <a:r>
              <a:rPr lang="en-US" sz="2000" dirty="0">
                <a:solidFill>
                  <a:schemeClr val="bg1"/>
                </a:solidFill>
              </a:rPr>
              <a:t>DUIMP, NCM, </a:t>
            </a:r>
            <a:r>
              <a:rPr lang="en-US" sz="2000" dirty="0" err="1">
                <a:solidFill>
                  <a:schemeClr val="bg1"/>
                </a:solidFill>
              </a:rPr>
              <a:t>Receita</a:t>
            </a:r>
            <a:r>
              <a:rPr lang="en-US" sz="2000" dirty="0">
                <a:solidFill>
                  <a:schemeClr val="bg1"/>
                </a:solidFill>
              </a:rPr>
              <a:t> Federal e </a:t>
            </a:r>
            <a:r>
              <a:rPr lang="en-US" sz="2000" dirty="0" err="1">
                <a:solidFill>
                  <a:schemeClr val="bg1"/>
                </a:solidFill>
              </a:rPr>
              <a:t>Comércio</a:t>
            </a:r>
            <a:r>
              <a:rPr lang="en-US" sz="2000" dirty="0">
                <a:solidFill>
                  <a:schemeClr val="bg1"/>
                </a:solidFill>
              </a:rPr>
              <a:t> Exterior </a:t>
            </a:r>
            <a:r>
              <a:rPr lang="en-US" sz="2000" dirty="0" err="1">
                <a:solidFill>
                  <a:schemeClr val="bg1"/>
                </a:solidFill>
              </a:rPr>
              <a:t>em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linguagem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acessível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108" name="Google Shape;108;g3a8616bd3d0_0_4"/>
          <p:cNvSpPr txBox="1"/>
          <p:nvPr/>
        </p:nvSpPr>
        <p:spPr>
          <a:xfrm>
            <a:off x="6294575" y="2476775"/>
            <a:ext cx="53547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Muito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além</a:t>
            </a:r>
            <a:r>
              <a:rPr lang="en-US" sz="2000" dirty="0">
                <a:solidFill>
                  <a:schemeClr val="bg1"/>
                </a:solidFill>
              </a:rPr>
              <a:t> de um </a:t>
            </a:r>
            <a:r>
              <a:rPr lang="en-US" sz="2000" dirty="0" err="1">
                <a:solidFill>
                  <a:schemeClr val="bg1"/>
                </a:solidFill>
              </a:rPr>
              <a:t>livro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infantil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 err="1">
                <a:solidFill>
                  <a:schemeClr val="bg1"/>
                </a:solidFill>
              </a:rPr>
              <a:t>educação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cidadania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educação</a:t>
            </a:r>
            <a:r>
              <a:rPr lang="en-US" sz="2000" dirty="0">
                <a:solidFill>
                  <a:schemeClr val="bg1"/>
                </a:solidFill>
              </a:rPr>
              <a:t> fiscal e </a:t>
            </a:r>
            <a:r>
              <a:rPr lang="en-US" sz="2000" dirty="0" err="1">
                <a:solidFill>
                  <a:schemeClr val="bg1"/>
                </a:solidFill>
              </a:rPr>
              <a:t>Direito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Aduaneiro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  <a:p>
            <a:pPr lvl="0"/>
            <a:endParaRPr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e1f55e2a5d_0_11"/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/>
          </a:p>
        </p:txBody>
      </p:sp>
      <p:sp>
        <p:nvSpPr>
          <p:cNvPr id="114" name="Google Shape;114;g3e1f55e2a5d_0_11"/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/>
          </a:p>
        </p:txBody>
      </p:sp>
      <p:sp>
        <p:nvSpPr>
          <p:cNvPr id="115" name="Google Shape;115;g3e1f55e2a5d_0_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41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g3e1f55e2a5d_0_11" title="ED. Niemyer cor branc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2290" y="4901650"/>
            <a:ext cx="5807411" cy="17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3e1f55e2a5d_0_11"/>
          <p:cNvSpPr txBox="1"/>
          <p:nvPr/>
        </p:nvSpPr>
        <p:spPr>
          <a:xfrm>
            <a:off x="1421395" y="649678"/>
            <a:ext cx="9349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Uma </a:t>
            </a:r>
            <a:r>
              <a:rPr lang="en-US" sz="4000" dirty="0" err="1">
                <a:solidFill>
                  <a:schemeClr val="bg1"/>
                </a:solidFill>
              </a:rPr>
              <a:t>homenagem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aos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Auditores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Fiscais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18" name="Google Shape;118;g3e1f55e2a5d_0_11"/>
          <p:cNvSpPr txBox="1"/>
          <p:nvPr/>
        </p:nvSpPr>
        <p:spPr>
          <a:xfrm>
            <a:off x="431306" y="2674145"/>
            <a:ext cx="61530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Valorização</a:t>
            </a:r>
            <a:r>
              <a:rPr lang="en-US" sz="3600" dirty="0">
                <a:solidFill>
                  <a:schemeClr val="bg1"/>
                </a:solidFill>
              </a:rPr>
              <a:t> do </a:t>
            </a:r>
            <a:r>
              <a:rPr lang="en-US" sz="3600" dirty="0" err="1">
                <a:solidFill>
                  <a:schemeClr val="bg1"/>
                </a:solidFill>
              </a:rPr>
              <a:t>papel</a:t>
            </a:r>
            <a:r>
              <a:rPr lang="en-US" sz="3600" dirty="0">
                <a:solidFill>
                  <a:schemeClr val="bg1"/>
                </a:solidFill>
              </a:rPr>
              <a:t> dos </a:t>
            </a:r>
            <a:r>
              <a:rPr lang="en-US" sz="3600" dirty="0" err="1">
                <a:solidFill>
                  <a:schemeClr val="bg1"/>
                </a:solidFill>
              </a:rPr>
              <a:t>Auditores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Fiscais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proteção</a:t>
            </a:r>
            <a:r>
              <a:rPr lang="en-US" sz="3600" dirty="0">
                <a:solidFill>
                  <a:schemeClr val="bg1"/>
                </a:solidFill>
              </a:rPr>
              <a:t> da </a:t>
            </a:r>
            <a:r>
              <a:rPr lang="en-US" sz="3600" dirty="0" err="1">
                <a:solidFill>
                  <a:schemeClr val="bg1"/>
                </a:solidFill>
              </a:rPr>
              <a:t>sociedade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324885-FA55-3B41-B479-82AD248B5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036" y="1514023"/>
            <a:ext cx="5039194" cy="36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21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e1f55e2a5d_0_11"/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/>
          </a:p>
        </p:txBody>
      </p:sp>
      <p:sp>
        <p:nvSpPr>
          <p:cNvPr id="114" name="Google Shape;114;g3e1f55e2a5d_0_11"/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/>
          </a:p>
        </p:txBody>
      </p:sp>
      <p:sp>
        <p:nvSpPr>
          <p:cNvPr id="115" name="Google Shape;115;g3e1f55e2a5d_0_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41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g3e1f55e2a5d_0_11" title="ED. Niemyer cor branc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2290" y="4901650"/>
            <a:ext cx="5807411" cy="17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3e1f55e2a5d_0_11"/>
          <p:cNvSpPr txBox="1"/>
          <p:nvPr/>
        </p:nvSpPr>
        <p:spPr>
          <a:xfrm>
            <a:off x="1421395" y="527396"/>
            <a:ext cx="93492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800" dirty="0" err="1">
                <a:solidFill>
                  <a:schemeClr val="bg1"/>
                </a:solidFill>
              </a:rPr>
              <a:t>Educação</a:t>
            </a:r>
            <a:r>
              <a:rPr lang="en-US" sz="4800" dirty="0">
                <a:solidFill>
                  <a:schemeClr val="bg1"/>
                </a:solidFill>
              </a:rPr>
              <a:t> fiscal </a:t>
            </a:r>
            <a:r>
              <a:rPr lang="en-US" sz="4800" dirty="0" err="1">
                <a:solidFill>
                  <a:schemeClr val="bg1"/>
                </a:solidFill>
              </a:rPr>
              <a:t>começa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na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infância</a:t>
            </a:r>
            <a:endParaRPr sz="4800" dirty="0">
              <a:solidFill>
                <a:schemeClr val="bg1"/>
              </a:solidFill>
            </a:endParaRPr>
          </a:p>
        </p:txBody>
      </p:sp>
      <p:sp>
        <p:nvSpPr>
          <p:cNvPr id="118" name="Google Shape;118;g3e1f55e2a5d_0_11"/>
          <p:cNvSpPr txBox="1"/>
          <p:nvPr/>
        </p:nvSpPr>
        <p:spPr>
          <a:xfrm>
            <a:off x="288097" y="2571081"/>
            <a:ext cx="721976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Conhecimento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gera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cidadania</a:t>
            </a:r>
            <a:r>
              <a:rPr lang="en-US" sz="3600" dirty="0">
                <a:solidFill>
                  <a:schemeClr val="bg1"/>
                </a:solidFill>
              </a:rPr>
              <a:t> e </a:t>
            </a:r>
            <a:r>
              <a:rPr lang="en-US" sz="3600" dirty="0" err="1">
                <a:solidFill>
                  <a:schemeClr val="bg1"/>
                </a:solidFill>
              </a:rPr>
              <a:t>responsabilidade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A1BC56-8273-124C-91FD-4DF78341F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746" y="1994017"/>
            <a:ext cx="4086552" cy="338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6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e1f55e2a5d_0_11"/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/>
          </a:p>
        </p:txBody>
      </p:sp>
      <p:sp>
        <p:nvSpPr>
          <p:cNvPr id="114" name="Google Shape;114;g3e1f55e2a5d_0_11"/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/>
          </a:p>
        </p:txBody>
      </p:sp>
      <p:sp>
        <p:nvSpPr>
          <p:cNvPr id="115" name="Google Shape;115;g3e1f55e2a5d_0_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41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g3e1f55e2a5d_0_11" title="ED. Niemyer cor branc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2290" y="4901650"/>
            <a:ext cx="5807411" cy="17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3e1f55e2a5d_0_11"/>
          <p:cNvSpPr txBox="1"/>
          <p:nvPr/>
        </p:nvSpPr>
        <p:spPr>
          <a:xfrm>
            <a:off x="1421395" y="527396"/>
            <a:ext cx="93492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 dirty="0" err="1">
                <a:solidFill>
                  <a:schemeClr val="bg1"/>
                </a:solidFill>
              </a:rPr>
              <a:t>Aplicações</a:t>
            </a:r>
            <a:r>
              <a:rPr lang="en-US" sz="5400" dirty="0">
                <a:solidFill>
                  <a:schemeClr val="bg1"/>
                </a:solidFill>
              </a:rPr>
              <a:t> do </a:t>
            </a:r>
            <a:r>
              <a:rPr lang="en-US" sz="5400" dirty="0" err="1">
                <a:solidFill>
                  <a:schemeClr val="bg1"/>
                </a:solidFill>
              </a:rPr>
              <a:t>livro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18" name="Google Shape;118;g3e1f55e2a5d_0_11"/>
          <p:cNvSpPr txBox="1"/>
          <p:nvPr/>
        </p:nvSpPr>
        <p:spPr>
          <a:xfrm>
            <a:off x="300623" y="1994017"/>
            <a:ext cx="7219766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lang="en-US" sz="3600" dirty="0"/>
          </a:p>
          <a:p>
            <a:r>
              <a:rPr lang="en-US" sz="3600" dirty="0" err="1">
                <a:solidFill>
                  <a:schemeClr val="bg1"/>
                </a:solidFill>
              </a:rPr>
              <a:t>Escolas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universidades</a:t>
            </a:r>
            <a:r>
              <a:rPr lang="en-US" sz="3600" dirty="0">
                <a:solidFill>
                  <a:schemeClr val="bg1"/>
                </a:solidFill>
              </a:rPr>
              <a:t> e </a:t>
            </a:r>
            <a:r>
              <a:rPr lang="en-US" sz="3600" dirty="0" err="1">
                <a:solidFill>
                  <a:schemeClr val="bg1"/>
                </a:solidFill>
              </a:rPr>
              <a:t>programas</a:t>
            </a:r>
            <a:r>
              <a:rPr lang="en-US" sz="3600" dirty="0">
                <a:solidFill>
                  <a:schemeClr val="bg1"/>
                </a:solidFill>
              </a:rPr>
              <a:t> de </a:t>
            </a:r>
            <a:r>
              <a:rPr lang="en-US" sz="3600" dirty="0" err="1">
                <a:solidFill>
                  <a:schemeClr val="bg1"/>
                </a:solidFill>
              </a:rPr>
              <a:t>educação</a:t>
            </a:r>
            <a:r>
              <a:rPr lang="en-US" sz="3600" dirty="0">
                <a:solidFill>
                  <a:schemeClr val="bg1"/>
                </a:solidFill>
              </a:rPr>
              <a:t> fiscal.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2A234-8195-A146-B96D-7EFDFBBD6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389" y="1464181"/>
            <a:ext cx="3963618" cy="37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71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e1f55e2a5d_0_11"/>
          <p:cNvSpPr txBox="1"/>
          <p:nvPr/>
        </p:nvSpPr>
        <p:spPr>
          <a:xfrm>
            <a:off x="3227433" y="2830926"/>
            <a:ext cx="57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TÍTULO PALESTRA</a:t>
            </a:r>
            <a:endParaRPr/>
          </a:p>
        </p:txBody>
      </p:sp>
      <p:sp>
        <p:nvSpPr>
          <p:cNvPr id="114" name="Google Shape;114;g3e1f55e2a5d_0_11"/>
          <p:cNvSpPr txBox="1"/>
          <p:nvPr/>
        </p:nvSpPr>
        <p:spPr>
          <a:xfrm>
            <a:off x="3507806" y="4047732"/>
            <a:ext cx="517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rgbClr val="FFE800"/>
                </a:solidFill>
                <a:latin typeface="Calibri"/>
                <a:ea typeface="Calibri"/>
                <a:cs typeface="Calibri"/>
                <a:sym typeface="Calibri"/>
              </a:rPr>
              <a:t>Nome Palestrante</a:t>
            </a:r>
            <a:endParaRPr/>
          </a:p>
        </p:txBody>
      </p:sp>
      <p:sp>
        <p:nvSpPr>
          <p:cNvPr id="115" name="Google Shape;115;g3e1f55e2a5d_0_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41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g3e1f55e2a5d_0_11" title="ED. Niemyer cor branc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2290" y="4901650"/>
            <a:ext cx="5807411" cy="17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3e1f55e2a5d_0_11"/>
          <p:cNvSpPr txBox="1"/>
          <p:nvPr/>
        </p:nvSpPr>
        <p:spPr>
          <a:xfrm>
            <a:off x="1421395" y="527396"/>
            <a:ext cx="93492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400" dirty="0">
                <a:solidFill>
                  <a:schemeClr val="bg1"/>
                </a:solidFill>
              </a:rPr>
              <a:t>O que </a:t>
            </a:r>
            <a:r>
              <a:rPr lang="en-US" sz="4400" dirty="0" err="1">
                <a:solidFill>
                  <a:schemeClr val="bg1"/>
                </a:solidFill>
              </a:rPr>
              <a:t>esta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obra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deseja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despertar</a:t>
            </a:r>
            <a:r>
              <a:rPr lang="en-US" sz="4400" dirty="0">
                <a:solidFill>
                  <a:schemeClr val="bg1"/>
                </a:solidFill>
              </a:rPr>
              <a:t>?</a:t>
            </a:r>
            <a:endParaRPr sz="4400" dirty="0">
              <a:solidFill>
                <a:schemeClr val="bg1"/>
              </a:solidFill>
            </a:endParaRPr>
          </a:p>
        </p:txBody>
      </p:sp>
      <p:sp>
        <p:nvSpPr>
          <p:cNvPr id="118" name="Google Shape;118;g3e1f55e2a5d_0_11"/>
          <p:cNvSpPr txBox="1"/>
          <p:nvPr/>
        </p:nvSpPr>
        <p:spPr>
          <a:xfrm>
            <a:off x="300623" y="1994017"/>
            <a:ext cx="7219766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err="1">
                <a:solidFill>
                  <a:schemeClr val="bg1"/>
                </a:solidFill>
              </a:rPr>
              <a:t>Escolas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universidades</a:t>
            </a:r>
            <a:r>
              <a:rPr lang="en-US" sz="3600" dirty="0">
                <a:solidFill>
                  <a:schemeClr val="bg1"/>
                </a:solidFill>
              </a:rPr>
              <a:t> e </a:t>
            </a:r>
            <a:r>
              <a:rPr lang="en-US" sz="3600" dirty="0" err="1">
                <a:solidFill>
                  <a:schemeClr val="bg1"/>
                </a:solidFill>
              </a:rPr>
              <a:t>programas</a:t>
            </a:r>
            <a:r>
              <a:rPr lang="en-US" sz="3600" dirty="0">
                <a:solidFill>
                  <a:schemeClr val="bg1"/>
                </a:solidFill>
              </a:rPr>
              <a:t> de </a:t>
            </a:r>
            <a:r>
              <a:rPr lang="en-US" sz="3600" dirty="0" err="1">
                <a:solidFill>
                  <a:schemeClr val="bg1"/>
                </a:solidFill>
              </a:rPr>
              <a:t>educação</a:t>
            </a:r>
            <a:r>
              <a:rPr lang="en-US" sz="3600" dirty="0">
                <a:solidFill>
                  <a:schemeClr val="bg1"/>
                </a:solidFill>
              </a:rPr>
              <a:t> fiscal.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5D6217-BE1C-7E4C-BC23-D78E4FAC2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967" y="1608531"/>
            <a:ext cx="4492478" cy="358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886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295</Words>
  <Application>Microsoft Macintosh PowerPoint</Application>
  <PresentationFormat>Widescreen</PresentationFormat>
  <Paragraphs>58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Carla Ferreira</dc:creator>
  <cp:lastModifiedBy>Author</cp:lastModifiedBy>
  <cp:revision>6</cp:revision>
  <dcterms:created xsi:type="dcterms:W3CDTF">2022-06-12T17:21:25Z</dcterms:created>
  <dcterms:modified xsi:type="dcterms:W3CDTF">2026-05-31T19:46:38Z</dcterms:modified>
</cp:coreProperties>
</file>