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10693" r:id="rId4"/>
    <p:sldId id="10694" r:id="rId5"/>
    <p:sldId id="10700" r:id="rId6"/>
    <p:sldId id="10696" r:id="rId7"/>
    <p:sldId id="10697" r:id="rId8"/>
    <p:sldId id="10698" r:id="rId9"/>
    <p:sldId id="279" r:id="rId10"/>
    <p:sldId id="302" r:id="rId11"/>
    <p:sldId id="2787" r:id="rId12"/>
    <p:sldId id="10646" r:id="rId13"/>
    <p:sldId id="260" r:id="rId14"/>
    <p:sldId id="2602" r:id="rId15"/>
    <p:sldId id="2786" r:id="rId16"/>
    <p:sldId id="259" r:id="rId1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9" roundtripDataSignature="AMtx7mj92JKptiwg220aV0u2AyoqqhlhC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82C5E3-8782-42D9-A43F-D47182E0BB82}" v="13" dt="2026-05-30T23:07:43.0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247" autoAdjust="0"/>
  </p:normalViewPr>
  <p:slideViewPr>
    <p:cSldViewPr snapToGrid="0" showGuides="1">
      <p:cViewPr varScale="1">
        <p:scale>
          <a:sx n="106" d="100"/>
          <a:sy n="106" d="100"/>
        </p:scale>
        <p:origin x="75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lavio Vilela Campos" userId="a74cb288-50f4-4d25-a006-6f7b69e3caff" providerId="ADAL" clId="{83D1DFF4-4356-4EB3-B1D2-015C27F1978E}"/>
    <pc:docChg chg="undo custSel addSld delSld modSld sldOrd">
      <pc:chgData name="Flavio Vilela Campos" userId="a74cb288-50f4-4d25-a006-6f7b69e3caff" providerId="ADAL" clId="{83D1DFF4-4356-4EB3-B1D2-015C27F1978E}" dt="2026-05-30T23:24:38.203" v="348" actId="1076"/>
      <pc:docMkLst>
        <pc:docMk/>
      </pc:docMkLst>
      <pc:sldChg chg="modSp mod">
        <pc:chgData name="Flavio Vilela Campos" userId="a74cb288-50f4-4d25-a006-6f7b69e3caff" providerId="ADAL" clId="{83D1DFF4-4356-4EB3-B1D2-015C27F1978E}" dt="2026-05-30T22:49:37.059" v="165" actId="14100"/>
        <pc:sldMkLst>
          <pc:docMk/>
          <pc:sldMk cId="0" sldId="256"/>
        </pc:sldMkLst>
        <pc:spChg chg="mod">
          <ac:chgData name="Flavio Vilela Campos" userId="a74cb288-50f4-4d25-a006-6f7b69e3caff" providerId="ADAL" clId="{83D1DFF4-4356-4EB3-B1D2-015C27F1978E}" dt="2026-05-30T22:47:36.922" v="160" actId="790"/>
          <ac:spMkLst>
            <pc:docMk/>
            <pc:sldMk cId="0" sldId="256"/>
            <ac:spMk id="88" creationId="{00000000-0000-0000-0000-000000000000}"/>
          </ac:spMkLst>
        </pc:spChg>
        <pc:spChg chg="mod">
          <ac:chgData name="Flavio Vilela Campos" userId="a74cb288-50f4-4d25-a006-6f7b69e3caff" providerId="ADAL" clId="{83D1DFF4-4356-4EB3-B1D2-015C27F1978E}" dt="2026-05-30T22:49:37.059" v="165" actId="14100"/>
          <ac:spMkLst>
            <pc:docMk/>
            <pc:sldMk cId="0" sldId="256"/>
            <ac:spMk id="89" creationId="{00000000-0000-0000-0000-000000000000}"/>
          </ac:spMkLst>
        </pc:spChg>
      </pc:sldChg>
      <pc:sldChg chg="addSp modSp mod modNotes">
        <pc:chgData name="Flavio Vilela Campos" userId="a74cb288-50f4-4d25-a006-6f7b69e3caff" providerId="ADAL" clId="{83D1DFF4-4356-4EB3-B1D2-015C27F1978E}" dt="2026-05-30T23:08:21.913" v="325" actId="1076"/>
        <pc:sldMkLst>
          <pc:docMk/>
          <pc:sldMk cId="0" sldId="257"/>
        </pc:sldMkLst>
        <pc:spChg chg="add mod">
          <ac:chgData name="Flavio Vilela Campos" userId="a74cb288-50f4-4d25-a006-6f7b69e3caff" providerId="ADAL" clId="{83D1DFF4-4356-4EB3-B1D2-015C27F1978E}" dt="2026-05-30T23:08:21.913" v="325" actId="1076"/>
          <ac:spMkLst>
            <pc:docMk/>
            <pc:sldMk cId="0" sldId="257"/>
            <ac:spMk id="3" creationId="{61AB94B8-D166-666C-3B73-7DF58AA17BBD}"/>
          </ac:spMkLst>
        </pc:spChg>
        <pc:picChg chg="add mod">
          <ac:chgData name="Flavio Vilela Campos" userId="a74cb288-50f4-4d25-a006-6f7b69e3caff" providerId="ADAL" clId="{83D1DFF4-4356-4EB3-B1D2-015C27F1978E}" dt="2026-05-30T22:48:48.584" v="161"/>
          <ac:picMkLst>
            <pc:docMk/>
            <pc:sldMk cId="0" sldId="257"/>
            <ac:picMk id="2" creationId="{7F765AD2-1CBB-74FC-7C7D-A2751274994B}"/>
          </ac:picMkLst>
        </pc:picChg>
      </pc:sldChg>
      <pc:sldChg chg="del">
        <pc:chgData name="Flavio Vilela Campos" userId="a74cb288-50f4-4d25-a006-6f7b69e3caff" providerId="ADAL" clId="{83D1DFF4-4356-4EB3-B1D2-015C27F1978E}" dt="2026-05-30T23:00:20.173" v="191" actId="47"/>
        <pc:sldMkLst>
          <pc:docMk/>
          <pc:sldMk cId="0" sldId="258"/>
        </pc:sldMkLst>
      </pc:sldChg>
      <pc:sldChg chg="modSp mod">
        <pc:chgData name="Flavio Vilela Campos" userId="a74cb288-50f4-4d25-a006-6f7b69e3caff" providerId="ADAL" clId="{83D1DFF4-4356-4EB3-B1D2-015C27F1978E}" dt="2026-05-30T23:02:38.145" v="298" actId="1076"/>
        <pc:sldMkLst>
          <pc:docMk/>
          <pc:sldMk cId="0" sldId="259"/>
        </pc:sldMkLst>
        <pc:spChg chg="mod">
          <ac:chgData name="Flavio Vilela Campos" userId="a74cb288-50f4-4d25-a006-6f7b69e3caff" providerId="ADAL" clId="{83D1DFF4-4356-4EB3-B1D2-015C27F1978E}" dt="2026-05-30T23:02:22.497" v="296" actId="1076"/>
          <ac:spMkLst>
            <pc:docMk/>
            <pc:sldMk cId="0" sldId="259"/>
            <ac:spMk id="115" creationId="{00000000-0000-0000-0000-000000000000}"/>
          </ac:spMkLst>
        </pc:spChg>
        <pc:spChg chg="mod">
          <ac:chgData name="Flavio Vilela Campos" userId="a74cb288-50f4-4d25-a006-6f7b69e3caff" providerId="ADAL" clId="{83D1DFF4-4356-4EB3-B1D2-015C27F1978E}" dt="2026-05-30T23:02:27.360" v="297" actId="1076"/>
          <ac:spMkLst>
            <pc:docMk/>
            <pc:sldMk cId="0" sldId="259"/>
            <ac:spMk id="117" creationId="{00000000-0000-0000-0000-000000000000}"/>
          </ac:spMkLst>
        </pc:spChg>
        <pc:spChg chg="mod">
          <ac:chgData name="Flavio Vilela Campos" userId="a74cb288-50f4-4d25-a006-6f7b69e3caff" providerId="ADAL" clId="{83D1DFF4-4356-4EB3-B1D2-015C27F1978E}" dt="2026-05-30T23:02:38.145" v="298" actId="1076"/>
          <ac:spMkLst>
            <pc:docMk/>
            <pc:sldMk cId="0" sldId="259"/>
            <ac:spMk id="118" creationId="{00000000-0000-0000-0000-000000000000}"/>
          </ac:spMkLst>
        </pc:spChg>
      </pc:sldChg>
      <pc:sldChg chg="delSp modSp add mod ord">
        <pc:chgData name="Flavio Vilela Campos" userId="a74cb288-50f4-4d25-a006-6f7b69e3caff" providerId="ADAL" clId="{83D1DFF4-4356-4EB3-B1D2-015C27F1978E}" dt="2026-05-30T23:03:09.807" v="301" actId="1076"/>
        <pc:sldMkLst>
          <pc:docMk/>
          <pc:sldMk cId="62658147" sldId="260"/>
        </pc:sldMkLst>
        <pc:spChg chg="mod">
          <ac:chgData name="Flavio Vilela Campos" userId="a74cb288-50f4-4d25-a006-6f7b69e3caff" providerId="ADAL" clId="{83D1DFF4-4356-4EB3-B1D2-015C27F1978E}" dt="2026-05-30T23:03:09.807" v="301" actId="1076"/>
          <ac:spMkLst>
            <pc:docMk/>
            <pc:sldMk cId="62658147" sldId="260"/>
            <ac:spMk id="98" creationId="{E9B2053E-E955-8252-2409-63FFBB0C61EA}"/>
          </ac:spMkLst>
        </pc:spChg>
        <pc:picChg chg="del">
          <ac:chgData name="Flavio Vilela Campos" userId="a74cb288-50f4-4d25-a006-6f7b69e3caff" providerId="ADAL" clId="{83D1DFF4-4356-4EB3-B1D2-015C27F1978E}" dt="2026-05-30T22:50:14.928" v="167" actId="478"/>
          <ac:picMkLst>
            <pc:docMk/>
            <pc:sldMk cId="62658147" sldId="260"/>
            <ac:picMk id="2" creationId="{950E9881-8B65-2F6C-71E1-AF9A820C62EB}"/>
          </ac:picMkLst>
        </pc:picChg>
      </pc:sldChg>
      <pc:sldChg chg="add modNotesTx">
        <pc:chgData name="Flavio Vilela Campos" userId="a74cb288-50f4-4d25-a006-6f7b69e3caff" providerId="ADAL" clId="{83D1DFF4-4356-4EB3-B1D2-015C27F1978E}" dt="2026-05-30T23:18:02.078" v="341" actId="6549"/>
        <pc:sldMkLst>
          <pc:docMk/>
          <pc:sldMk cId="746987810" sldId="279"/>
        </pc:sldMkLst>
      </pc:sldChg>
      <pc:sldChg chg="add">
        <pc:chgData name="Flavio Vilela Campos" userId="a74cb288-50f4-4d25-a006-6f7b69e3caff" providerId="ADAL" clId="{83D1DFF4-4356-4EB3-B1D2-015C27F1978E}" dt="2026-05-30T22:51:54.792" v="175"/>
        <pc:sldMkLst>
          <pc:docMk/>
          <pc:sldMk cId="1213846363" sldId="302"/>
        </pc:sldMkLst>
      </pc:sldChg>
      <pc:sldChg chg="add del setBg">
        <pc:chgData name="Flavio Vilela Campos" userId="a74cb288-50f4-4d25-a006-6f7b69e3caff" providerId="ADAL" clId="{83D1DFF4-4356-4EB3-B1D2-015C27F1978E}" dt="2026-05-30T22:58:58.194" v="184" actId="47"/>
        <pc:sldMkLst>
          <pc:docMk/>
          <pc:sldMk cId="3178574110" sldId="2578"/>
        </pc:sldMkLst>
      </pc:sldChg>
      <pc:sldChg chg="delSp modSp add mod setBg">
        <pc:chgData name="Flavio Vilela Campos" userId="a74cb288-50f4-4d25-a006-6f7b69e3caff" providerId="ADAL" clId="{83D1DFF4-4356-4EB3-B1D2-015C27F1978E}" dt="2026-05-30T22:59:54.260" v="190" actId="14100"/>
        <pc:sldMkLst>
          <pc:docMk/>
          <pc:sldMk cId="1671613809" sldId="2602"/>
        </pc:sldMkLst>
        <pc:picChg chg="del">
          <ac:chgData name="Flavio Vilela Campos" userId="a74cb288-50f4-4d25-a006-6f7b69e3caff" providerId="ADAL" clId="{83D1DFF4-4356-4EB3-B1D2-015C27F1978E}" dt="2026-05-30T22:58:49.980" v="181" actId="478"/>
          <ac:picMkLst>
            <pc:docMk/>
            <pc:sldMk cId="1671613809" sldId="2602"/>
            <ac:picMk id="6" creationId="{6F80A3B2-BB70-D3C0-6F2A-B9FF4D2308B7}"/>
          </ac:picMkLst>
        </pc:picChg>
        <pc:picChg chg="mod">
          <ac:chgData name="Flavio Vilela Campos" userId="a74cb288-50f4-4d25-a006-6f7b69e3caff" providerId="ADAL" clId="{83D1DFF4-4356-4EB3-B1D2-015C27F1978E}" dt="2026-05-30T22:59:54.260" v="190" actId="14100"/>
          <ac:picMkLst>
            <pc:docMk/>
            <pc:sldMk cId="1671613809" sldId="2602"/>
            <ac:picMk id="7" creationId="{157C4E57-14A6-244E-E565-1D7D56219008}"/>
          </ac:picMkLst>
        </pc:picChg>
        <pc:picChg chg="del">
          <ac:chgData name="Flavio Vilela Campos" userId="a74cb288-50f4-4d25-a006-6f7b69e3caff" providerId="ADAL" clId="{83D1DFF4-4356-4EB3-B1D2-015C27F1978E}" dt="2026-05-30T22:59:29.073" v="186" actId="478"/>
          <ac:picMkLst>
            <pc:docMk/>
            <pc:sldMk cId="1671613809" sldId="2602"/>
            <ac:picMk id="15" creationId="{CBBB3C7F-1C8A-284D-B00C-5F5EB00368EE}"/>
          </ac:picMkLst>
        </pc:picChg>
      </pc:sldChg>
      <pc:sldChg chg="add">
        <pc:chgData name="Flavio Vilela Campos" userId="a74cb288-50f4-4d25-a006-6f7b69e3caff" providerId="ADAL" clId="{83D1DFF4-4356-4EB3-B1D2-015C27F1978E}" dt="2026-05-30T23:00:40.001" v="192"/>
        <pc:sldMkLst>
          <pc:docMk/>
          <pc:sldMk cId="4232363080" sldId="2786"/>
        </pc:sldMkLst>
      </pc:sldChg>
      <pc:sldChg chg="add">
        <pc:chgData name="Flavio Vilela Campos" userId="a74cb288-50f4-4d25-a006-6f7b69e3caff" providerId="ADAL" clId="{83D1DFF4-4356-4EB3-B1D2-015C27F1978E}" dt="2026-05-30T22:53:22.402" v="176"/>
        <pc:sldMkLst>
          <pc:docMk/>
          <pc:sldMk cId="1252983714" sldId="2787"/>
        </pc:sldMkLst>
      </pc:sldChg>
      <pc:sldChg chg="modSp add mod">
        <pc:chgData name="Flavio Vilela Campos" userId="a74cb288-50f4-4d25-a006-6f7b69e3caff" providerId="ADAL" clId="{83D1DFF4-4356-4EB3-B1D2-015C27F1978E}" dt="2026-05-30T23:21:26.252" v="342" actId="1076"/>
        <pc:sldMkLst>
          <pc:docMk/>
          <pc:sldMk cId="1864654646" sldId="10646"/>
        </pc:sldMkLst>
        <pc:picChg chg="mod">
          <ac:chgData name="Flavio Vilela Campos" userId="a74cb288-50f4-4d25-a006-6f7b69e3caff" providerId="ADAL" clId="{83D1DFF4-4356-4EB3-B1D2-015C27F1978E}" dt="2026-05-30T23:21:26.252" v="342" actId="1076"/>
          <ac:picMkLst>
            <pc:docMk/>
            <pc:sldMk cId="1864654646" sldId="10646"/>
            <ac:picMk id="4" creationId="{DAF96F7F-C25C-F04F-3777-70BB6A1301CA}"/>
          </ac:picMkLst>
        </pc:picChg>
      </pc:sldChg>
      <pc:sldChg chg="modSp add mod">
        <pc:chgData name="Flavio Vilela Campos" userId="a74cb288-50f4-4d25-a006-6f7b69e3caff" providerId="ADAL" clId="{83D1DFF4-4356-4EB3-B1D2-015C27F1978E}" dt="2026-05-30T22:50:30.118" v="169" actId="27636"/>
        <pc:sldMkLst>
          <pc:docMk/>
          <pc:sldMk cId="1322843742" sldId="10693"/>
        </pc:sldMkLst>
        <pc:spChg chg="mod">
          <ac:chgData name="Flavio Vilela Campos" userId="a74cb288-50f4-4d25-a006-6f7b69e3caff" providerId="ADAL" clId="{83D1DFF4-4356-4EB3-B1D2-015C27F1978E}" dt="2026-05-30T22:50:30.118" v="169" actId="27636"/>
          <ac:spMkLst>
            <pc:docMk/>
            <pc:sldMk cId="1322843742" sldId="10693"/>
            <ac:spMk id="6" creationId="{83DD46D1-A89C-0983-7DEC-0F63E3FCC7CD}"/>
          </ac:spMkLst>
        </pc:spChg>
      </pc:sldChg>
      <pc:sldChg chg="add">
        <pc:chgData name="Flavio Vilela Campos" userId="a74cb288-50f4-4d25-a006-6f7b69e3caff" providerId="ADAL" clId="{83D1DFF4-4356-4EB3-B1D2-015C27F1978E}" dt="2026-05-30T22:50:55.227" v="170"/>
        <pc:sldMkLst>
          <pc:docMk/>
          <pc:sldMk cId="1121617723" sldId="10694"/>
        </pc:sldMkLst>
      </pc:sldChg>
      <pc:sldChg chg="add del modNotes">
        <pc:chgData name="Flavio Vilela Campos" userId="a74cb288-50f4-4d25-a006-6f7b69e3caff" providerId="ADAL" clId="{83D1DFF4-4356-4EB3-B1D2-015C27F1978E}" dt="2026-05-30T23:11:09.251" v="333" actId="47"/>
        <pc:sldMkLst>
          <pc:docMk/>
          <pc:sldMk cId="155673781" sldId="10695"/>
        </pc:sldMkLst>
      </pc:sldChg>
      <pc:sldChg chg="modSp add mod">
        <pc:chgData name="Flavio Vilela Campos" userId="a74cb288-50f4-4d25-a006-6f7b69e3caff" providerId="ADAL" clId="{83D1DFF4-4356-4EB3-B1D2-015C27F1978E}" dt="2026-05-30T22:50:55.259" v="172" actId="27636"/>
        <pc:sldMkLst>
          <pc:docMk/>
          <pc:sldMk cId="2071713502" sldId="10696"/>
        </pc:sldMkLst>
        <pc:spChg chg="mod">
          <ac:chgData name="Flavio Vilela Campos" userId="a74cb288-50f4-4d25-a006-6f7b69e3caff" providerId="ADAL" clId="{83D1DFF4-4356-4EB3-B1D2-015C27F1978E}" dt="2026-05-30T22:50:55.259" v="172" actId="27636"/>
          <ac:spMkLst>
            <pc:docMk/>
            <pc:sldMk cId="2071713502" sldId="10696"/>
            <ac:spMk id="3" creationId="{780A3288-A266-65D1-CE83-4E4B3038DF2B}"/>
          </ac:spMkLst>
        </pc:spChg>
      </pc:sldChg>
      <pc:sldChg chg="add">
        <pc:chgData name="Flavio Vilela Campos" userId="a74cb288-50f4-4d25-a006-6f7b69e3caff" providerId="ADAL" clId="{83D1DFF4-4356-4EB3-B1D2-015C27F1978E}" dt="2026-05-30T22:50:55.227" v="170"/>
        <pc:sldMkLst>
          <pc:docMk/>
          <pc:sldMk cId="2397931569" sldId="10697"/>
        </pc:sldMkLst>
      </pc:sldChg>
      <pc:sldChg chg="modSp add mod modNotes">
        <pc:chgData name="Flavio Vilela Campos" userId="a74cb288-50f4-4d25-a006-6f7b69e3caff" providerId="ADAL" clId="{83D1DFF4-4356-4EB3-B1D2-015C27F1978E}" dt="2026-05-30T23:24:38.203" v="348" actId="1076"/>
        <pc:sldMkLst>
          <pc:docMk/>
          <pc:sldMk cId="1998968747" sldId="10698"/>
        </pc:sldMkLst>
        <pc:spChg chg="mod">
          <ac:chgData name="Flavio Vilela Campos" userId="a74cb288-50f4-4d25-a006-6f7b69e3caff" providerId="ADAL" clId="{83D1DFF4-4356-4EB3-B1D2-015C27F1978E}" dt="2026-05-30T23:17:03.831" v="339" actId="20577"/>
          <ac:spMkLst>
            <pc:docMk/>
            <pc:sldMk cId="1998968747" sldId="10698"/>
            <ac:spMk id="12" creationId="{1389A876-50C4-AECE-3E01-9C5D10A6EFA7}"/>
          </ac:spMkLst>
        </pc:spChg>
        <pc:spChg chg="mod">
          <ac:chgData name="Flavio Vilela Campos" userId="a74cb288-50f4-4d25-a006-6f7b69e3caff" providerId="ADAL" clId="{83D1DFF4-4356-4EB3-B1D2-015C27F1978E}" dt="2026-05-30T23:24:38.203" v="348" actId="1076"/>
          <ac:spMkLst>
            <pc:docMk/>
            <pc:sldMk cId="1998968747" sldId="10698"/>
            <ac:spMk id="14" creationId="{AEC50F62-F167-E92A-DAD2-4240D92B3AAE}"/>
          </ac:spMkLst>
        </pc:spChg>
        <pc:spChg chg="mod">
          <ac:chgData name="Flavio Vilela Campos" userId="a74cb288-50f4-4d25-a006-6f7b69e3caff" providerId="ADAL" clId="{83D1DFF4-4356-4EB3-B1D2-015C27F1978E}" dt="2026-05-30T23:24:26.505" v="347" actId="255"/>
          <ac:spMkLst>
            <pc:docMk/>
            <pc:sldMk cId="1998968747" sldId="10698"/>
            <ac:spMk id="16" creationId="{354ECBFD-8F0E-D548-EC2F-0D43C90A9C9C}"/>
          </ac:spMkLst>
        </pc:spChg>
        <pc:spChg chg="mod">
          <ac:chgData name="Flavio Vilela Campos" userId="a74cb288-50f4-4d25-a006-6f7b69e3caff" providerId="ADAL" clId="{83D1DFF4-4356-4EB3-B1D2-015C27F1978E}" dt="2026-05-30T23:24:11.129" v="345" actId="255"/>
          <ac:spMkLst>
            <pc:docMk/>
            <pc:sldMk cId="1998968747" sldId="10698"/>
            <ac:spMk id="35" creationId="{53A4AEA5-49AC-537C-92AD-16258C739E5C}"/>
          </ac:spMkLst>
        </pc:spChg>
      </pc:sldChg>
      <pc:sldChg chg="addSp delSp modSp add del mod">
        <pc:chgData name="Flavio Vilela Campos" userId="a74cb288-50f4-4d25-a006-6f7b69e3caff" providerId="ADAL" clId="{83D1DFF4-4356-4EB3-B1D2-015C27F1978E}" dt="2026-05-30T23:11:10.780" v="334" actId="47"/>
        <pc:sldMkLst>
          <pc:docMk/>
          <pc:sldMk cId="2996324898" sldId="10699"/>
        </pc:sldMkLst>
        <pc:spChg chg="add mod">
          <ac:chgData name="Flavio Vilela Campos" userId="a74cb288-50f4-4d25-a006-6f7b69e3caff" providerId="ADAL" clId="{83D1DFF4-4356-4EB3-B1D2-015C27F1978E}" dt="2026-05-30T23:10:38.842" v="327" actId="478"/>
          <ac:spMkLst>
            <pc:docMk/>
            <pc:sldMk cId="2996324898" sldId="10699"/>
            <ac:spMk id="5" creationId="{DF23148D-123F-558C-F260-41869D9A2CFB}"/>
          </ac:spMkLst>
        </pc:spChg>
        <pc:spChg chg="del">
          <ac:chgData name="Flavio Vilela Campos" userId="a74cb288-50f4-4d25-a006-6f7b69e3caff" providerId="ADAL" clId="{83D1DFF4-4356-4EB3-B1D2-015C27F1978E}" dt="2026-05-30T23:10:38.842" v="327" actId="478"/>
          <ac:spMkLst>
            <pc:docMk/>
            <pc:sldMk cId="2996324898" sldId="10699"/>
            <ac:spMk id="23" creationId="{AB0C1756-38FA-E54C-72A9-4FFA0B399D6A}"/>
          </ac:spMkLst>
        </pc:spChg>
      </pc:sldChg>
      <pc:sldChg chg="addSp delSp modSp add mod ord">
        <pc:chgData name="Flavio Vilela Campos" userId="a74cb288-50f4-4d25-a006-6f7b69e3caff" providerId="ADAL" clId="{83D1DFF4-4356-4EB3-B1D2-015C27F1978E}" dt="2026-05-30T23:11:28.618" v="336" actId="14100"/>
        <pc:sldMkLst>
          <pc:docMk/>
          <pc:sldMk cId="992041780" sldId="10700"/>
        </pc:sldMkLst>
        <pc:picChg chg="del">
          <ac:chgData name="Flavio Vilela Campos" userId="a74cb288-50f4-4d25-a006-6f7b69e3caff" providerId="ADAL" clId="{83D1DFF4-4356-4EB3-B1D2-015C27F1978E}" dt="2026-05-30T23:10:53.661" v="329" actId="478"/>
          <ac:picMkLst>
            <pc:docMk/>
            <pc:sldMk cId="992041780" sldId="10700"/>
            <ac:picMk id="2" creationId="{04309730-0745-A07F-AC6D-4DE30C8051D8}"/>
          </ac:picMkLst>
        </pc:picChg>
        <pc:picChg chg="add mod">
          <ac:chgData name="Flavio Vilela Campos" userId="a74cb288-50f4-4d25-a006-6f7b69e3caff" providerId="ADAL" clId="{83D1DFF4-4356-4EB3-B1D2-015C27F1978E}" dt="2026-05-30T23:11:28.618" v="336" actId="14100"/>
          <ac:picMkLst>
            <pc:docMk/>
            <pc:sldMk cId="992041780" sldId="10700"/>
            <ac:picMk id="5" creationId="{84225743-20AC-8AA0-F4F3-50BE69A96973}"/>
          </ac:picMkLst>
        </pc:picChg>
      </pc:sldChg>
      <pc:sldMasterChg chg="delSldLayout">
        <pc:chgData name="Flavio Vilela Campos" userId="a74cb288-50f4-4d25-a006-6f7b69e3caff" providerId="ADAL" clId="{83D1DFF4-4356-4EB3-B1D2-015C27F1978E}" dt="2026-05-30T22:58:58.194" v="184" actId="47"/>
        <pc:sldMasterMkLst>
          <pc:docMk/>
          <pc:sldMasterMk cId="0" sldId="2147483648"/>
        </pc:sldMasterMkLst>
        <pc:sldLayoutChg chg="del">
          <pc:chgData name="Flavio Vilela Campos" userId="a74cb288-50f4-4d25-a006-6f7b69e3caff" providerId="ADAL" clId="{83D1DFF4-4356-4EB3-B1D2-015C27F1978E}" dt="2026-05-30T22:58:58.194" v="184" actId="47"/>
          <pc:sldLayoutMkLst>
            <pc:docMk/>
            <pc:sldMasterMk cId="0" sldId="2147483648"/>
            <pc:sldLayoutMk cId="2340541760" sldId="214748366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>
          <a:extLst>
            <a:ext uri="{FF2B5EF4-FFF2-40B4-BE49-F238E27FC236}">
              <a16:creationId xmlns:a16="http://schemas.microsoft.com/office/drawing/2014/main" id="{B4F1300E-B5F3-3CEC-D6E8-1B6EEFD3D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e1f55e2a5d_0_2:notes">
            <a:extLst>
              <a:ext uri="{FF2B5EF4-FFF2-40B4-BE49-F238E27FC236}">
                <a16:creationId xmlns:a16="http://schemas.microsoft.com/office/drawing/2014/main" id="{32815F70-CEF8-4E80-CC3B-17809D3D5A1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g3e1f55e2a5d_0_2:notes">
            <a:extLst>
              <a:ext uri="{FF2B5EF4-FFF2-40B4-BE49-F238E27FC236}">
                <a16:creationId xmlns:a16="http://schemas.microsoft.com/office/drawing/2014/main" id="{1C3B68A9-11D3-DB20-08DB-D623810258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2175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FBA65-392A-E0AA-6DA2-497CEAAD22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E553BC2-2456-3E0C-354F-01B3F22337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04007C4-9D5C-CC5B-3263-A11232D111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4E78999-3DC9-193A-8B63-7177323855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A20A6-7D5A-4C24-91CD-979E6851C536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77935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e1f55e2a5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g3e1f55e2a5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e1f55e2a5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g3e1f55e2a5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3AE00A-27D3-4BCE-85C8-979E75BEAC2F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9232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>
          <a:extLst>
            <a:ext uri="{FF2B5EF4-FFF2-40B4-BE49-F238E27FC236}">
              <a16:creationId xmlns:a16="http://schemas.microsoft.com/office/drawing/2014/main" id="{29B4C2F4-0460-481F-C6BF-70ECB2187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e1f55e2a5d_0_2:notes">
            <a:extLst>
              <a:ext uri="{FF2B5EF4-FFF2-40B4-BE49-F238E27FC236}">
                <a16:creationId xmlns:a16="http://schemas.microsoft.com/office/drawing/2014/main" id="{8FC077F3-AC73-B5ED-FB0C-E640A4ACDED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g3e1f55e2a5d_0_2:notes">
            <a:extLst>
              <a:ext uri="{FF2B5EF4-FFF2-40B4-BE49-F238E27FC236}">
                <a16:creationId xmlns:a16="http://schemas.microsoft.com/office/drawing/2014/main" id="{00F862A2-0579-6CF4-30A4-4FBABCE1F70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5473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A20A6-7D5A-4C24-91CD-979E6851C536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2470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FDA376-6E8D-1D1A-65C0-7CEE0414F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1E43C20-8C9A-854F-2AFC-A53264D400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742EEB1-2765-46BA-ABB2-BF0E66D29B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noProof="0" dirty="0">
                <a:solidFill>
                  <a:srgbClr val="002060"/>
                </a:solidFill>
              </a:rPr>
              <a:t>CONFORMIDADE TRIBUTÁRIA NO BRASIL</a:t>
            </a:r>
            <a:r>
              <a:rPr lang="pt-BR" sz="1200" b="1" dirty="0">
                <a:solidFill>
                  <a:srgbClr val="002060"/>
                </a:solidFill>
              </a:rPr>
              <a:t>  PROGRAMAS GERAIS DE CONFORMIDADE</a:t>
            </a:r>
          </a:p>
          <a:p>
            <a:pPr marL="228600" lvl="1" algn="just">
              <a:spcBef>
                <a:spcPts val="1000"/>
              </a:spcBef>
            </a:pPr>
            <a:r>
              <a:rPr lang="pt-BR" sz="1200" b="1" dirty="0">
                <a:solidFill>
                  <a:srgbClr val="00B0F0"/>
                </a:solidFill>
              </a:rPr>
              <a:t>Alinhados em seus Princípios com as Diretrizes OCDE</a:t>
            </a:r>
          </a:p>
          <a:p>
            <a:pPr marL="228600" lvl="1" algn="just">
              <a:spcBef>
                <a:spcPts val="1000"/>
              </a:spcBef>
            </a:pPr>
            <a:r>
              <a:rPr lang="pt-BR" sz="1200" b="1" dirty="0">
                <a:solidFill>
                  <a:srgbClr val="00B0F0"/>
                </a:solidFill>
                <a:sym typeface="Wingdings" panose="05000000000000000000" pitchFamily="2" charset="2"/>
              </a:rPr>
              <a:t>Orientação, Simplificação, Facilitação</a:t>
            </a:r>
          </a:p>
          <a:p>
            <a:pPr marL="228600" lvl="1" algn="just">
              <a:spcBef>
                <a:spcPts val="1000"/>
              </a:spcBef>
            </a:pPr>
            <a:r>
              <a:rPr lang="pt-BR" sz="1200" b="1" dirty="0">
                <a:solidFill>
                  <a:srgbClr val="00B0F0"/>
                </a:solidFill>
                <a:sym typeface="Wingdings" panose="05000000000000000000" pitchFamily="2" charset="2"/>
              </a:rPr>
              <a:t>Fóruns de Diálogo</a:t>
            </a:r>
          </a:p>
          <a:p>
            <a:pPr marL="228600" lvl="1" algn="just">
              <a:spcBef>
                <a:spcPts val="1000"/>
              </a:spcBef>
            </a:pPr>
            <a:r>
              <a:rPr lang="pt-BR" sz="1200" b="1" dirty="0">
                <a:solidFill>
                  <a:srgbClr val="00B0F0"/>
                </a:solidFill>
                <a:sym typeface="Wingdings" panose="05000000000000000000" pitchFamily="2" charset="2"/>
              </a:rPr>
              <a:t>Todos os Contribuintes (ações gerais)</a:t>
            </a:r>
          </a:p>
          <a:p>
            <a:pPr marL="228600" lvl="1" algn="just">
              <a:spcBef>
                <a:spcPts val="1000"/>
              </a:spcBef>
            </a:pPr>
            <a:r>
              <a:rPr lang="pt-BR" sz="1200" b="1" dirty="0">
                <a:solidFill>
                  <a:srgbClr val="00B0F0"/>
                </a:solidFill>
                <a:sym typeface="Wingdings" panose="05000000000000000000" pitchFamily="2" charset="2"/>
              </a:rPr>
              <a:t>Prevê a Gestão de Riscos – Segmentação por perfil de riscos com impactos positivos e negativos</a:t>
            </a:r>
          </a:p>
          <a:p>
            <a:pPr marL="228600" lvl="1" algn="just">
              <a:spcBef>
                <a:spcPts val="1000"/>
              </a:spcBef>
            </a:pPr>
            <a:r>
              <a:rPr lang="pt-BR" sz="1200" b="1" dirty="0">
                <a:solidFill>
                  <a:srgbClr val="00B0F0"/>
                </a:solidFill>
                <a:sym typeface="Wingdings" panose="05000000000000000000" pitchFamily="2" charset="2"/>
              </a:rPr>
              <a:t>Divulgação da Classificação de Riscos</a:t>
            </a:r>
          </a:p>
          <a:p>
            <a:pPr marL="228600" lvl="1" algn="just">
              <a:spcBef>
                <a:spcPts val="1000"/>
              </a:spcBef>
            </a:pPr>
            <a:r>
              <a:rPr lang="pt-BR" sz="1200" b="1" dirty="0">
                <a:solidFill>
                  <a:srgbClr val="00B0F0"/>
                </a:solidFill>
                <a:sym typeface="Wingdings" panose="05000000000000000000" pitchFamily="2" charset="2"/>
              </a:rPr>
              <a:t>Ações de Controle Extensivo e Intensivo com Prévia </a:t>
            </a:r>
            <a:r>
              <a:rPr lang="pt-BR" sz="1200" b="1" dirty="0" err="1">
                <a:solidFill>
                  <a:srgbClr val="00B0F0"/>
                </a:solidFill>
                <a:sym typeface="Wingdings" panose="05000000000000000000" pitchFamily="2" charset="2"/>
              </a:rPr>
              <a:t>Autorregularização</a:t>
            </a:r>
            <a:endParaRPr lang="pt-BR" sz="1200" b="1" dirty="0">
              <a:solidFill>
                <a:srgbClr val="00B0F0"/>
              </a:solidFill>
              <a:sym typeface="Wingdings" panose="05000000000000000000" pitchFamily="2" charset="2"/>
            </a:endParaRPr>
          </a:p>
          <a:p>
            <a:pPr marL="228600" lvl="1" algn="just">
              <a:spcBef>
                <a:spcPts val="1000"/>
              </a:spcBef>
            </a:pPr>
            <a:r>
              <a:rPr lang="pt-BR" sz="1200" b="1" dirty="0">
                <a:solidFill>
                  <a:srgbClr val="00B0F0"/>
                </a:solidFill>
                <a:sym typeface="Wingdings" panose="05000000000000000000" pitchFamily="2" charset="2"/>
              </a:rPr>
              <a:t>Necessidade de Planejamento e Avaliação da Capacidade Operacional</a:t>
            </a:r>
          </a:p>
          <a:p>
            <a:pPr algn="just">
              <a:spcAft>
                <a:spcPts val="825"/>
              </a:spcAft>
            </a:pPr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ED39ABA-999A-FFDD-931A-1CDE91E2C0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1313E-9B15-480A-8637-3D3CD54D6EED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9184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09277-E91B-4AF3-8943-BE702BC81F7F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6517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6C757D-54A1-5958-B220-16AC172D1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C2C8C21-426B-CA35-7498-437FC0F9C3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0A159C7-693A-3D8C-D1C7-3A8271AF2E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6241825-1EF9-44DC-89DC-EA68A6CD68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A20A6-7D5A-4C24-91CD-979E6851C536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45073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passo seguinte é a implementação de modelo de conformidade cooperativa multilateral, motivo que esse alinhamento com outros países é fundamental, pois aplica padrões uniformes que permitirão a solução de divergências na aplicação das normas de tributação internacional em faze de determinado contribuinte e distintas jurisdições. </a:t>
            </a:r>
          </a:p>
          <a:p>
            <a:r>
              <a:rPr lang="pt-BR" dirty="0"/>
              <a:t>No âmbito nacional, a reforma tributária traz a oportunidade de avançar para o Confia Nacional, uniformizando a aplicação das normas da CBS e IBS, provendo segurança jurídica aos </a:t>
            </a:r>
            <a:r>
              <a:rPr lang="pt-BR"/>
              <a:t>contribuintes participantes.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80EDD-ED96-466F-ABC0-94EBAE23D3CB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2216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úd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6E5A671A-CD1D-3726-5EBC-4251B0B1F630}"/>
              </a:ext>
            </a:extLst>
          </p:cNvPr>
          <p:cNvCxnSpPr/>
          <p:nvPr/>
        </p:nvCxnSpPr>
        <p:spPr>
          <a:xfrm>
            <a:off x="429217" y="164153"/>
            <a:ext cx="1176279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52" y="635001"/>
            <a:ext cx="11323503" cy="755663"/>
          </a:xfrm>
        </p:spPr>
        <p:txBody>
          <a:bodyPr rtlCol="0"/>
          <a:lstStyle/>
          <a:p>
            <a:pPr rtl="0"/>
            <a:r>
              <a:rPr lang="pt-br"/>
              <a:t>Clique para editar o estilo de título Mestre</a:t>
            </a:r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067300" y="2241967"/>
            <a:ext cx="4564373" cy="429769"/>
          </a:xfrm>
        </p:spPr>
        <p:txBody>
          <a:bodyPr rtlCol="0"/>
          <a:lstStyle/>
          <a:p>
            <a:pPr rtl="0"/>
            <a:r>
              <a:rPr lang="pt-br"/>
              <a:t>EXEMPLO DE TEXTO DE RODAPÉ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18/8/2025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652BC221-6328-07B8-5E00-E12DFAC6BF43}"/>
              </a:ext>
            </a:extLst>
          </p:cNvPr>
          <p:cNvCxnSpPr>
            <a:cxnSpLocks/>
          </p:cNvCxnSpPr>
          <p:nvPr userDrawn="1"/>
        </p:nvCxnSpPr>
        <p:spPr>
          <a:xfrm>
            <a:off x="429794" y="9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52" y="1572064"/>
            <a:ext cx="11323503" cy="492046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114"/>
            </a:lvl1pPr>
            <a:lvl2pPr>
              <a:defRPr sz="1114"/>
            </a:lvl2pPr>
            <a:lvl3pPr>
              <a:defRPr sz="1114"/>
            </a:lvl3pPr>
            <a:lvl4pPr>
              <a:defRPr sz="1114"/>
            </a:lvl4pPr>
            <a:lvl5pPr>
              <a:defRPr sz="1114"/>
            </a:lvl5pPr>
          </a:lstStyle>
          <a:p>
            <a:pPr lvl="0" rtl="0"/>
            <a:r>
              <a:rPr lang="pt-br"/>
              <a:t>Clique para editar o texto Mestre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9479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sv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29.png"/><Relationship Id="rId9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/>
        </p:nvSpPr>
        <p:spPr>
          <a:xfrm>
            <a:off x="3227433" y="2830926"/>
            <a:ext cx="57371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TÍTULO PALESTRA</a:t>
            </a:r>
            <a:endParaRPr/>
          </a:p>
        </p:txBody>
      </p:sp>
      <p:sp>
        <p:nvSpPr>
          <p:cNvPr id="85" name="Google Shape;85;p1"/>
          <p:cNvSpPr txBox="1"/>
          <p:nvPr/>
        </p:nvSpPr>
        <p:spPr>
          <a:xfrm>
            <a:off x="3507806" y="4047732"/>
            <a:ext cx="517637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 i="0" u="none" strike="noStrike" cap="none">
                <a:solidFill>
                  <a:srgbClr val="FFE800"/>
                </a:solidFill>
                <a:latin typeface="Calibri"/>
                <a:ea typeface="Calibri"/>
                <a:cs typeface="Calibri"/>
                <a:sym typeface="Calibri"/>
              </a:rPr>
              <a:t>Nome Palestrante</a:t>
            </a:r>
            <a:endParaRPr/>
          </a:p>
        </p:txBody>
      </p:sp>
      <p:sp>
        <p:nvSpPr>
          <p:cNvPr id="86" name="Google Shape;86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93D1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Google Shape;87;p1" title="ED. Niemyer cor branc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6963" y="105375"/>
            <a:ext cx="5878052" cy="174505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559850" y="2551650"/>
            <a:ext cx="9349200" cy="113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b="1" dirty="0">
                <a:solidFill>
                  <a:srgbClr val="DB9920"/>
                </a:solidFill>
              </a:rPr>
              <a:t>Compliance &amp; </a:t>
            </a:r>
            <a:r>
              <a:rPr lang="en-US" sz="5400" b="1" noProof="0" dirty="0">
                <a:solidFill>
                  <a:srgbClr val="DB9920"/>
                </a:solidFill>
              </a:rPr>
              <a:t>Enforcement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DB9920"/>
              </a:solidFill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559850" y="4178037"/>
            <a:ext cx="9745438" cy="2369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 dirty="0">
                <a:solidFill>
                  <a:schemeClr val="lt1"/>
                </a:solidFill>
              </a:rPr>
              <a:t>Flávio Vilela Campos</a:t>
            </a:r>
            <a:endParaRPr sz="4000" b="1" dirty="0">
              <a:solidFill>
                <a:schemeClr val="l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 b="1" dirty="0">
                <a:solidFill>
                  <a:schemeClr val="lt1"/>
                </a:solidFill>
              </a:rPr>
              <a:t>Auditor-Fiscal da Receita Federal do Brasil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 b="1" dirty="0">
                <a:solidFill>
                  <a:schemeClr val="lt1"/>
                </a:solidFill>
              </a:rPr>
              <a:t>Chefe do Centro CONFIA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 b="1" dirty="0">
                <a:solidFill>
                  <a:schemeClr val="lt1"/>
                </a:solidFill>
              </a:rPr>
              <a:t>Coordenador Especial Maiores Contribuintes substituto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b="1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2B8B2-9D0E-8CDE-A309-7D8D944A1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C21D54EB-73F8-4B34-D322-93707625B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Contexto Legal</a:t>
            </a:r>
          </a:p>
        </p:txBody>
      </p:sp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8C6C106E-98A1-AA1D-D599-4F310BE5C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3710" y="1455443"/>
            <a:ext cx="9859445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t-B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 Complementar nº 225, de 8 de janeiro de 2026 </a:t>
            </a:r>
          </a:p>
          <a:p>
            <a:pPr marL="0" indent="0">
              <a:buNone/>
            </a:pPr>
            <a:r>
              <a:rPr lang="pt-B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Código de Defesa do Contribuinte)</a:t>
            </a:r>
          </a:p>
          <a:p>
            <a:pPr marL="0" indent="0">
              <a:buNone/>
            </a:pPr>
            <a:endParaRPr lang="pt-BR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28671" lvl="1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pt-BR" sz="2813" dirty="0">
                <a:latin typeface="Arial" panose="020B0604020202020204" pitchFamily="34" charset="0"/>
                <a:cs typeface="Arial" panose="020B0604020202020204" pitchFamily="34" charset="0"/>
              </a:rPr>
              <a:t>Programa de Conformidade Cooperativa Fiscal (Confia)</a:t>
            </a:r>
          </a:p>
          <a:p>
            <a:pPr marL="428671" lvl="1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pt-BR" sz="2813" dirty="0">
                <a:latin typeface="Arial" panose="020B0604020202020204" pitchFamily="34" charset="0"/>
                <a:cs typeface="Arial" panose="020B0604020202020204" pitchFamily="34" charset="0"/>
              </a:rPr>
              <a:t>Programa Brasileiro de Operador Econômico Autorizado (OEA) </a:t>
            </a:r>
          </a:p>
          <a:p>
            <a:pPr marL="428671" lvl="1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pt-BR" sz="2813" dirty="0">
                <a:latin typeface="Arial" panose="020B0604020202020204" pitchFamily="34" charset="0"/>
                <a:cs typeface="Arial" panose="020B0604020202020204" pitchFamily="34" charset="0"/>
              </a:rPr>
              <a:t>Programa de Estímulo à Conformidade Tributária (Sintonia).</a:t>
            </a:r>
          </a:p>
          <a:p>
            <a:pPr marL="428671" lvl="1" indent="0">
              <a:lnSpc>
                <a:spcPct val="150000"/>
              </a:lnSpc>
              <a:buNone/>
            </a:pPr>
            <a:endParaRPr lang="pt-BR" sz="281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RFB nº 2.295/2025; 2.317/2026 – Programa Confia</a:t>
            </a:r>
          </a:p>
          <a:p>
            <a:pPr marL="0" indent="0">
              <a:buNone/>
            </a:pPr>
            <a:r>
              <a:rPr lang="pt-BR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RFB nº 2.316/2026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pt-BR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Programa Confia</a:t>
            </a:r>
          </a:p>
          <a:p>
            <a:pPr marL="0" indent="0">
              <a:buNone/>
            </a:pPr>
            <a:r>
              <a:rPr lang="pt-BR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RFB nº 2.318/2026 – Programa OEA</a:t>
            </a:r>
          </a:p>
          <a:p>
            <a:pPr marL="428671" lvl="1" indent="0">
              <a:lnSpc>
                <a:spcPct val="150000"/>
              </a:lnSpc>
              <a:buNone/>
            </a:pPr>
            <a:endParaRPr lang="pt-BR" sz="281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lipse 3" descr="Aperto de mão com preenchimento sólido">
            <a:extLst>
              <a:ext uri="{FF2B5EF4-FFF2-40B4-BE49-F238E27FC236}">
                <a16:creationId xmlns:a16="http://schemas.microsoft.com/office/drawing/2014/main" id="{25EEDBA4-3CA7-CBAC-8DCB-2A1468384BD6}"/>
              </a:ext>
            </a:extLst>
          </p:cNvPr>
          <p:cNvSpPr/>
          <p:nvPr/>
        </p:nvSpPr>
        <p:spPr>
          <a:xfrm>
            <a:off x="967987" y="2276108"/>
            <a:ext cx="901312" cy="769583"/>
          </a:xfrm>
          <a:prstGeom prst="ellipse">
            <a:avLst/>
          </a:pr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sz="2110"/>
          </a:p>
        </p:txBody>
      </p:sp>
      <p:sp>
        <p:nvSpPr>
          <p:cNvPr id="9" name="Elipse 8" descr="Medalha com preenchimento sólido">
            <a:extLst>
              <a:ext uri="{FF2B5EF4-FFF2-40B4-BE49-F238E27FC236}">
                <a16:creationId xmlns:a16="http://schemas.microsoft.com/office/drawing/2014/main" id="{CC885AF7-B26F-BFB8-7525-006A5D14496B}"/>
              </a:ext>
            </a:extLst>
          </p:cNvPr>
          <p:cNvSpPr/>
          <p:nvPr/>
        </p:nvSpPr>
        <p:spPr>
          <a:xfrm>
            <a:off x="1033026" y="3595787"/>
            <a:ext cx="801367" cy="694000"/>
          </a:xfrm>
          <a:prstGeom prst="ellipse">
            <a:avLst/>
          </a:pr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sz="2110"/>
          </a:p>
        </p:txBody>
      </p:sp>
      <p:pic>
        <p:nvPicPr>
          <p:cNvPr id="11" name="Gráfico 10" descr="Navio de cruzeiro com preenchimento sólido">
            <a:extLst>
              <a:ext uri="{FF2B5EF4-FFF2-40B4-BE49-F238E27FC236}">
                <a16:creationId xmlns:a16="http://schemas.microsoft.com/office/drawing/2014/main" id="{D2C90139-0BE9-C638-7745-7E216000239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7932" y="2826204"/>
            <a:ext cx="801367" cy="80136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B7D2C64-C8E9-BD7F-6042-EBDEEB4FD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5194" y="6124536"/>
            <a:ext cx="1800476" cy="55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463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CBBB7-8D07-954F-2861-FDB7EF894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8DF75E4E-861F-CB49-D03A-E4874CC53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4242" y="1776313"/>
            <a:ext cx="3376426" cy="1515922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90DFC509-5BD0-7E53-FD2F-D700AB2AC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840" y="279400"/>
            <a:ext cx="3306827" cy="14351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7B9B07E-0920-2C7D-90F9-799E7A0BEE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4361" y="3565766"/>
            <a:ext cx="7112423" cy="250154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D4B3566-E67E-75DE-805F-671EDB210A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1471" y="6067315"/>
            <a:ext cx="2000529" cy="790685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BA7BC183-DEB7-8E9E-5453-52BD5FFB9F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0667" y="279401"/>
            <a:ext cx="4438586" cy="301283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72FC701-996A-55B0-D1A0-32F74CED2B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3982006" cy="6858000"/>
          </a:xfrm>
          <a:prstGeom prst="rect">
            <a:avLst/>
          </a:prstGeom>
        </p:spPr>
      </p:pic>
      <p:pic>
        <p:nvPicPr>
          <p:cNvPr id="6" name="Imagem 5" descr="Logotipo, nome da empresa&#10;&#10;Descrição gerada automaticamente">
            <a:extLst>
              <a:ext uri="{FF2B5EF4-FFF2-40B4-BE49-F238E27FC236}">
                <a16:creationId xmlns:a16="http://schemas.microsoft.com/office/drawing/2014/main" id="{2207719E-74E0-1B20-274C-6C716A5E7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086" y="6066066"/>
            <a:ext cx="1168337" cy="79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83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739671-A504-0C28-15D8-0087091B9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Gráfico, Gráfico de cascata&#10;&#10;Descrição gerada automaticamente">
            <a:extLst>
              <a:ext uri="{FF2B5EF4-FFF2-40B4-BE49-F238E27FC236}">
                <a16:creationId xmlns:a16="http://schemas.microsoft.com/office/drawing/2014/main" id="{F469304D-C7E0-8198-DBEC-072A65EA4A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0"/>
            <a:ext cx="12192000" cy="6858000"/>
          </a:xfrm>
          <a:prstGeom prst="rect">
            <a:avLst/>
          </a:prstGeom>
        </p:spPr>
      </p:pic>
      <p:pic>
        <p:nvPicPr>
          <p:cNvPr id="3" name="Imagem 2" descr="Logotipo, nome da empresa&#10;&#10;Descrição gerada automaticamente">
            <a:extLst>
              <a:ext uri="{FF2B5EF4-FFF2-40B4-BE49-F238E27FC236}">
                <a16:creationId xmlns:a16="http://schemas.microsoft.com/office/drawing/2014/main" id="{71E59F5A-6C65-E73C-4C90-63082B4856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860" y="6064818"/>
            <a:ext cx="1168337" cy="79318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AF96F7F-C25C-F04F-3777-70BB6A1301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76" r="42086" b="18470"/>
          <a:stretch/>
        </p:blipFill>
        <p:spPr>
          <a:xfrm rot="10800000">
            <a:off x="15330" y="1725230"/>
            <a:ext cx="892109" cy="3689446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B43454F4-A1CE-3DEE-AF7F-892CE487402D}"/>
              </a:ext>
            </a:extLst>
          </p:cNvPr>
          <p:cNvGrpSpPr/>
          <p:nvPr/>
        </p:nvGrpSpPr>
        <p:grpSpPr>
          <a:xfrm>
            <a:off x="1794998" y="1228629"/>
            <a:ext cx="8787765" cy="4847417"/>
            <a:chOff x="914400" y="1188720"/>
            <a:chExt cx="7406640" cy="4937760"/>
          </a:xfrm>
        </p:grpSpPr>
        <p:pic>
          <p:nvPicPr>
            <p:cNvPr id="6" name="Picture 3" descr="RandomFileName_855fa492-219d-4ae1-9a47-836b4d6d63d2.png">
              <a:extLst>
                <a:ext uri="{FF2B5EF4-FFF2-40B4-BE49-F238E27FC236}">
                  <a16:creationId xmlns:a16="http://schemas.microsoft.com/office/drawing/2014/main" id="{AC0013C4-6187-D700-ABD3-BB8AA4DC4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4400" y="1188720"/>
              <a:ext cx="7406640" cy="4937760"/>
            </a:xfrm>
            <a:prstGeom prst="rect">
              <a:avLst/>
            </a:prstGeom>
          </p:spPr>
        </p:pic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9CD69B8A-802B-8216-7474-D5429406C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67548" y="4737978"/>
              <a:ext cx="1171739" cy="1143160"/>
            </a:xfrm>
            <a:prstGeom prst="rect">
              <a:avLst/>
            </a:prstGeom>
          </p:spPr>
        </p:pic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C6895801-43FF-E9C5-D6FE-E6BD7A26E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39287" y="5175848"/>
              <a:ext cx="759542" cy="705289"/>
            </a:xfrm>
            <a:prstGeom prst="rect">
              <a:avLst/>
            </a:prstGeom>
          </p:spPr>
        </p:pic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A04164F9-14DD-0285-ADE2-BF5DC540BA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8430" y="2430034"/>
              <a:ext cx="876809" cy="876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58781E3E-3AB1-EEB4-C45B-9E51CEC0701F}"/>
              </a:ext>
            </a:extLst>
          </p:cNvPr>
          <p:cNvSpPr/>
          <p:nvPr/>
        </p:nvSpPr>
        <p:spPr>
          <a:xfrm>
            <a:off x="1794998" y="451326"/>
            <a:ext cx="8787765" cy="851911"/>
          </a:xfrm>
          <a:prstGeom prst="roundRect">
            <a:avLst/>
          </a:prstGeom>
          <a:solidFill>
            <a:srgbClr val="1838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pt-BR" sz="1875" b="1" dirty="0">
                <a:latin typeface="Segoe UI" panose="020B0502040204020203" pitchFamily="34" charset="0"/>
                <a:cs typeface="Segoe UI" panose="020B0502040204020203" pitchFamily="34" charset="0"/>
              </a:rPr>
              <a:t>Brasil – Reforma Tributária do Consumo – Confia Nacional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0D80BE26-768E-92F1-4980-8769499797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57536" y="4676676"/>
            <a:ext cx="1517364" cy="1122244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88EFA1F0-3324-4778-C5F7-59D2C8E15D7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08527" y="5414676"/>
            <a:ext cx="1349010" cy="38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654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>
          <a:extLst>
            <a:ext uri="{FF2B5EF4-FFF2-40B4-BE49-F238E27FC236}">
              <a16:creationId xmlns:a16="http://schemas.microsoft.com/office/drawing/2014/main" id="{C28FF036-60D8-C42B-C424-CA43CC0D8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e1f55e2a5d_0_2">
            <a:extLst>
              <a:ext uri="{FF2B5EF4-FFF2-40B4-BE49-F238E27FC236}">
                <a16:creationId xmlns:a16="http://schemas.microsoft.com/office/drawing/2014/main" id="{DEDDB14E-5943-EF2B-4BB2-A1179E7D26AF}"/>
              </a:ext>
            </a:extLst>
          </p:cNvPr>
          <p:cNvSpPr txBox="1"/>
          <p:nvPr/>
        </p:nvSpPr>
        <p:spPr>
          <a:xfrm>
            <a:off x="3227433" y="2830926"/>
            <a:ext cx="5737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TÍTULO PALESTRA</a:t>
            </a:r>
            <a:endParaRPr/>
          </a:p>
        </p:txBody>
      </p:sp>
      <p:sp>
        <p:nvSpPr>
          <p:cNvPr id="95" name="Google Shape;95;g3e1f55e2a5d_0_2">
            <a:extLst>
              <a:ext uri="{FF2B5EF4-FFF2-40B4-BE49-F238E27FC236}">
                <a16:creationId xmlns:a16="http://schemas.microsoft.com/office/drawing/2014/main" id="{68A29248-F47D-4A29-96C6-991C244C2BD6}"/>
              </a:ext>
            </a:extLst>
          </p:cNvPr>
          <p:cNvSpPr txBox="1"/>
          <p:nvPr/>
        </p:nvSpPr>
        <p:spPr>
          <a:xfrm>
            <a:off x="3507806" y="4047732"/>
            <a:ext cx="5176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 i="0" u="none" strike="noStrike" cap="none">
                <a:solidFill>
                  <a:srgbClr val="FFE800"/>
                </a:solidFill>
                <a:latin typeface="Calibri"/>
                <a:ea typeface="Calibri"/>
                <a:cs typeface="Calibri"/>
                <a:sym typeface="Calibri"/>
              </a:rPr>
              <a:t>Nome Palestrante</a:t>
            </a:r>
            <a:endParaRPr/>
          </a:p>
        </p:txBody>
      </p:sp>
      <p:sp>
        <p:nvSpPr>
          <p:cNvPr id="96" name="Google Shape;96;g3e1f55e2a5d_0_2">
            <a:extLst>
              <a:ext uri="{FF2B5EF4-FFF2-40B4-BE49-F238E27FC236}">
                <a16:creationId xmlns:a16="http://schemas.microsoft.com/office/drawing/2014/main" id="{EC00E52D-0DBD-C060-7F01-61EB920189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411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" name="Google Shape;97;g3e1f55e2a5d_0_2" title="ED. Niemyer cor branca.png">
            <a:extLst>
              <a:ext uri="{FF2B5EF4-FFF2-40B4-BE49-F238E27FC236}">
                <a16:creationId xmlns:a16="http://schemas.microsoft.com/office/drawing/2014/main" id="{360F12FB-2C75-58AF-87C3-4E9353DE038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06454" y="5556400"/>
            <a:ext cx="3110395" cy="9234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g3e1f55e2a5d_0_2">
            <a:extLst>
              <a:ext uri="{FF2B5EF4-FFF2-40B4-BE49-F238E27FC236}">
                <a16:creationId xmlns:a16="http://schemas.microsoft.com/office/drawing/2014/main" id="{E9B2053E-E955-8252-2409-63FFBB0C61EA}"/>
              </a:ext>
            </a:extLst>
          </p:cNvPr>
          <p:cNvSpPr txBox="1"/>
          <p:nvPr/>
        </p:nvSpPr>
        <p:spPr>
          <a:xfrm>
            <a:off x="582792" y="1385606"/>
            <a:ext cx="10898400" cy="3170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pt-BR" sz="6000" b="1" dirty="0">
                <a:solidFill>
                  <a:srgbClr val="002060"/>
                </a:solidFill>
                <a:ea typeface="Calibri"/>
                <a:cs typeface="Calibri"/>
              </a:rPr>
              <a:t>Devedores Contumazes</a:t>
            </a:r>
          </a:p>
          <a:p>
            <a:pPr algn="ctr"/>
            <a:r>
              <a:rPr lang="pt-BR" sz="4000" dirty="0">
                <a:solidFill>
                  <a:srgbClr val="002060"/>
                </a:solidFill>
                <a:ea typeface="Calibri"/>
                <a:cs typeface="Calibri"/>
              </a:rPr>
              <a:t>LC nº 225/2026</a:t>
            </a:r>
          </a:p>
          <a:p>
            <a:pPr algn="ctr"/>
            <a:r>
              <a:rPr lang="pt-BR" sz="4000" dirty="0">
                <a:solidFill>
                  <a:srgbClr val="002060"/>
                </a:solidFill>
                <a:ea typeface="Calibri"/>
                <a:cs typeface="Calibri"/>
              </a:rPr>
              <a:t>Portaria Conjunta RFB / PGFN nº 6/2026</a:t>
            </a:r>
          </a:p>
          <a:p>
            <a:pPr algn="ctr"/>
            <a:r>
              <a:rPr lang="pt-BR" sz="4000" dirty="0">
                <a:solidFill>
                  <a:srgbClr val="002060"/>
                </a:solidFill>
                <a:ea typeface="Calibri"/>
                <a:cs typeface="Calibri"/>
              </a:rPr>
              <a:t>Norma de Execução Conjunta (em elaboração)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581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41B258-AD8E-D843-F583-A89D612DC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157C4E57-14A6-244E-E565-1D7D56219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908" y="-6185"/>
            <a:ext cx="45719" cy="6858295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020D6025-0483-48C3-A37F-BC8B09739BB3}"/>
              </a:ext>
            </a:extLst>
          </p:cNvPr>
          <p:cNvSpPr/>
          <p:nvPr/>
        </p:nvSpPr>
        <p:spPr>
          <a:xfrm>
            <a:off x="350094" y="6548472"/>
            <a:ext cx="4870582" cy="304490"/>
          </a:xfrm>
          <a:prstGeom prst="rect">
            <a:avLst/>
          </a:prstGeom>
          <a:solidFill>
            <a:srgbClr val="002171"/>
          </a:solidFill>
          <a:ln>
            <a:solidFill>
              <a:srgbClr val="00217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3119"/>
            <a:endParaRPr lang="pt-BR" sz="1779">
              <a:solidFill>
                <a:srgbClr val="FFFFFF"/>
              </a:solidFill>
              <a:latin typeface="Nunito Sans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9EFA8CE6-843B-2B5E-4E25-B1E8D838087C}"/>
              </a:ext>
            </a:extLst>
          </p:cNvPr>
          <p:cNvSpPr/>
          <p:nvPr/>
        </p:nvSpPr>
        <p:spPr>
          <a:xfrm>
            <a:off x="350094" y="6752298"/>
            <a:ext cx="2552659" cy="100811"/>
          </a:xfrm>
          <a:prstGeom prst="rect">
            <a:avLst/>
          </a:prstGeom>
          <a:solidFill>
            <a:srgbClr val="58AA0D"/>
          </a:solidFill>
          <a:ln>
            <a:solidFill>
              <a:srgbClr val="58AA0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3119"/>
            <a:endParaRPr lang="pt-BR" sz="1779">
              <a:solidFill>
                <a:srgbClr val="FFFFFF"/>
              </a:solidFill>
              <a:latin typeface="Nunito Sans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6FA7ADD4-2C09-7582-7697-F20E50E689AF}"/>
              </a:ext>
            </a:extLst>
          </p:cNvPr>
          <p:cNvSpPr/>
          <p:nvPr/>
        </p:nvSpPr>
        <p:spPr>
          <a:xfrm>
            <a:off x="8309984" y="-6185"/>
            <a:ext cx="3878039" cy="234070"/>
          </a:xfrm>
          <a:prstGeom prst="rect">
            <a:avLst/>
          </a:prstGeom>
          <a:solidFill>
            <a:srgbClr val="58AA0D"/>
          </a:solidFill>
          <a:ln>
            <a:solidFill>
              <a:srgbClr val="58AA0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3119"/>
            <a:endParaRPr lang="pt-BR" sz="1779">
              <a:solidFill>
                <a:srgbClr val="FFFFFF"/>
              </a:solidFill>
              <a:latin typeface="Nunito San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1EA8651-0698-C0BC-0347-1B7A48EEF93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003" y="6149274"/>
            <a:ext cx="1686647" cy="45232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1EC311C-2037-D1D0-98A4-C52A337A43D9}"/>
              </a:ext>
            </a:extLst>
          </p:cNvPr>
          <p:cNvSpPr txBox="1"/>
          <p:nvPr/>
        </p:nvSpPr>
        <p:spPr>
          <a:xfrm>
            <a:off x="4623093" y="10463287"/>
            <a:ext cx="1023022" cy="12434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kern="800" spc="10" dirty="0">
                <a:solidFill>
                  <a:srgbClr val="7D5A2D"/>
                </a:solidFill>
                <a:latin typeface="High Tower Text" panose="020F0502020204030204" pitchFamily="18" charset="0"/>
              </a:rPr>
              <a:t>SALVADOR • BA</a:t>
            </a:r>
          </a:p>
          <a:p>
            <a:pPr algn="ctr"/>
            <a:r>
              <a:rPr lang="pt-BR" sz="2600" spc="10" dirty="0">
                <a:solidFill>
                  <a:srgbClr val="916F41"/>
                </a:solidFill>
                <a:latin typeface="High Tower Text" panose="020F0502020204030204" pitchFamily="18" charset="0"/>
              </a:rPr>
              <a:t>DIESC • CORAT • Receita Federal</a:t>
            </a:r>
          </a:p>
        </p:txBody>
      </p:sp>
      <p:sp>
        <p:nvSpPr>
          <p:cNvPr id="13" name="Título 12">
            <a:extLst>
              <a:ext uri="{FF2B5EF4-FFF2-40B4-BE49-F238E27FC236}">
                <a16:creationId xmlns:a16="http://schemas.microsoft.com/office/drawing/2014/main" id="{1F12D608-895E-894F-E979-39DEDF3C1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b="1" dirty="0">
                <a:solidFill>
                  <a:srgbClr val="002060"/>
                </a:solidFill>
              </a:rPr>
              <a:t>Definição de INADIMPLÊNCIA</a:t>
            </a:r>
          </a:p>
        </p:txBody>
      </p:sp>
      <p:sp>
        <p:nvSpPr>
          <p:cNvPr id="14" name="Espaço Reservado para Conteúdo 13">
            <a:extLst>
              <a:ext uri="{FF2B5EF4-FFF2-40B4-BE49-F238E27FC236}">
                <a16:creationId xmlns:a16="http://schemas.microsoft.com/office/drawing/2014/main" id="{C81E9470-FC68-3C8C-A25C-CE670B5F8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52" y="1339309"/>
            <a:ext cx="11323503" cy="1199808"/>
          </a:xfrm>
        </p:spPr>
        <p:txBody>
          <a:bodyPr>
            <a:normAutofit/>
          </a:bodyPr>
          <a:lstStyle/>
          <a:p>
            <a:pPr algn="just"/>
            <a:r>
              <a:rPr lang="pt-BR" sz="2400" dirty="0">
                <a:solidFill>
                  <a:srgbClr val="002060"/>
                </a:solidFill>
              </a:rPr>
              <a:t>Sujeito passivo cujo comportamento fiscal se caracteriza pela </a:t>
            </a:r>
            <a:r>
              <a:rPr lang="pt-BR" sz="2400" u="sng" dirty="0">
                <a:solidFill>
                  <a:srgbClr val="002060"/>
                </a:solidFill>
              </a:rPr>
              <a:t>inadimplência substancial, reiterada e injustificada de tributos;</a:t>
            </a:r>
          </a:p>
          <a:p>
            <a:pPr marL="0" indent="0" algn="just">
              <a:buNone/>
            </a:pPr>
            <a:endParaRPr lang="pt-BR" sz="2800" dirty="0"/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F406F1FC-C198-ED8B-0C34-CBC248CBF230}"/>
              </a:ext>
            </a:extLst>
          </p:cNvPr>
          <p:cNvGrpSpPr/>
          <p:nvPr/>
        </p:nvGrpSpPr>
        <p:grpSpPr>
          <a:xfrm>
            <a:off x="838200" y="2619301"/>
            <a:ext cx="3102429" cy="2744534"/>
            <a:chOff x="838200" y="2852057"/>
            <a:chExt cx="3102429" cy="2744534"/>
          </a:xfrm>
        </p:grpSpPr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2079FED4-9E3A-9451-C4DE-5BFF89DBFD54}"/>
                </a:ext>
              </a:extLst>
            </p:cNvPr>
            <p:cNvSpPr/>
            <p:nvPr/>
          </p:nvSpPr>
          <p:spPr>
            <a:xfrm>
              <a:off x="838200" y="2852057"/>
              <a:ext cx="3102429" cy="253637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2A940F3D-57ED-7E38-C11F-3A198FBB3CB0}"/>
                </a:ext>
              </a:extLst>
            </p:cNvPr>
            <p:cNvSpPr txBox="1"/>
            <p:nvPr/>
          </p:nvSpPr>
          <p:spPr>
            <a:xfrm>
              <a:off x="979714" y="3032753"/>
              <a:ext cx="27214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800" dirty="0">
                  <a:solidFill>
                    <a:schemeClr val="bg1"/>
                  </a:solidFill>
                </a:rPr>
                <a:t>Substancial</a:t>
              </a:r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3555B677-D556-6C71-B1FD-F09B938B9527}"/>
                </a:ext>
              </a:extLst>
            </p:cNvPr>
            <p:cNvSpPr txBox="1"/>
            <p:nvPr/>
          </p:nvSpPr>
          <p:spPr>
            <a:xfrm>
              <a:off x="979714" y="3657599"/>
              <a:ext cx="285205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solidFill>
                    <a:schemeClr val="bg1"/>
                  </a:solidFill>
                </a:rPr>
                <a:t>CT em situação irregular ≥ R$ 15 milhões* </a:t>
              </a:r>
              <a:r>
                <a:rPr lang="pt-BR" sz="2000" b="1" dirty="0">
                  <a:solidFill>
                    <a:schemeClr val="bg1"/>
                  </a:solidFill>
                </a:rPr>
                <a:t>e superior a</a:t>
              </a:r>
            </a:p>
            <a:p>
              <a:pPr algn="ctr"/>
              <a:r>
                <a:rPr lang="pt-BR" sz="2000" dirty="0">
                  <a:solidFill>
                    <a:schemeClr val="bg1"/>
                  </a:solidFill>
                </a:rPr>
                <a:t>100% Patrimônio conhecido**</a:t>
              </a:r>
            </a:p>
            <a:p>
              <a:endParaRPr lang="pt-BR" sz="2000" dirty="0"/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63D7F77B-F4DB-A6D8-2D9C-11B7ACFB2A53}"/>
              </a:ext>
            </a:extLst>
          </p:cNvPr>
          <p:cNvGrpSpPr/>
          <p:nvPr/>
        </p:nvGrpSpPr>
        <p:grpSpPr>
          <a:xfrm>
            <a:off x="4588329" y="2619301"/>
            <a:ext cx="3102429" cy="2536372"/>
            <a:chOff x="4588328" y="2852056"/>
            <a:chExt cx="3102429" cy="2536372"/>
          </a:xfrm>
        </p:grpSpPr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9C07070B-25D1-6D9E-474A-E9B3007DA3C1}"/>
                </a:ext>
              </a:extLst>
            </p:cNvPr>
            <p:cNvSpPr/>
            <p:nvPr/>
          </p:nvSpPr>
          <p:spPr>
            <a:xfrm>
              <a:off x="4588328" y="2852056"/>
              <a:ext cx="3102429" cy="253637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07482EF4-D953-1A20-0A69-FF4C0E9A44F5}"/>
                </a:ext>
              </a:extLst>
            </p:cNvPr>
            <p:cNvSpPr txBox="1"/>
            <p:nvPr/>
          </p:nvSpPr>
          <p:spPr>
            <a:xfrm>
              <a:off x="4588328" y="3032753"/>
              <a:ext cx="31024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800" dirty="0">
                  <a:solidFill>
                    <a:schemeClr val="bg1"/>
                  </a:solidFill>
                </a:rPr>
                <a:t>Reiterada</a:t>
              </a:r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0AB270FC-2616-F342-BFEA-C1A06878773F}"/>
                </a:ext>
              </a:extLst>
            </p:cNvPr>
            <p:cNvSpPr txBox="1"/>
            <p:nvPr/>
          </p:nvSpPr>
          <p:spPr>
            <a:xfrm>
              <a:off x="4713514" y="3657599"/>
              <a:ext cx="2852057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solidFill>
                    <a:schemeClr val="bg1"/>
                  </a:solidFill>
                </a:rPr>
                <a:t>CT em situação irregular em 4 </a:t>
              </a:r>
              <a:r>
                <a:rPr lang="pt-BR" sz="2000" dirty="0" err="1">
                  <a:solidFill>
                    <a:schemeClr val="bg1"/>
                  </a:solidFill>
                </a:rPr>
                <a:t>PA’s</a:t>
              </a:r>
              <a:r>
                <a:rPr lang="pt-BR" sz="2000" dirty="0">
                  <a:solidFill>
                    <a:schemeClr val="bg1"/>
                  </a:solidFill>
                </a:rPr>
                <a:t> consecutivos </a:t>
              </a:r>
              <a:r>
                <a:rPr lang="pt-BR" sz="2000" u="sng" dirty="0">
                  <a:solidFill>
                    <a:schemeClr val="bg1"/>
                  </a:solidFill>
                </a:rPr>
                <a:t>ou</a:t>
              </a:r>
            </a:p>
            <a:p>
              <a:pPr algn="ctr"/>
              <a:r>
                <a:rPr lang="pt-BR" sz="2000" dirty="0">
                  <a:solidFill>
                    <a:schemeClr val="bg1"/>
                  </a:solidFill>
                </a:rPr>
                <a:t>em 6 </a:t>
              </a:r>
              <a:r>
                <a:rPr lang="pt-BR" sz="2000" dirty="0" err="1">
                  <a:solidFill>
                    <a:schemeClr val="bg1"/>
                  </a:solidFill>
                </a:rPr>
                <a:t>PA’s</a:t>
              </a:r>
              <a:r>
                <a:rPr lang="pt-BR" sz="2000" dirty="0">
                  <a:solidFill>
                    <a:schemeClr val="bg1"/>
                  </a:solidFill>
                </a:rPr>
                <a:t> alternados, em 12 meses***</a:t>
              </a:r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CF14543F-EC0B-DAEE-ECF9-33A74868CF31}"/>
              </a:ext>
            </a:extLst>
          </p:cNvPr>
          <p:cNvGrpSpPr/>
          <p:nvPr/>
        </p:nvGrpSpPr>
        <p:grpSpPr>
          <a:xfrm>
            <a:off x="8338457" y="2619301"/>
            <a:ext cx="3118754" cy="2536372"/>
            <a:chOff x="8338457" y="2852056"/>
            <a:chExt cx="3118754" cy="2536372"/>
          </a:xfrm>
        </p:grpSpPr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0792D24A-301A-C0AD-58F6-9666A5C181F9}"/>
                </a:ext>
              </a:extLst>
            </p:cNvPr>
            <p:cNvSpPr/>
            <p:nvPr/>
          </p:nvSpPr>
          <p:spPr>
            <a:xfrm>
              <a:off x="8338457" y="2852056"/>
              <a:ext cx="3102429" cy="253637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59FE7F6A-4F3A-0F64-5017-6E5DD6088D4A}"/>
                </a:ext>
              </a:extLst>
            </p:cNvPr>
            <p:cNvSpPr txBox="1"/>
            <p:nvPr/>
          </p:nvSpPr>
          <p:spPr>
            <a:xfrm>
              <a:off x="8354782" y="3032753"/>
              <a:ext cx="31024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800" dirty="0">
                  <a:solidFill>
                    <a:schemeClr val="bg1"/>
                  </a:solidFill>
                </a:rPr>
                <a:t>Injustificada</a:t>
              </a:r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5CF52770-93AA-98AA-5263-4D804F04913C}"/>
                </a:ext>
              </a:extLst>
            </p:cNvPr>
            <p:cNvSpPr txBox="1"/>
            <p:nvPr/>
          </p:nvSpPr>
          <p:spPr>
            <a:xfrm>
              <a:off x="8463642" y="3657599"/>
              <a:ext cx="285205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solidFill>
                    <a:schemeClr val="bg1"/>
                  </a:solidFill>
                </a:rPr>
                <a:t>Ausência de motivos objetivos que afastem a configuração da contumácia</a:t>
              </a:r>
              <a:endParaRPr lang="pt-BR" sz="2000" dirty="0"/>
            </a:p>
          </p:txBody>
        </p:sp>
      </p:grpSp>
      <p:sp>
        <p:nvSpPr>
          <p:cNvPr id="28" name="Espaço Reservado para Conteúdo 2">
            <a:extLst>
              <a:ext uri="{FF2B5EF4-FFF2-40B4-BE49-F238E27FC236}">
                <a16:creationId xmlns:a16="http://schemas.microsoft.com/office/drawing/2014/main" id="{1ECA696B-1C3C-75DC-096D-C2DF48834B2F}"/>
              </a:ext>
            </a:extLst>
          </p:cNvPr>
          <p:cNvSpPr txBox="1">
            <a:spLocks/>
          </p:cNvSpPr>
          <p:nvPr/>
        </p:nvSpPr>
        <p:spPr>
          <a:xfrm>
            <a:off x="838200" y="5219993"/>
            <a:ext cx="10515600" cy="802637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  <a:prstDash val="solid"/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1600" dirty="0">
                <a:solidFill>
                  <a:srgbClr val="002060"/>
                </a:solidFill>
              </a:rPr>
              <a:t>*Valor principal – situação de Devedor e de Exigibilidade suspensa Administrativamente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1600" dirty="0">
                <a:solidFill>
                  <a:srgbClr val="002060"/>
                </a:solidFill>
              </a:rPr>
              <a:t>** Total do Ativo BP da ECF/ECD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1600" dirty="0">
                <a:solidFill>
                  <a:srgbClr val="002060"/>
                </a:solidFill>
              </a:rPr>
              <a:t>*** De forma conservadora e pela atecnia da LC ao utilizar a expressão “Período de Apuração”, consideramos situação irregular nos últimos 12 meses</a:t>
            </a:r>
          </a:p>
        </p:txBody>
      </p:sp>
    </p:spTree>
    <p:extLst>
      <p:ext uri="{BB962C8B-B14F-4D97-AF65-F5344CB8AC3E}">
        <p14:creationId xmlns:p14="http://schemas.microsoft.com/office/powerpoint/2010/main" val="1671613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162D4-463A-534E-44EA-CF974F924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625E1528-CB9B-8E18-4C31-6FD9E594812B}"/>
              </a:ext>
            </a:extLst>
          </p:cNvPr>
          <p:cNvSpPr txBox="1">
            <a:spLocks/>
          </p:cNvSpPr>
          <p:nvPr/>
        </p:nvSpPr>
        <p:spPr>
          <a:xfrm>
            <a:off x="544285" y="35319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>
                <a:solidFill>
                  <a:srgbClr val="00B0F0"/>
                </a:solidFill>
              </a:rPr>
              <a:t>Flexível sempre que for possível, </a:t>
            </a:r>
            <a:br>
              <a:rPr lang="pt-BR" b="1" dirty="0">
                <a:solidFill>
                  <a:srgbClr val="00B0F0"/>
                </a:solidFill>
              </a:rPr>
            </a:br>
            <a:r>
              <a:rPr lang="pt-BR" b="1" dirty="0">
                <a:solidFill>
                  <a:srgbClr val="00B0F0"/>
                </a:solidFill>
              </a:rPr>
              <a:t>Estrita no que for necessário</a:t>
            </a:r>
          </a:p>
          <a:p>
            <a:pPr algn="r"/>
            <a:r>
              <a:rPr lang="es-ES" sz="2200" b="1" dirty="0">
                <a:solidFill>
                  <a:srgbClr val="00B0F0"/>
                </a:solidFill>
              </a:rPr>
              <a:t>OCDE, 2013</a:t>
            </a:r>
            <a:endParaRPr lang="pt-BR" sz="2200" b="1" dirty="0">
              <a:solidFill>
                <a:srgbClr val="00B0F0"/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71BB11C-FD7B-AEF0-F7E8-1D1652E42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5614" y="6128238"/>
            <a:ext cx="1846386" cy="72976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E535C1A-37A8-AA24-247D-3FF2CC48C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7732" y="1763453"/>
            <a:ext cx="10041467" cy="4260472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132D2435-7D62-9A1C-D051-B89727BA2DF9}"/>
              </a:ext>
            </a:extLst>
          </p:cNvPr>
          <p:cNvSpPr txBox="1">
            <a:spLocks/>
          </p:cNvSpPr>
          <p:nvPr/>
        </p:nvSpPr>
        <p:spPr>
          <a:xfrm>
            <a:off x="338668" y="5769033"/>
            <a:ext cx="10515600" cy="88946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>
                <a:solidFill>
                  <a:srgbClr val="00B0F0"/>
                </a:solidFill>
              </a:rPr>
              <a:t>Compliance </a:t>
            </a:r>
            <a:r>
              <a:rPr lang="pt-BR" b="1" dirty="0">
                <a:solidFill>
                  <a:srgbClr val="00B050"/>
                </a:solidFill>
              </a:rPr>
              <a:t>e</a:t>
            </a:r>
            <a:r>
              <a:rPr lang="pt-BR" b="1" dirty="0">
                <a:solidFill>
                  <a:srgbClr val="00B0F0"/>
                </a:solidFill>
              </a:rPr>
              <a:t> </a:t>
            </a:r>
            <a:r>
              <a:rPr lang="en-US" b="1" dirty="0">
                <a:solidFill>
                  <a:srgbClr val="00B0F0"/>
                </a:solidFill>
              </a:rPr>
              <a:t>Enforcement</a:t>
            </a:r>
            <a:endParaRPr lang="en-US" sz="22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36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e1f55e2a5d_0_11"/>
          <p:cNvSpPr txBox="1"/>
          <p:nvPr/>
        </p:nvSpPr>
        <p:spPr>
          <a:xfrm>
            <a:off x="3227433" y="2830926"/>
            <a:ext cx="5737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TÍTULO PALESTRA</a:t>
            </a:r>
            <a:endParaRPr/>
          </a:p>
        </p:txBody>
      </p:sp>
      <p:sp>
        <p:nvSpPr>
          <p:cNvPr id="114" name="Google Shape;114;g3e1f55e2a5d_0_11"/>
          <p:cNvSpPr txBox="1"/>
          <p:nvPr/>
        </p:nvSpPr>
        <p:spPr>
          <a:xfrm>
            <a:off x="3507806" y="4047732"/>
            <a:ext cx="5176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 i="0" u="none" strike="noStrike" cap="none">
                <a:solidFill>
                  <a:srgbClr val="FFE800"/>
                </a:solidFill>
                <a:latin typeface="Calibri"/>
                <a:ea typeface="Calibri"/>
                <a:cs typeface="Calibri"/>
                <a:sym typeface="Calibri"/>
              </a:rPr>
              <a:t>Nome Palestrante</a:t>
            </a:r>
            <a:endParaRPr/>
          </a:p>
        </p:txBody>
      </p:sp>
      <p:sp>
        <p:nvSpPr>
          <p:cNvPr id="115" name="Google Shape;115;g3e1f55e2a5d_0_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411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g3e1f55e2a5d_0_11" title="ED. Niemyer cor branc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2290" y="4901650"/>
            <a:ext cx="5807411" cy="1724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g3e1f55e2a5d_0_11"/>
          <p:cNvSpPr txBox="1"/>
          <p:nvPr/>
        </p:nvSpPr>
        <p:spPr>
          <a:xfrm>
            <a:off x="1421395" y="1160677"/>
            <a:ext cx="9349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b="1" dirty="0">
                <a:solidFill>
                  <a:srgbClr val="DB9920"/>
                </a:solidFill>
              </a:rPr>
              <a:t>MUITO OBRIGADO (A)!</a:t>
            </a:r>
            <a:endParaRPr dirty="0">
              <a:solidFill>
                <a:srgbClr val="DB9920"/>
              </a:solidFill>
            </a:endParaRPr>
          </a:p>
        </p:txBody>
      </p:sp>
      <p:sp>
        <p:nvSpPr>
          <p:cNvPr id="118" name="Google Shape;118;g3e1f55e2a5d_0_11"/>
          <p:cNvSpPr txBox="1"/>
          <p:nvPr/>
        </p:nvSpPr>
        <p:spPr>
          <a:xfrm>
            <a:off x="1421395" y="2943034"/>
            <a:ext cx="934920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 dirty="0">
                <a:solidFill>
                  <a:srgbClr val="FFFFFF"/>
                </a:solidFill>
              </a:rPr>
              <a:t>Flávio Vilela Campos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FFFFFF"/>
                </a:solidFill>
              </a:rPr>
              <a:t>Auditor-Fiscal da Receita Federal do Brasil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FFFFFF"/>
                </a:solidFill>
              </a:rPr>
              <a:t>flavio.campos@rfb.gov.br</a:t>
            </a:r>
            <a:endParaRPr sz="2400" dirty="0">
              <a:solidFill>
                <a:srgbClr val="DB992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e1f55e2a5d_0_2"/>
          <p:cNvSpPr txBox="1"/>
          <p:nvPr/>
        </p:nvSpPr>
        <p:spPr>
          <a:xfrm>
            <a:off x="3227433" y="2830926"/>
            <a:ext cx="5737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TÍTULO PALESTRA</a:t>
            </a:r>
            <a:endParaRPr/>
          </a:p>
        </p:txBody>
      </p:sp>
      <p:sp>
        <p:nvSpPr>
          <p:cNvPr id="95" name="Google Shape;95;g3e1f55e2a5d_0_2"/>
          <p:cNvSpPr txBox="1"/>
          <p:nvPr/>
        </p:nvSpPr>
        <p:spPr>
          <a:xfrm>
            <a:off x="3507806" y="4047732"/>
            <a:ext cx="5176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 i="0" u="none" strike="noStrike" cap="none">
                <a:solidFill>
                  <a:srgbClr val="FFE800"/>
                </a:solidFill>
                <a:latin typeface="Calibri"/>
                <a:ea typeface="Calibri"/>
                <a:cs typeface="Calibri"/>
                <a:sym typeface="Calibri"/>
              </a:rPr>
              <a:t>Nome Palestrante</a:t>
            </a:r>
            <a:endParaRPr/>
          </a:p>
        </p:txBody>
      </p:sp>
      <p:sp>
        <p:nvSpPr>
          <p:cNvPr id="96" name="Google Shape;96;g3e1f55e2a5d_0_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411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" name="Google Shape;97;g3e1f55e2a5d_0_2" title="ED. Niemyer cor branc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06454" y="5556400"/>
            <a:ext cx="3110395" cy="9234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g3e1f55e2a5d_0_2"/>
          <p:cNvSpPr txBox="1"/>
          <p:nvPr/>
        </p:nvSpPr>
        <p:spPr>
          <a:xfrm>
            <a:off x="646850" y="1800425"/>
            <a:ext cx="10898400" cy="31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lt1"/>
                </a:solidFill>
              </a:rPr>
              <a:t>Nesta caixa você pode inserir os textos da sua apresentação, imagens, vídeos ou gráficos.</a:t>
            </a:r>
            <a:endParaRPr sz="2000" b="1" dirty="0">
              <a:solidFill>
                <a:schemeClr val="l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l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lt1"/>
                </a:solidFill>
              </a:rPr>
              <a:t>Sugerimos que o tamanho da fonte aqui seja mantido para a melhor visualização da </a:t>
            </a:r>
            <a:r>
              <a:rPr lang="pt-BR" sz="2000" b="1" dirty="0" err="1">
                <a:solidFill>
                  <a:schemeClr val="lt1"/>
                </a:solidFill>
              </a:rPr>
              <a:t>platéia</a:t>
            </a:r>
            <a:r>
              <a:rPr lang="pt-BR" sz="2000" b="1" dirty="0">
                <a:solidFill>
                  <a:schemeClr val="lt1"/>
                </a:solidFill>
              </a:rPr>
              <a:t>. </a:t>
            </a:r>
            <a:br>
              <a:rPr lang="pt-BR" sz="2000" b="1" dirty="0">
                <a:solidFill>
                  <a:schemeClr val="lt1"/>
                </a:solidFill>
              </a:rPr>
            </a:br>
            <a:br>
              <a:rPr lang="pt-BR" sz="2000" b="1" dirty="0">
                <a:solidFill>
                  <a:schemeClr val="lt1"/>
                </a:solidFill>
              </a:rPr>
            </a:br>
            <a:r>
              <a:rPr lang="pt-BR" sz="2000" b="1" dirty="0">
                <a:solidFill>
                  <a:schemeClr val="lt1"/>
                </a:solidFill>
              </a:rPr>
              <a:t>Atente-se para que o texto não cubra a logo do evento no canto inferior da tela.</a:t>
            </a:r>
            <a:endParaRPr sz="2000" b="1" dirty="0">
              <a:solidFill>
                <a:schemeClr val="l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l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l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lt1"/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F765AD2-1CBB-74FC-7C7D-A27512749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5719"/>
            <a:ext cx="12192000" cy="6903719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1AB94B8-D166-666C-3B73-7DF58AA17BBD}"/>
              </a:ext>
            </a:extLst>
          </p:cNvPr>
          <p:cNvSpPr txBox="1"/>
          <p:nvPr/>
        </p:nvSpPr>
        <p:spPr>
          <a:xfrm>
            <a:off x="646850" y="6248967"/>
            <a:ext cx="4508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pt-BR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 de junho de 2026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B7DF6-991C-66D5-CC1E-8CB171228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69986126-B152-4A2A-5D44-AF136B170F14}"/>
              </a:ext>
            </a:extLst>
          </p:cNvPr>
          <p:cNvSpPr txBox="1">
            <a:spLocks/>
          </p:cNvSpPr>
          <p:nvPr/>
        </p:nvSpPr>
        <p:spPr>
          <a:xfrm>
            <a:off x="660041" y="2767106"/>
            <a:ext cx="2880828" cy="30719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pt-BR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QUE PROBLEMA TEMOS?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83DD46D1-A89C-0983-7DEC-0F63E3FCC7CD}"/>
              </a:ext>
            </a:extLst>
          </p:cNvPr>
          <p:cNvSpPr txBox="1">
            <a:spLocks/>
          </p:cNvSpPr>
          <p:nvPr/>
        </p:nvSpPr>
        <p:spPr>
          <a:xfrm>
            <a:off x="4398513" y="5534515"/>
            <a:ext cx="7433577" cy="95612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b="1" dirty="0">
                <a:solidFill>
                  <a:srgbClr val="002060"/>
                </a:solidFill>
              </a:rPr>
              <a:t>Baixa Segurança Jurídica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64B2EEA-C1D3-4211-CA86-0E2D63FEA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3993" y="6427032"/>
            <a:ext cx="1025868" cy="40546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71DEC6A-C1F0-0AE7-2FF4-74EA6103D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1" y="6075796"/>
            <a:ext cx="2000529" cy="790685"/>
          </a:xfrm>
          <a:prstGeom prst="rect">
            <a:avLst/>
          </a:prstGeom>
        </p:spPr>
      </p:pic>
      <p:pic>
        <p:nvPicPr>
          <p:cNvPr id="2" name="Picture 2" descr="Thumbnail Image ">
            <a:extLst>
              <a:ext uri="{FF2B5EF4-FFF2-40B4-BE49-F238E27FC236}">
                <a16:creationId xmlns:a16="http://schemas.microsoft.com/office/drawing/2014/main" id="{6D0882E3-CEA2-1206-B9C7-EAD429D43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554" y="367359"/>
            <a:ext cx="7579215" cy="514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42C661B3-2139-E0FB-0EB2-C532FAC97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0407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843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ítulo 22">
            <a:extLst>
              <a:ext uri="{FF2B5EF4-FFF2-40B4-BE49-F238E27FC236}">
                <a16:creationId xmlns:a16="http://schemas.microsoft.com/office/drawing/2014/main" id="{EC426E5B-7185-920D-BD6C-48A91A7E2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464" y="111695"/>
            <a:ext cx="11622281" cy="1806752"/>
          </a:xfrm>
        </p:spPr>
        <p:txBody>
          <a:bodyPr>
            <a:noAutofit/>
          </a:bodyPr>
          <a:lstStyle/>
          <a:p>
            <a:pPr defTabSz="457200"/>
            <a:r>
              <a:rPr lang="pt-BR" sz="3200" b="1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Aproximadamente 90% dos créditos tributários federais é constituída sem lançamento de ofício, mas </a:t>
            </a:r>
            <a:r>
              <a:rPr lang="pt-BR" sz="32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induzida pela percepção de risco</a:t>
            </a:r>
            <a:r>
              <a:rPr lang="pt-BR" sz="3200" b="1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, por declaração do contribuinte.</a:t>
            </a:r>
          </a:p>
        </p:txBody>
      </p:sp>
      <p:pic>
        <p:nvPicPr>
          <p:cNvPr id="3" name="Imagem 3" descr="Gráfico, Gráfico de mapa de árvore&#10;&#10;Descrição gerada automaticamente">
            <a:extLst>
              <a:ext uri="{FF2B5EF4-FFF2-40B4-BE49-F238E27FC236}">
                <a16:creationId xmlns:a16="http://schemas.microsoft.com/office/drawing/2014/main" id="{B79CD245-9FEA-60DF-7E42-80A294C82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8816" y="1630087"/>
            <a:ext cx="7127174" cy="4191591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33D3DB8-4AE2-12DC-BA66-A5BBE988092E}"/>
              </a:ext>
            </a:extLst>
          </p:cNvPr>
          <p:cNvSpPr txBox="1"/>
          <p:nvPr/>
        </p:nvSpPr>
        <p:spPr>
          <a:xfrm>
            <a:off x="76567" y="6083067"/>
            <a:ext cx="1047748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srgbClr val="002060"/>
                </a:solidFill>
              </a:rPr>
              <a:t>* Espontaneamente por não envolver fiscalização e lançamento de ofício, mas entendemos que é induzida pela percepção de risco de detecção e de punição do contribuinte</a:t>
            </a:r>
          </a:p>
          <a:p>
            <a:endParaRPr lang="pt-BR" sz="1100" b="1" dirty="0">
              <a:solidFill>
                <a:srgbClr val="002060"/>
              </a:solidFill>
            </a:endParaRPr>
          </a:p>
          <a:p>
            <a:r>
              <a:rPr lang="pt-BR" sz="1100" b="1" dirty="0">
                <a:solidFill>
                  <a:srgbClr val="002060"/>
                </a:solidFill>
              </a:rPr>
              <a:t>Fonte: </a:t>
            </a:r>
            <a:r>
              <a:rPr lang="pt-BR" sz="1100" dirty="0">
                <a:solidFill>
                  <a:srgbClr val="002060"/>
                </a:solidFill>
              </a:rPr>
              <a:t>DW Processo Integrado (RFB)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1250E65-A4B1-15DD-5E7F-3EEE300175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1471" y="6067315"/>
            <a:ext cx="2000529" cy="79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617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>
          <a:extLst>
            <a:ext uri="{FF2B5EF4-FFF2-40B4-BE49-F238E27FC236}">
              <a16:creationId xmlns:a16="http://schemas.microsoft.com/office/drawing/2014/main" id="{C2C01FBF-0EA0-307E-6383-09A2553EC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e1f55e2a5d_0_2">
            <a:extLst>
              <a:ext uri="{FF2B5EF4-FFF2-40B4-BE49-F238E27FC236}">
                <a16:creationId xmlns:a16="http://schemas.microsoft.com/office/drawing/2014/main" id="{F5C5689B-BA47-BC27-A73F-8E88734B6DD2}"/>
              </a:ext>
            </a:extLst>
          </p:cNvPr>
          <p:cNvSpPr txBox="1"/>
          <p:nvPr/>
        </p:nvSpPr>
        <p:spPr>
          <a:xfrm>
            <a:off x="3227433" y="2830926"/>
            <a:ext cx="5737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TÍTULO PALESTRA</a:t>
            </a:r>
            <a:endParaRPr/>
          </a:p>
        </p:txBody>
      </p:sp>
      <p:sp>
        <p:nvSpPr>
          <p:cNvPr id="95" name="Google Shape;95;g3e1f55e2a5d_0_2">
            <a:extLst>
              <a:ext uri="{FF2B5EF4-FFF2-40B4-BE49-F238E27FC236}">
                <a16:creationId xmlns:a16="http://schemas.microsoft.com/office/drawing/2014/main" id="{A57219E3-BC07-C3A0-8713-316784C5DF4E}"/>
              </a:ext>
            </a:extLst>
          </p:cNvPr>
          <p:cNvSpPr txBox="1"/>
          <p:nvPr/>
        </p:nvSpPr>
        <p:spPr>
          <a:xfrm>
            <a:off x="3507806" y="4047732"/>
            <a:ext cx="5176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 i="0" u="none" strike="noStrike" cap="none">
                <a:solidFill>
                  <a:srgbClr val="FFE800"/>
                </a:solidFill>
                <a:latin typeface="Calibri"/>
                <a:ea typeface="Calibri"/>
                <a:cs typeface="Calibri"/>
                <a:sym typeface="Calibri"/>
              </a:rPr>
              <a:t>Nome Palestrante</a:t>
            </a:r>
            <a:endParaRPr/>
          </a:p>
        </p:txBody>
      </p:sp>
      <p:sp>
        <p:nvSpPr>
          <p:cNvPr id="96" name="Google Shape;96;g3e1f55e2a5d_0_2">
            <a:extLst>
              <a:ext uri="{FF2B5EF4-FFF2-40B4-BE49-F238E27FC236}">
                <a16:creationId xmlns:a16="http://schemas.microsoft.com/office/drawing/2014/main" id="{8C3BC176-2B12-FB9D-F0F7-CFC217CE4A6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411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" name="Google Shape;97;g3e1f55e2a5d_0_2" title="ED. Niemyer cor branca.png">
            <a:extLst>
              <a:ext uri="{FF2B5EF4-FFF2-40B4-BE49-F238E27FC236}">
                <a16:creationId xmlns:a16="http://schemas.microsoft.com/office/drawing/2014/main" id="{E6326CE4-8A24-EB58-3C8F-2DE4431C128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06454" y="5556400"/>
            <a:ext cx="3110395" cy="9234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g3e1f55e2a5d_0_2">
            <a:extLst>
              <a:ext uri="{FF2B5EF4-FFF2-40B4-BE49-F238E27FC236}">
                <a16:creationId xmlns:a16="http://schemas.microsoft.com/office/drawing/2014/main" id="{533A9D20-B51B-309A-C99F-4E8C183BA28E}"/>
              </a:ext>
            </a:extLst>
          </p:cNvPr>
          <p:cNvSpPr txBox="1"/>
          <p:nvPr/>
        </p:nvSpPr>
        <p:spPr>
          <a:xfrm>
            <a:off x="646850" y="1800425"/>
            <a:ext cx="10898400" cy="31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lt1"/>
                </a:solidFill>
              </a:rPr>
              <a:t>Nesta caixa você pode inserir os textos da sua apresentação, imagens, vídeos ou gráficos.</a:t>
            </a:r>
            <a:endParaRPr sz="2000" b="1" dirty="0">
              <a:solidFill>
                <a:schemeClr val="l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l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lt1"/>
                </a:solidFill>
              </a:rPr>
              <a:t>Sugerimos que o tamanho da fonte aqui seja mantido para a melhor visualização da </a:t>
            </a:r>
            <a:r>
              <a:rPr lang="pt-BR" sz="2000" b="1" dirty="0" err="1">
                <a:solidFill>
                  <a:schemeClr val="lt1"/>
                </a:solidFill>
              </a:rPr>
              <a:t>platéia</a:t>
            </a:r>
            <a:r>
              <a:rPr lang="pt-BR" sz="2000" b="1" dirty="0">
                <a:solidFill>
                  <a:schemeClr val="lt1"/>
                </a:solidFill>
              </a:rPr>
              <a:t>. </a:t>
            </a:r>
            <a:br>
              <a:rPr lang="pt-BR" sz="2000" b="1" dirty="0">
                <a:solidFill>
                  <a:schemeClr val="lt1"/>
                </a:solidFill>
              </a:rPr>
            </a:br>
            <a:br>
              <a:rPr lang="pt-BR" sz="2000" b="1" dirty="0">
                <a:solidFill>
                  <a:schemeClr val="lt1"/>
                </a:solidFill>
              </a:rPr>
            </a:br>
            <a:r>
              <a:rPr lang="pt-BR" sz="2000" b="1" dirty="0">
                <a:solidFill>
                  <a:schemeClr val="lt1"/>
                </a:solidFill>
              </a:rPr>
              <a:t>Atente-se para que o texto não cubra a logo do evento no canto inferior da tela.</a:t>
            </a:r>
            <a:endParaRPr sz="2000" b="1" dirty="0">
              <a:solidFill>
                <a:schemeClr val="l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l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l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lt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4055061-0084-0EF2-1ECC-BA230259A2BC}"/>
              </a:ext>
            </a:extLst>
          </p:cNvPr>
          <p:cNvSpPr txBox="1"/>
          <p:nvPr/>
        </p:nvSpPr>
        <p:spPr>
          <a:xfrm>
            <a:off x="646850" y="6248967"/>
            <a:ext cx="4508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pt-BR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 de junho de 2026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4225743-20AC-8AA0-F4F3-50BE69A969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41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2AA92-0995-824A-87DB-939E1A9B7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780A3288-A266-65D1-CE83-4E4B3038DF2B}"/>
              </a:ext>
            </a:extLst>
          </p:cNvPr>
          <p:cNvSpPr txBox="1">
            <a:spLocks/>
          </p:cNvSpPr>
          <p:nvPr/>
        </p:nvSpPr>
        <p:spPr>
          <a:xfrm>
            <a:off x="293913" y="300440"/>
            <a:ext cx="11438165" cy="8400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500" b="1" dirty="0">
                <a:solidFill>
                  <a:srgbClr val="00B0F0"/>
                </a:solidFill>
              </a:rPr>
              <a:t>QUAL É  A ESTRATÉGIA PARA SUPERAR ESTES PROBLEMAS</a:t>
            </a:r>
            <a:r>
              <a:rPr lang="pt-BR" sz="5400" b="1" dirty="0">
                <a:solidFill>
                  <a:srgbClr val="00B0F0"/>
                </a:solidFill>
              </a:rPr>
              <a:t>? 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44BFCFC0-96E9-2A51-3C8D-4DE51734CE1B}"/>
              </a:ext>
            </a:extLst>
          </p:cNvPr>
          <p:cNvSpPr txBox="1">
            <a:spLocks/>
          </p:cNvSpPr>
          <p:nvPr/>
        </p:nvSpPr>
        <p:spPr>
          <a:xfrm>
            <a:off x="376917" y="1272395"/>
            <a:ext cx="11438165" cy="6014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500" b="1" dirty="0">
                <a:solidFill>
                  <a:srgbClr val="00B050"/>
                </a:solidFill>
              </a:rPr>
              <a:t>MUDANÇA DA RELAÇÃO</a:t>
            </a:r>
            <a:endParaRPr lang="pt-BR" sz="5400" b="1" dirty="0">
              <a:solidFill>
                <a:srgbClr val="00B050"/>
              </a:solidFill>
            </a:endParaRPr>
          </a:p>
        </p:txBody>
      </p:sp>
      <p:pic>
        <p:nvPicPr>
          <p:cNvPr id="5" name="Picture 2" descr="Thumbnail Image ">
            <a:extLst>
              <a:ext uri="{FF2B5EF4-FFF2-40B4-BE49-F238E27FC236}">
                <a16:creationId xmlns:a16="http://schemas.microsoft.com/office/drawing/2014/main" id="{8A193AE3-AFBB-4E3E-7ED1-E4F861664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786" y="2005715"/>
            <a:ext cx="6840417" cy="456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7951368-87A8-95C4-B765-EB9157558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1471" y="6067315"/>
            <a:ext cx="2000529" cy="79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713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F1866-99AC-A9DE-892B-185F64CF7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E050B857-A019-D386-131B-00F5370327E8}"/>
              </a:ext>
            </a:extLst>
          </p:cNvPr>
          <p:cNvSpPr txBox="1">
            <a:spLocks/>
          </p:cNvSpPr>
          <p:nvPr/>
        </p:nvSpPr>
        <p:spPr>
          <a:xfrm>
            <a:off x="293913" y="300440"/>
            <a:ext cx="11438165" cy="8400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500" b="1" dirty="0">
                <a:solidFill>
                  <a:srgbClr val="00B0F0"/>
                </a:solidFill>
              </a:rPr>
              <a:t>POR QUE EVOLUIR NA FORMA DE ABORADAGEM DAS ADMINISTRAÇÕES TRIBUTÁRIAS?  </a:t>
            </a:r>
            <a:endParaRPr lang="pt-BR" sz="5400" b="1" dirty="0">
              <a:solidFill>
                <a:srgbClr val="00B0F0"/>
              </a:solidFill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40084C5E-F0BE-3FDD-A6A9-86ABA5046F7A}"/>
              </a:ext>
            </a:extLst>
          </p:cNvPr>
          <p:cNvSpPr txBox="1">
            <a:spLocks/>
          </p:cNvSpPr>
          <p:nvPr/>
        </p:nvSpPr>
        <p:spPr>
          <a:xfrm>
            <a:off x="376917" y="1140512"/>
            <a:ext cx="11438165" cy="6014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>
                <a:solidFill>
                  <a:srgbClr val="00B050"/>
                </a:solidFill>
              </a:rPr>
              <a:t>REDUÇÃO NA ASSIMETRIA DAS INFORMAÇÕES</a:t>
            </a:r>
          </a:p>
        </p:txBody>
      </p:sp>
      <p:pic>
        <p:nvPicPr>
          <p:cNvPr id="2" name="Picture 2" descr="Thumbnail Image ">
            <a:extLst>
              <a:ext uri="{FF2B5EF4-FFF2-40B4-BE49-F238E27FC236}">
                <a16:creationId xmlns:a16="http://schemas.microsoft.com/office/drawing/2014/main" id="{84493283-7E15-708F-A34C-11C1638E9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807" y="1770636"/>
            <a:ext cx="7180386" cy="478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06ADD77-3A2C-3562-4BC9-0FC532B5D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1471" y="6067315"/>
            <a:ext cx="2000529" cy="79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931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8C200-EEF8-A8BB-6A03-85FBCA90D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ítulo 1">
            <a:extLst>
              <a:ext uri="{FF2B5EF4-FFF2-40B4-BE49-F238E27FC236}">
                <a16:creationId xmlns:a16="http://schemas.microsoft.com/office/drawing/2014/main" id="{CF9B9A8B-37E8-F874-5323-57E974E80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045" y="214898"/>
            <a:ext cx="9787500" cy="1147500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defTabSz="1500160">
              <a:spcAft>
                <a:spcPct val="35000"/>
              </a:spcAft>
            </a:pPr>
            <a:r>
              <a:rPr lang="pt-BR" sz="3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CONFORMIDADE É O OBJETIVO DA RECEITA FEDERAL ENGLOBA DIFERENTES TIPOS DE ESTRATÉGIAS</a:t>
            </a:r>
            <a:endParaRPr lang="pt-BR" sz="3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E5F4C778-806E-8EE2-2549-55585D06B20D}"/>
              </a:ext>
            </a:extLst>
          </p:cNvPr>
          <p:cNvGrpSpPr/>
          <p:nvPr/>
        </p:nvGrpSpPr>
        <p:grpSpPr>
          <a:xfrm>
            <a:off x="0" y="1562696"/>
            <a:ext cx="12118726" cy="4366615"/>
            <a:chOff x="396556" y="1562696"/>
            <a:chExt cx="11382405" cy="4366615"/>
          </a:xfrm>
        </p:grpSpPr>
        <p:sp>
          <p:nvSpPr>
            <p:cNvPr id="2" name="Triângulo isósceles 1">
              <a:extLst>
                <a:ext uri="{FF2B5EF4-FFF2-40B4-BE49-F238E27FC236}">
                  <a16:creationId xmlns:a16="http://schemas.microsoft.com/office/drawing/2014/main" id="{116C01FB-F238-A224-300F-4B68907EC9EE}"/>
                </a:ext>
              </a:extLst>
            </p:cNvPr>
            <p:cNvSpPr/>
            <p:nvPr/>
          </p:nvSpPr>
          <p:spPr>
            <a:xfrm>
              <a:off x="1957089" y="1562696"/>
              <a:ext cx="8220490" cy="830461"/>
            </a:xfrm>
            <a:prstGeom prst="triangl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88" dirty="0"/>
                <a:t>CONFORMIDADE</a:t>
              </a:r>
            </a:p>
          </p:txBody>
        </p:sp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0AF9740D-8185-5FA6-E4C4-902EEE6AB67F}"/>
                </a:ext>
              </a:extLst>
            </p:cNvPr>
            <p:cNvSpPr/>
            <p:nvPr/>
          </p:nvSpPr>
          <p:spPr>
            <a:xfrm>
              <a:off x="1688579" y="5036343"/>
              <a:ext cx="8867180" cy="892968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88" dirty="0"/>
                <a:t>GERENCIAMENTO DE RISCO</a:t>
              </a:r>
            </a:p>
            <a:p>
              <a:pPr algn="ctr"/>
              <a:r>
                <a:rPr lang="pt-BR" sz="1688" dirty="0"/>
                <a:t>&amp;</a:t>
              </a:r>
            </a:p>
            <a:p>
              <a:pPr algn="ctr"/>
              <a:r>
                <a:rPr lang="pt-BR" sz="1688" dirty="0"/>
                <a:t>CAPACIDADE OPERACIONAL</a:t>
              </a:r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79793051-39D2-7C5E-C436-3C5BB3D6B16C}"/>
                </a:ext>
              </a:extLst>
            </p:cNvPr>
            <p:cNvSpPr/>
            <p:nvPr/>
          </p:nvSpPr>
          <p:spPr>
            <a:xfrm>
              <a:off x="2336602" y="2393157"/>
              <a:ext cx="598290" cy="264318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pt-BR" sz="1688" dirty="0"/>
                <a:t>Orientação</a:t>
              </a:r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8E47C2A0-936C-DC34-C262-50DA87CF964C}"/>
                </a:ext>
              </a:extLst>
            </p:cNvPr>
            <p:cNvSpPr/>
            <p:nvPr/>
          </p:nvSpPr>
          <p:spPr>
            <a:xfrm>
              <a:off x="4002814" y="2393157"/>
              <a:ext cx="598290" cy="264318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pt-BR" sz="1688" dirty="0"/>
                <a:t>Simplificação</a:t>
              </a:r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3A885BFF-6CEF-164C-7598-1C70FAA936B2}"/>
                </a:ext>
              </a:extLst>
            </p:cNvPr>
            <p:cNvSpPr/>
            <p:nvPr/>
          </p:nvSpPr>
          <p:spPr>
            <a:xfrm>
              <a:off x="4888404" y="2384225"/>
              <a:ext cx="598290" cy="264318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pt-BR" sz="1688" dirty="0"/>
                <a:t>Facilitação</a:t>
              </a:r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4899F245-EFE9-1203-A875-C1CB3A033953}"/>
                </a:ext>
              </a:extLst>
            </p:cNvPr>
            <p:cNvSpPr/>
            <p:nvPr/>
          </p:nvSpPr>
          <p:spPr>
            <a:xfrm>
              <a:off x="5767730" y="2384225"/>
              <a:ext cx="598290" cy="264318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pt-BR" sz="1688" dirty="0"/>
                <a:t>Controle Extensivo </a:t>
              </a:r>
            </a:p>
            <a:p>
              <a:pPr algn="ctr"/>
              <a:r>
                <a:rPr lang="pt-BR" sz="1688" dirty="0"/>
                <a:t>Malhas</a:t>
              </a:r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EB364669-4707-1850-73FF-C9655EC901F7}"/>
                </a:ext>
              </a:extLst>
            </p:cNvPr>
            <p:cNvSpPr/>
            <p:nvPr/>
          </p:nvSpPr>
          <p:spPr>
            <a:xfrm>
              <a:off x="7487245" y="2393157"/>
              <a:ext cx="598290" cy="264318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pt-BR" sz="1688" dirty="0"/>
                <a:t>Cobrança </a:t>
              </a:r>
            </a:p>
          </p:txBody>
        </p:sp>
        <p:sp>
          <p:nvSpPr>
            <p:cNvPr id="35" name="Retângulo 34">
              <a:hlinkClick r:id="" action="ppaction://noaction"/>
              <a:extLst>
                <a:ext uri="{FF2B5EF4-FFF2-40B4-BE49-F238E27FC236}">
                  <a16:creationId xmlns:a16="http://schemas.microsoft.com/office/drawing/2014/main" id="{53A4AEA5-49AC-537C-92AD-16258C739E5C}"/>
                </a:ext>
              </a:extLst>
            </p:cNvPr>
            <p:cNvSpPr/>
            <p:nvPr/>
          </p:nvSpPr>
          <p:spPr>
            <a:xfrm>
              <a:off x="9224832" y="2393157"/>
              <a:ext cx="598290" cy="2643187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pt-BR" dirty="0"/>
                <a:t>Conformidade Cooperativa (Programa CONFIA)</a:t>
              </a:r>
            </a:p>
          </p:txBody>
        </p:sp>
        <p:sp>
          <p:nvSpPr>
            <p:cNvPr id="6" name="Retângulo: Cantos Arredondados 5">
              <a:extLst>
                <a:ext uri="{FF2B5EF4-FFF2-40B4-BE49-F238E27FC236}">
                  <a16:creationId xmlns:a16="http://schemas.microsoft.com/office/drawing/2014/main" id="{9FB36E74-C28F-FD76-E8D6-FD67A64A81E6}"/>
                </a:ext>
              </a:extLst>
            </p:cNvPr>
            <p:cNvSpPr/>
            <p:nvPr/>
          </p:nvSpPr>
          <p:spPr>
            <a:xfrm>
              <a:off x="2208446" y="2473524"/>
              <a:ext cx="6012819" cy="2482453"/>
            </a:xfrm>
            <a:prstGeom prst="roundRect">
              <a:avLst/>
            </a:prstGeom>
            <a:noFill/>
            <a:ln w="254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88" dirty="0"/>
            </a:p>
          </p:txBody>
        </p:sp>
        <p:sp>
          <p:nvSpPr>
            <p:cNvPr id="8" name="Triângulo isósceles 7">
              <a:extLst>
                <a:ext uri="{FF2B5EF4-FFF2-40B4-BE49-F238E27FC236}">
                  <a16:creationId xmlns:a16="http://schemas.microsoft.com/office/drawing/2014/main" id="{EF260965-1BCA-1E72-171C-2C3552A98D7F}"/>
                </a:ext>
              </a:extLst>
            </p:cNvPr>
            <p:cNvSpPr/>
            <p:nvPr/>
          </p:nvSpPr>
          <p:spPr>
            <a:xfrm rot="16200000">
              <a:off x="1124920" y="3612059"/>
              <a:ext cx="1821656" cy="205383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88"/>
            </a:p>
          </p:txBody>
        </p:sp>
        <p:sp>
          <p:nvSpPr>
            <p:cNvPr id="12" name="Retângulo: Cantos Arredondados 11">
              <a:extLst>
                <a:ext uri="{FF2B5EF4-FFF2-40B4-BE49-F238E27FC236}">
                  <a16:creationId xmlns:a16="http://schemas.microsoft.com/office/drawing/2014/main" id="{1389A876-50C4-AECE-3E01-9C5D10A6EFA7}"/>
                </a:ext>
              </a:extLst>
            </p:cNvPr>
            <p:cNvSpPr/>
            <p:nvPr/>
          </p:nvSpPr>
          <p:spPr>
            <a:xfrm>
              <a:off x="396556" y="2794988"/>
              <a:ext cx="1557521" cy="183059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Medidas gerais</a:t>
              </a:r>
            </a:p>
            <a:p>
              <a:pPr algn="ctr"/>
              <a:r>
                <a:rPr lang="pt-BR" dirty="0"/>
                <a:t>(Programa SINTONIA, CONSENSO, SOLUCIONA, ASSISTÊNCIA)</a:t>
              </a:r>
            </a:p>
          </p:txBody>
        </p:sp>
        <p:sp>
          <p:nvSpPr>
            <p:cNvPr id="36" name="Retângulo: Cantos Arredondados 35">
              <a:extLst>
                <a:ext uri="{FF2B5EF4-FFF2-40B4-BE49-F238E27FC236}">
                  <a16:creationId xmlns:a16="http://schemas.microsoft.com/office/drawing/2014/main" id="{D0FF1FB9-BCEB-D411-0514-2D575406E540}"/>
                </a:ext>
              </a:extLst>
            </p:cNvPr>
            <p:cNvSpPr/>
            <p:nvPr/>
          </p:nvSpPr>
          <p:spPr>
            <a:xfrm>
              <a:off x="8323440" y="2473524"/>
              <a:ext cx="1584298" cy="2482453"/>
            </a:xfrm>
            <a:prstGeom prst="roundRect">
              <a:avLst/>
            </a:prstGeom>
            <a:noFill/>
            <a:ln w="25400">
              <a:solidFill>
                <a:schemeClr val="accent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88"/>
            </a:p>
          </p:txBody>
        </p:sp>
        <p:sp>
          <p:nvSpPr>
            <p:cNvPr id="37" name="Triângulo isósceles 36">
              <a:extLst>
                <a:ext uri="{FF2B5EF4-FFF2-40B4-BE49-F238E27FC236}">
                  <a16:creationId xmlns:a16="http://schemas.microsoft.com/office/drawing/2014/main" id="{2591C1A0-8CCC-48E8-56FC-0FB62123A51A}"/>
                </a:ext>
              </a:extLst>
            </p:cNvPr>
            <p:cNvSpPr/>
            <p:nvPr/>
          </p:nvSpPr>
          <p:spPr>
            <a:xfrm rot="5400000" flipH="1">
              <a:off x="9165066" y="3603126"/>
              <a:ext cx="1821656" cy="205383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88"/>
            </a:p>
          </p:txBody>
        </p:sp>
        <p:sp>
          <p:nvSpPr>
            <p:cNvPr id="38" name="Retângulo: Cantos Arredondados 37">
              <a:extLst>
                <a:ext uri="{FF2B5EF4-FFF2-40B4-BE49-F238E27FC236}">
                  <a16:creationId xmlns:a16="http://schemas.microsoft.com/office/drawing/2014/main" id="{55F232AF-CF3C-09C2-9132-80C430872F56}"/>
                </a:ext>
              </a:extLst>
            </p:cNvPr>
            <p:cNvSpPr/>
            <p:nvPr/>
          </p:nvSpPr>
          <p:spPr>
            <a:xfrm>
              <a:off x="10174778" y="3366489"/>
              <a:ext cx="1604183" cy="678656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88" dirty="0"/>
                <a:t>Medidas personalizadas</a:t>
              </a:r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9BABAB5A-D9D0-F25D-6BB9-714157D1DE76}"/>
                </a:ext>
              </a:extLst>
            </p:cNvPr>
            <p:cNvSpPr/>
            <p:nvPr/>
          </p:nvSpPr>
          <p:spPr>
            <a:xfrm>
              <a:off x="3170875" y="2393157"/>
              <a:ext cx="598290" cy="264318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pt-BR" sz="1688" dirty="0"/>
                <a:t>Assistência</a:t>
              </a: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F8932D19-ABC2-77CF-6651-39E6538624B5}"/>
                </a:ext>
              </a:extLst>
            </p:cNvPr>
            <p:cNvSpPr/>
            <p:nvPr/>
          </p:nvSpPr>
          <p:spPr>
            <a:xfrm>
              <a:off x="6644831" y="2393157"/>
              <a:ext cx="598290" cy="264318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pt-BR" sz="1688" dirty="0"/>
                <a:t>Controle Intensivo </a:t>
              </a:r>
            </a:p>
            <a:p>
              <a:pPr algn="ctr"/>
              <a:r>
                <a:rPr lang="pt-BR" sz="1688" dirty="0"/>
                <a:t>Fiscalização</a:t>
              </a:r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D6C30C0C-5459-44C8-28DB-2F3EFEFD532D}"/>
                </a:ext>
              </a:extLst>
            </p:cNvPr>
            <p:cNvSpPr/>
            <p:nvPr/>
          </p:nvSpPr>
          <p:spPr>
            <a:xfrm>
              <a:off x="2343154" y="2393157"/>
              <a:ext cx="598290" cy="264318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pt-BR" sz="1688" dirty="0"/>
                <a:t>Orientação</a:t>
              </a:r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515EC823-4184-0241-8C5A-78B69AD0B877}"/>
                </a:ext>
              </a:extLst>
            </p:cNvPr>
            <p:cNvSpPr/>
            <p:nvPr/>
          </p:nvSpPr>
          <p:spPr>
            <a:xfrm>
              <a:off x="4009366" y="2393157"/>
              <a:ext cx="598290" cy="264318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pt-BR" sz="1688" dirty="0"/>
                <a:t>Simplificação</a:t>
              </a:r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2EB702C6-715A-6C96-7A3A-3473D049A682}"/>
                </a:ext>
              </a:extLst>
            </p:cNvPr>
            <p:cNvSpPr/>
            <p:nvPr/>
          </p:nvSpPr>
          <p:spPr>
            <a:xfrm>
              <a:off x="4894956" y="2384225"/>
              <a:ext cx="598290" cy="264318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pt-BR" sz="1688" dirty="0"/>
                <a:t>Facilitação</a:t>
              </a:r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D9FD2634-A7F3-E823-A532-246C49F7F806}"/>
                </a:ext>
              </a:extLst>
            </p:cNvPr>
            <p:cNvSpPr/>
            <p:nvPr/>
          </p:nvSpPr>
          <p:spPr>
            <a:xfrm>
              <a:off x="3177427" y="2393157"/>
              <a:ext cx="598290" cy="264318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pt-BR" sz="1688" dirty="0"/>
                <a:t>Assistência</a:t>
              </a:r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45971CC4-189E-D046-2E77-142953BD56F0}"/>
                </a:ext>
              </a:extLst>
            </p:cNvPr>
            <p:cNvSpPr/>
            <p:nvPr/>
          </p:nvSpPr>
          <p:spPr>
            <a:xfrm>
              <a:off x="5765717" y="2384225"/>
              <a:ext cx="598290" cy="264318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pt-BR" sz="1688" dirty="0"/>
                <a:t>Controle Extensivo </a:t>
              </a:r>
            </a:p>
            <a:p>
              <a:pPr algn="ctr"/>
              <a:r>
                <a:rPr lang="pt-BR" sz="1688" dirty="0"/>
                <a:t>Malhas</a:t>
              </a:r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BB74912F-903D-74AD-E845-189CF6030378}"/>
                </a:ext>
              </a:extLst>
            </p:cNvPr>
            <p:cNvSpPr/>
            <p:nvPr/>
          </p:nvSpPr>
          <p:spPr>
            <a:xfrm>
              <a:off x="6642818" y="2393157"/>
              <a:ext cx="598290" cy="264318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pt-BR" sz="1688" dirty="0"/>
                <a:t>Controle Intensivo </a:t>
              </a:r>
            </a:p>
            <a:p>
              <a:pPr algn="ctr"/>
              <a:r>
                <a:rPr lang="pt-BR" sz="1688" dirty="0"/>
                <a:t>Fiscalização</a:t>
              </a:r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389224EF-9DA4-0340-08D5-BE06D29DB672}"/>
                </a:ext>
              </a:extLst>
            </p:cNvPr>
            <p:cNvSpPr/>
            <p:nvPr/>
          </p:nvSpPr>
          <p:spPr>
            <a:xfrm>
              <a:off x="2341141" y="2393157"/>
              <a:ext cx="598290" cy="264318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pt-BR" sz="1688" dirty="0"/>
                <a:t>Orientação</a:t>
              </a:r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EC2836E3-B6B1-DEF5-DAD3-297E5D0803E6}"/>
                </a:ext>
              </a:extLst>
            </p:cNvPr>
            <p:cNvSpPr/>
            <p:nvPr/>
          </p:nvSpPr>
          <p:spPr>
            <a:xfrm>
              <a:off x="4007353" y="2393157"/>
              <a:ext cx="598290" cy="264318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pt-BR" sz="1688" dirty="0"/>
                <a:t>Simplificação</a:t>
              </a:r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C85C4DA8-A3A3-6FA8-A6CA-CEAE2880120F}"/>
                </a:ext>
              </a:extLst>
            </p:cNvPr>
            <p:cNvSpPr/>
            <p:nvPr/>
          </p:nvSpPr>
          <p:spPr>
            <a:xfrm>
              <a:off x="4892943" y="2384225"/>
              <a:ext cx="598290" cy="264318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pt-BR" sz="1688" dirty="0"/>
                <a:t>Facilitação</a:t>
              </a:r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340BC236-1356-EA5F-3B51-10EA0E124225}"/>
                </a:ext>
              </a:extLst>
            </p:cNvPr>
            <p:cNvSpPr/>
            <p:nvPr/>
          </p:nvSpPr>
          <p:spPr>
            <a:xfrm>
              <a:off x="3175414" y="2393157"/>
              <a:ext cx="598290" cy="264318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pt-BR" sz="1688" dirty="0"/>
                <a:t>Assistência</a:t>
              </a:r>
            </a:p>
          </p:txBody>
        </p:sp>
      </p:grpSp>
      <p:sp>
        <p:nvSpPr>
          <p:cNvPr id="16" name="Retângulo 15">
            <a:hlinkClick r:id="" action="ppaction://noaction"/>
            <a:extLst>
              <a:ext uri="{FF2B5EF4-FFF2-40B4-BE49-F238E27FC236}">
                <a16:creationId xmlns:a16="http://schemas.microsoft.com/office/drawing/2014/main" id="{354ECBFD-8F0E-D548-EC2F-0D43C90A9C9C}"/>
              </a:ext>
            </a:extLst>
          </p:cNvPr>
          <p:cNvSpPr/>
          <p:nvPr/>
        </p:nvSpPr>
        <p:spPr>
          <a:xfrm>
            <a:off x="8543870" y="2393156"/>
            <a:ext cx="613334" cy="264318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300" dirty="0"/>
              <a:t>Operador Econômico Autorizado</a:t>
            </a:r>
          </a:p>
          <a:p>
            <a:pPr algn="ctr"/>
            <a:r>
              <a:rPr lang="pt-BR" sz="1300" dirty="0"/>
              <a:t>(Programa OEA)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C0DFD384-92F7-AA9C-E549-64E829DF3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1471" y="6049236"/>
            <a:ext cx="2000529" cy="790685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AEC50F62-F167-E92A-DAD2-4240D92B3AAE}"/>
              </a:ext>
            </a:extLst>
          </p:cNvPr>
          <p:cNvSpPr/>
          <p:nvPr/>
        </p:nvSpPr>
        <p:spPr>
          <a:xfrm>
            <a:off x="-1" y="2393155"/>
            <a:ext cx="12192000" cy="264318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/>
              <a:t>Plano Estratégico de Incremento da Conformidade dos Contribuintes </a:t>
            </a:r>
          </a:p>
        </p:txBody>
      </p:sp>
    </p:spTree>
    <p:extLst>
      <p:ext uri="{BB962C8B-B14F-4D97-AF65-F5344CB8AC3E}">
        <p14:creationId xmlns:p14="http://schemas.microsoft.com/office/powerpoint/2010/main" val="199896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CA060-06AE-4BF5-C939-63FEC7CD6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Gráfico&#10;&#10;O conteúdo gerado por IA pode estar incorreto.">
            <a:extLst>
              <a:ext uri="{FF2B5EF4-FFF2-40B4-BE49-F238E27FC236}">
                <a16:creationId xmlns:a16="http://schemas.microsoft.com/office/drawing/2014/main" id="{8F36C370-6468-DCC8-D7EE-2787044F3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m 1" descr="Texto&#10;&#10;O conteúdo gerado por IA pode estar incorreto.">
            <a:extLst>
              <a:ext uri="{FF2B5EF4-FFF2-40B4-BE49-F238E27FC236}">
                <a16:creationId xmlns:a16="http://schemas.microsoft.com/office/drawing/2014/main" id="{ED4F5CEA-6643-9FF1-A416-75DA1E7692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4" y="1030944"/>
            <a:ext cx="2485803" cy="780953"/>
          </a:xfrm>
          <a:prstGeom prst="rect">
            <a:avLst/>
          </a:prstGeom>
          <a:effectLst>
            <a:innerShdw blurRad="63500" dist="50800" dir="2700000">
              <a:schemeClr val="bg1">
                <a:alpha val="50000"/>
              </a:schemeClr>
            </a:innerShdw>
          </a:effectLst>
        </p:spPr>
      </p:pic>
      <p:sp>
        <p:nvSpPr>
          <p:cNvPr id="9" name="Título 6">
            <a:extLst>
              <a:ext uri="{FF2B5EF4-FFF2-40B4-BE49-F238E27FC236}">
                <a16:creationId xmlns:a16="http://schemas.microsoft.com/office/drawing/2014/main" id="{C80E15EF-E63E-0620-D94D-27CEB05E47C2}"/>
              </a:ext>
            </a:extLst>
          </p:cNvPr>
          <p:cNvSpPr txBox="1">
            <a:spLocks/>
          </p:cNvSpPr>
          <p:nvPr/>
        </p:nvSpPr>
        <p:spPr>
          <a:xfrm>
            <a:off x="154574" y="11244"/>
            <a:ext cx="9958690" cy="8549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solidFill>
                  <a:srgbClr val="00B0F0"/>
                </a:solidFill>
              </a:rPr>
              <a:t>INICIATIVAS DA RECEITA FEDERAL </a:t>
            </a:r>
          </a:p>
          <a:p>
            <a:r>
              <a:rPr lang="pt-BR" sz="2800" b="1" dirty="0">
                <a:solidFill>
                  <a:srgbClr val="00B0F0"/>
                </a:solidFill>
              </a:rPr>
              <a:t>PARA PREVENÇÃO E REDUÇÃO DE LITÍGIOS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69452A09-456A-E133-8F5F-809EF1AB3496}"/>
              </a:ext>
            </a:extLst>
          </p:cNvPr>
          <p:cNvSpPr/>
          <p:nvPr/>
        </p:nvSpPr>
        <p:spPr>
          <a:xfrm>
            <a:off x="1972918" y="2654056"/>
            <a:ext cx="8412480" cy="13976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000" b="1" dirty="0">
                <a:solidFill>
                  <a:srgbClr val="002060"/>
                </a:solidFill>
              </a:rPr>
              <a:t>Incentivar os contribuintes a adotarem boas práticas e regularidade no cumprimento das obrigações tributárias por meio da concessão de benefícios e tratamento diferenciado àqueles que se classificarem bem nos critérios de conformidade estabelecidos pela Receita Federal.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299C134D-11B0-937B-B66A-A6986A933372}"/>
              </a:ext>
            </a:extLst>
          </p:cNvPr>
          <p:cNvSpPr/>
          <p:nvPr/>
        </p:nvSpPr>
        <p:spPr>
          <a:xfrm>
            <a:off x="1972918" y="4512109"/>
            <a:ext cx="8412480" cy="13976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000" b="1" dirty="0">
                <a:solidFill>
                  <a:srgbClr val="002060"/>
                </a:solidFill>
              </a:rPr>
              <a:t>Estabelecer um novo paradigma na relação entre o fisco e os contribuintes migrando de um relacionamento conflituoso e repressivo para um cenário mais amigável e orientativo, baseado em princípios como a boa-fé, a confiança e a transparência.</a:t>
            </a:r>
          </a:p>
        </p:txBody>
      </p:sp>
      <p:pic>
        <p:nvPicPr>
          <p:cNvPr id="12" name="Gráfico 11" descr="Na mosca com preenchimento sólido">
            <a:extLst>
              <a:ext uri="{FF2B5EF4-FFF2-40B4-BE49-F238E27FC236}">
                <a16:creationId xmlns:a16="http://schemas.microsoft.com/office/drawing/2014/main" id="{36D9ECD8-1BC3-A539-5ABF-C2B30DEAC2B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8518" y="2818786"/>
            <a:ext cx="914400" cy="914400"/>
          </a:xfrm>
          <a:prstGeom prst="rect">
            <a:avLst/>
          </a:prstGeom>
        </p:spPr>
      </p:pic>
      <p:pic>
        <p:nvPicPr>
          <p:cNvPr id="13" name="Gráfico 12" descr="Crescimento Comercial com preenchimento sólido">
            <a:extLst>
              <a:ext uri="{FF2B5EF4-FFF2-40B4-BE49-F238E27FC236}">
                <a16:creationId xmlns:a16="http://schemas.microsoft.com/office/drawing/2014/main" id="{840EAC13-59D4-EF24-DCD4-BAEC93A8DD6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8518" y="4830598"/>
            <a:ext cx="914400" cy="9144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D6BF268-D3BC-00D2-FFCF-FA682120D6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4199" y="914401"/>
            <a:ext cx="1506410" cy="851659"/>
          </a:xfrm>
          <a:prstGeom prst="rect">
            <a:avLst/>
          </a:prstGeom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DDE7005F-7B70-A8F8-9967-0A640EC43C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4432" y="866215"/>
            <a:ext cx="2049792" cy="985478"/>
          </a:xfrm>
          <a:prstGeom prst="rect">
            <a:avLst/>
          </a:prstGeom>
        </p:spPr>
      </p:pic>
      <p:pic>
        <p:nvPicPr>
          <p:cNvPr id="6" name="Imagem 5" descr="Logotipo, nome da empresa">
            <a:extLst>
              <a:ext uri="{FF2B5EF4-FFF2-40B4-BE49-F238E27FC236}">
                <a16:creationId xmlns:a16="http://schemas.microsoft.com/office/drawing/2014/main" id="{C0EB2620-781D-FE41-2CF4-EC6D74718B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048" y="948272"/>
            <a:ext cx="2049792" cy="94671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F63BF13-EF76-22E5-8C7D-D51F1F0F29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48750" y="948272"/>
            <a:ext cx="879350" cy="977712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95425BD1-D98A-E37A-B4F1-C720A56D90F4}"/>
              </a:ext>
            </a:extLst>
          </p:cNvPr>
          <p:cNvSpPr/>
          <p:nvPr/>
        </p:nvSpPr>
        <p:spPr>
          <a:xfrm>
            <a:off x="9679010" y="1091998"/>
            <a:ext cx="1883399" cy="662212"/>
          </a:xfrm>
          <a:prstGeom prst="rect">
            <a:avLst/>
          </a:prstGeom>
          <a:noFill/>
        </p:spPr>
        <p:txBody>
          <a:bodyPr wrap="square" lIns="107168" tIns="53584" rIns="107168" bIns="53584">
            <a:spAutoFit/>
          </a:bodyPr>
          <a:lstStyle/>
          <a:p>
            <a:pPr algn="ctr"/>
            <a:r>
              <a:rPr lang="pt-BR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TRANSAÇÃO</a:t>
            </a:r>
          </a:p>
          <a:p>
            <a:pPr algn="ctr"/>
            <a:r>
              <a:rPr lang="pt-BR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TRIBUTÁRIA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C7DD5BC8-2447-08C8-7A1A-2C00B9E770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34856" y="6025895"/>
            <a:ext cx="2876148" cy="82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98781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6f49aa43-822a-4c20-9670-db7700bf1eb0}" enabled="0" method="" siteId="{6f49aa43-822a-4c20-9670-db7700bf1eb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841</Words>
  <Application>Microsoft Office PowerPoint</Application>
  <PresentationFormat>Widescreen</PresentationFormat>
  <Paragraphs>131</Paragraphs>
  <Slides>16</Slides>
  <Notes>12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4" baseType="lpstr">
      <vt:lpstr>Aharoni</vt:lpstr>
      <vt:lpstr>Arial</vt:lpstr>
      <vt:lpstr>Calibri</vt:lpstr>
      <vt:lpstr>High Tower Text</vt:lpstr>
      <vt:lpstr>Nunito Sans</vt:lpstr>
      <vt:lpstr>Segoe UI</vt:lpstr>
      <vt:lpstr>Wingdings</vt:lpstr>
      <vt:lpstr>Tema do Office</vt:lpstr>
      <vt:lpstr>Apresentação do PowerPoint</vt:lpstr>
      <vt:lpstr>Apresentação do PowerPoint</vt:lpstr>
      <vt:lpstr>Apresentação do PowerPoint</vt:lpstr>
      <vt:lpstr>Aproximadamente 90% dos créditos tributários federais é constituída sem lançamento de ofício, mas induzida pela percepção de risco, por declaração do contribuinte.</vt:lpstr>
      <vt:lpstr>Apresentação do PowerPoint</vt:lpstr>
      <vt:lpstr>Apresentação do PowerPoint</vt:lpstr>
      <vt:lpstr>Apresentação do PowerPoint</vt:lpstr>
      <vt:lpstr>CONFORMIDADE É O OBJETIVO DA RECEITA FEDERAL ENGLOBA DIFERENTES TIPOS DE ESTRATÉGIAS</vt:lpstr>
      <vt:lpstr>Apresentação do PowerPoint</vt:lpstr>
      <vt:lpstr>Contexto Legal</vt:lpstr>
      <vt:lpstr>Apresentação do PowerPoint</vt:lpstr>
      <vt:lpstr>Apresentação do PowerPoint</vt:lpstr>
      <vt:lpstr>Apresentação do PowerPoint</vt:lpstr>
      <vt:lpstr>Definição de INADIMPLÊNCIA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Carla Ferreira</dc:creator>
  <cp:lastModifiedBy>Flavio Vilela Campos</cp:lastModifiedBy>
  <cp:revision>2</cp:revision>
  <dcterms:created xsi:type="dcterms:W3CDTF">2022-06-12T17:21:25Z</dcterms:created>
  <dcterms:modified xsi:type="dcterms:W3CDTF">2026-05-30T23:24:42Z</dcterms:modified>
</cp:coreProperties>
</file>