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61" r:id="rId5"/>
    <p:sldId id="267" r:id="rId6"/>
    <p:sldId id="268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80" r:id="rId21"/>
    <p:sldId id="281" r:id="rId22"/>
    <p:sldId id="282" r:id="rId23"/>
    <p:sldId id="283" r:id="rId24"/>
    <p:sldId id="264" r:id="rId25"/>
    <p:sldId id="265" r:id="rId26"/>
    <p:sldId id="25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92JKptiwg220aV0u2Ayoqqhl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371AC174-42A3-336D-7247-CA272E265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5A7E5F82-E972-C6BB-91A3-9D9CB96D7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9B43D250-3DAF-FF8C-2929-DA1C6B1B2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80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2B0935A6-FF13-C4AD-D033-74C8E81C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CF949432-2DE8-D24A-28CD-3550F96C9A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FC529686-7B93-7154-0DA9-896AF29A36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54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7B0C7CCE-8F10-21FA-2DC5-278D49E2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309A9586-C014-1984-25F8-9FD3D0D5A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FFF3DB74-9D92-171E-2BD2-B688BF8D63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534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576FC739-B8F2-880C-7E06-74363F00F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54D17237-53F0-30B3-F0AF-FB5B412907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052704FA-B088-FF0C-C8F8-77499D7C3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564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1735998E-9753-280C-859F-08652782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354AF265-0AFF-F303-D142-EA90FB25DC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4B90D2A6-48F5-7164-70AD-7B1C9105D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125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071592C7-1EEE-12B9-228C-FD764653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B77996DB-E7D2-6150-79F3-14027DF3EA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F5801AB3-6159-238D-7C6A-2FD469803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50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2D86B1D6-D425-B2B2-BAD6-3220F7DAB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58FE3804-2D0D-D40E-DEE9-0CCC5370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E3653899-0A78-BC96-27F5-EE81E7647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745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468F7B39-DE7E-947F-5A93-2E8C972B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B5D02D5C-DEFE-ACF1-9E25-B129B87329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46F05181-73A7-C6EA-26E3-655BA16F4E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087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7ADA8DCC-543D-CB55-9722-C03649369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5E0DBCAA-6333-D628-578C-42435CF1A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7FF36299-7308-2A73-E596-28F374FBC0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323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D7138C16-54DD-DFD5-3E8C-E451810B4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3A6814B0-0BED-1982-1C02-BA1E6316D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0DDF5F92-2A0A-5F68-111B-09DA872AAC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76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4112662D-44E3-74F1-FA18-74291137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7D36FBF5-8445-92F8-95A3-4C7C8C5E7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4E97C93E-A7F9-9BB8-7281-B0D868FCC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47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343C463-B369-8850-DC46-88961B9F5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6669B044-688C-8F9E-BBFF-105978F22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02E41D95-89FF-D453-3A35-43D479BE85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769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1FE0ED7C-0653-D684-807B-840C9240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A306D3E-91CE-6B27-9D5A-FD3C0830C3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CC93650B-F393-DCB1-0E31-DDA634F3F2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423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EFA6322-9A93-FF33-7EDB-7071854B9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F4F09A84-19C0-DF4F-A8DA-1F049A129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B77A6754-857F-433E-598A-ECA93E1A90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75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4E9C53F-745D-5C67-ADAF-3EBABAC4F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753436EE-D6E4-6B14-E257-A0EFE43B6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6EBE8CCF-F38A-F6DF-78C6-609BE71417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429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99F52F86-1D81-FBFF-A7AD-66001A91B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4C82DD07-BBB7-3461-4A6A-CEF591592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D6DBD188-6865-8E92-7D7B-72E11611E2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753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6DBEC17-1049-AAF2-8092-347A99EB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4CF3DE5C-7E01-D81A-160D-18195F7B6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D878F794-990D-AF62-9D89-1B1041CFB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45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95925120-2EA7-E307-59EB-8D718A6F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C8EA37FB-42BD-5A60-CA54-580AFA3E9C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0FB7057E-06F5-6F0B-9E37-63FBFF316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67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4B756804-DD27-CF3E-5615-CDDAFD28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11D47006-32DC-C399-5544-3FA8F08DA4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B4F187C1-76BA-4ECE-654A-7D0EAB04CC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7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C04BBB60-609C-BEAF-F37E-9EDBE8BF0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F21B60FB-CF8B-B6D7-320B-2ADA7B7027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7D8AB4C9-6633-08DB-26C9-99D33E7AE7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14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37B8A6B0-8675-FC19-334E-CF426B44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B4E082EB-6FD2-8C19-C6BD-EDB21258B2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44F4AF1D-C6C3-7E44-FF31-F9E3EC1E5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345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E2A3FCA-2108-8CDC-E609-F3CA45D4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BBFC87CE-CFFF-6B95-64A4-0C36AA977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81848610-5AC2-040A-39B5-37BA8AB9FB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5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3FE08CF9-460C-26CF-6161-DC57C2672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6DE58E8E-F1A4-7BD4-1B96-7483F95A0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2C954FD1-8F2C-00ED-7762-2CAE3080B9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4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27433" y="2830926"/>
            <a:ext cx="57371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3507806" y="4047732"/>
            <a:ext cx="51763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963" y="105375"/>
            <a:ext cx="5878052" cy="17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59850" y="2551650"/>
            <a:ext cx="9349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DB9920"/>
                </a:solidFill>
              </a:rPr>
              <a:t>Devedor Contumaz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 err="1">
                <a:solidFill>
                  <a:srgbClr val="DB9920"/>
                </a:solidFill>
              </a:rPr>
              <a:t>Pré</a:t>
            </a:r>
            <a:r>
              <a:rPr lang="pt-BR" sz="5400" b="1" dirty="0">
                <a:solidFill>
                  <a:srgbClr val="DB9920"/>
                </a:solidFill>
              </a:rPr>
              <a:t> e pós LC 225/2026</a:t>
            </a:r>
          </a:p>
        </p:txBody>
      </p:sp>
      <p:sp>
        <p:nvSpPr>
          <p:cNvPr id="89" name="Google Shape;89;p1"/>
          <p:cNvSpPr txBox="1"/>
          <p:nvPr/>
        </p:nvSpPr>
        <p:spPr>
          <a:xfrm>
            <a:off x="559842" y="4734746"/>
            <a:ext cx="6840900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lt1"/>
                </a:solidFill>
              </a:rPr>
              <a:t>Alex Sandro Kuhn</a:t>
            </a:r>
            <a:endParaRPr sz="4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lt1"/>
                </a:solidFill>
              </a:rPr>
              <a:t>Auditor Fiscal da Receita Estadual de São Paulo</a:t>
            </a:r>
            <a:endParaRPr sz="2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8B9058B6-3597-7B28-C1D3-57172357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0600F169-1529-EAEE-B07A-D4B14010EB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26B725E7-743A-BB43-6FAD-1F5184ADA9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2AEEB270-A1E8-584A-8FC6-3BD0F5504B78}"/>
              </a:ext>
            </a:extLst>
          </p:cNvPr>
          <p:cNvSpPr/>
          <p:nvPr/>
        </p:nvSpPr>
        <p:spPr>
          <a:xfrm>
            <a:off x="649844" y="562938"/>
            <a:ext cx="11542156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0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MEDIDAS QUE </a:t>
            </a:r>
            <a:r>
              <a:rPr lang="pt-BR" sz="4000" b="1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DEVERÃO</a:t>
            </a:r>
            <a:r>
              <a:rPr lang="pt-BR" sz="40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 SER APLICADAS, segundo a </a:t>
            </a:r>
            <a:r>
              <a:rPr lang="pt-BR" sz="4000" b="1" i="0" u="none" strike="noStrike" cap="none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LC 225/2026</a:t>
            </a:r>
            <a:endParaRPr sz="4000" b="1" i="0" u="none" strike="noStrike" cap="none" dirty="0">
              <a:solidFill>
                <a:srgbClr val="DB99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05E2493-8765-0144-CB56-C8467D47DD23}"/>
              </a:ext>
            </a:extLst>
          </p:cNvPr>
          <p:cNvSpPr/>
          <p:nvPr/>
        </p:nvSpPr>
        <p:spPr>
          <a:xfrm>
            <a:off x="649844" y="2185281"/>
            <a:ext cx="6789506" cy="4109781"/>
          </a:xfrm>
          <a:prstGeom prst="roundRect">
            <a:avLst/>
          </a:prstGeom>
          <a:solidFill>
            <a:srgbClr val="024A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AE0434-5E5D-3045-741E-0D796CCE5E41}"/>
              </a:ext>
            </a:extLst>
          </p:cNvPr>
          <p:cNvSpPr txBox="1"/>
          <p:nvPr/>
        </p:nvSpPr>
        <p:spPr>
          <a:xfrm>
            <a:off x="624933" y="2316567"/>
            <a:ext cx="67790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2AE31"/>
                </a:solidFill>
                <a:latin typeface="+mj-lt"/>
              </a:rPr>
              <a:t>IMPEDIMENTO</a:t>
            </a:r>
            <a:endParaRPr lang="pt-BR" sz="2000" b="1" dirty="0">
              <a:solidFill>
                <a:srgbClr val="F2AE31"/>
              </a:solidFill>
              <a:latin typeface="+mj-lt"/>
            </a:endParaRPr>
          </a:p>
          <a:p>
            <a:pPr algn="ctr"/>
            <a:endParaRPr lang="pt-BR" sz="2000" b="1" dirty="0">
              <a:solidFill>
                <a:srgbClr val="F2AE31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</a:rPr>
              <a:t>Fruição de qualquer Benefício Fiscal;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</a:rPr>
              <a:t>Fruição de programas de remissão ou anistia;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</a:rPr>
              <a:t>Participação em licitação;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</a:rPr>
              <a:t>Formalização de vínculos com a Administração Pública;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</a:rPr>
              <a:t>Propositura de Recuperação Judicial ou prosseguimento desta.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02FA96F-418F-6A46-E822-1F7FBFE24A8B}"/>
              </a:ext>
            </a:extLst>
          </p:cNvPr>
          <p:cNvSpPr/>
          <p:nvPr/>
        </p:nvSpPr>
        <p:spPr>
          <a:xfrm>
            <a:off x="8144963" y="2266334"/>
            <a:ext cx="3188817" cy="3028042"/>
          </a:xfrm>
          <a:prstGeom prst="roundRect">
            <a:avLst/>
          </a:prstGeom>
          <a:solidFill>
            <a:srgbClr val="F2A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F5CC213-570D-43B7-93FB-D73FDF8CF751}"/>
              </a:ext>
            </a:extLst>
          </p:cNvPr>
          <p:cNvSpPr txBox="1"/>
          <p:nvPr/>
        </p:nvSpPr>
        <p:spPr>
          <a:xfrm>
            <a:off x="8175502" y="2595415"/>
            <a:ext cx="31333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DECLARAÇÃO DE INAPTIDÃO</a:t>
            </a:r>
          </a:p>
          <a:p>
            <a:pPr algn="ctr"/>
            <a:endParaRPr lang="pt-BR" sz="2000" b="1" dirty="0">
              <a:solidFill>
                <a:srgbClr val="F2AE31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rgbClr val="024A59"/>
                </a:solidFill>
                <a:latin typeface="+mj-lt"/>
              </a:rPr>
              <a:t>Da inscrição no cadastro de contribuinte da respectiva Administração Tributária.</a:t>
            </a:r>
          </a:p>
        </p:txBody>
      </p:sp>
    </p:spTree>
    <p:extLst>
      <p:ext uri="{BB962C8B-B14F-4D97-AF65-F5344CB8AC3E}">
        <p14:creationId xmlns:p14="http://schemas.microsoft.com/office/powerpoint/2010/main" val="3721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8B89E63C-9646-F0AA-EEDD-E70022BF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FC6ABD7A-E4C4-6A83-DEC4-7243AEE7D97F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0B60B88C-140C-AB91-F187-2BC44B1F82EA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AF182F99-4383-AC60-F123-A1D37B8998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281A8E6E-08E1-29A9-0877-79D8E6E183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8FF5FDA-B8E2-156B-5AB1-10770AD24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98" y="1240267"/>
            <a:ext cx="5725540" cy="5177078"/>
          </a:xfrm>
          <a:prstGeom prst="rect">
            <a:avLst/>
          </a:prstGeom>
        </p:spPr>
      </p:pic>
      <p:sp>
        <p:nvSpPr>
          <p:cNvPr id="3" name="Google Shape;91;p23">
            <a:extLst>
              <a:ext uri="{FF2B5EF4-FFF2-40B4-BE49-F238E27FC236}">
                <a16:creationId xmlns:a16="http://schemas.microsoft.com/office/drawing/2014/main" id="{FA6C26E7-D3FF-A9C8-AB98-D2DCF2021113}"/>
              </a:ext>
            </a:extLst>
          </p:cNvPr>
          <p:cNvSpPr/>
          <p:nvPr/>
        </p:nvSpPr>
        <p:spPr>
          <a:xfrm>
            <a:off x="1022926" y="440656"/>
            <a:ext cx="10064192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000" b="1" dirty="0">
                <a:solidFill>
                  <a:srgbClr val="DB9920"/>
                </a:solidFill>
                <a:latin typeface="Comfortaa"/>
                <a:ea typeface="Calibri"/>
                <a:cs typeface="Calibri"/>
                <a:sym typeface="Comfortaa"/>
              </a:rPr>
              <a:t>MEDIDAS APLICÁVEIS PRÉ LC 225/2026</a:t>
            </a:r>
            <a:endParaRPr sz="4800" b="1" i="0" u="none" strike="noStrike" cap="none" dirty="0">
              <a:solidFill>
                <a:srgbClr val="DB99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CDFC61-050D-222A-D325-24C1B92098EC}"/>
              </a:ext>
            </a:extLst>
          </p:cNvPr>
          <p:cNvSpPr txBox="1"/>
          <p:nvPr/>
        </p:nvSpPr>
        <p:spPr>
          <a:xfrm>
            <a:off x="5927121" y="1351619"/>
            <a:ext cx="56638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AF5"/>
              </a:buClr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Consideradas as especificidades do caso concreto, </a:t>
            </a:r>
            <a:r>
              <a:rPr lang="pt-BR" sz="2000" b="1" dirty="0">
                <a:solidFill>
                  <a:srgbClr val="FFFF00"/>
                </a:solidFill>
                <a:latin typeface="+mj-lt"/>
              </a:rPr>
              <a:t>PODERÃO</a:t>
            </a:r>
            <a:r>
              <a:rPr lang="pt-BR" sz="2000" dirty="0">
                <a:solidFill>
                  <a:srgbClr val="FFFAF5"/>
                </a:solidFill>
                <a:latin typeface="+mj-lt"/>
              </a:rPr>
              <a:t> ser aplicadas: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endParaRPr lang="pt-BR" sz="2000" kern="200" dirty="0">
              <a:solidFill>
                <a:srgbClr val="FFFAF5"/>
              </a:solidFill>
              <a:latin typeface="+mj-lt"/>
            </a:endParaRP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b="1" kern="200" dirty="0">
                <a:solidFill>
                  <a:srgbClr val="DB9920"/>
                </a:solidFill>
                <a:latin typeface="+mj-lt"/>
              </a:rPr>
              <a:t>Regimes Especiais</a:t>
            </a:r>
            <a:r>
              <a:rPr lang="pt-BR" sz="2000" kern="200" dirty="0">
                <a:solidFill>
                  <a:srgbClr val="FFFAF5"/>
                </a:solidFill>
                <a:latin typeface="+mj-lt"/>
              </a:rPr>
              <a:t>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kern="200" dirty="0">
                <a:solidFill>
                  <a:srgbClr val="FFFAF5"/>
                </a:solidFill>
                <a:latin typeface="+mj-lt"/>
              </a:rPr>
              <a:t>Inclusão em programa especial de fiscalização;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kern="200" dirty="0">
                <a:solidFill>
                  <a:srgbClr val="FFFAF5"/>
                </a:solidFill>
                <a:latin typeface="+mj-lt"/>
              </a:rPr>
              <a:t>Impedimento de fruição de benefícios e incentivos fiscais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kern="200" dirty="0">
                <a:solidFill>
                  <a:srgbClr val="FFFAF5"/>
                </a:solidFill>
                <a:latin typeface="+mj-lt"/>
              </a:rPr>
              <a:t>Cassação de credenciamentos e da Inscrição Estadual;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kern="200" dirty="0">
                <a:solidFill>
                  <a:srgbClr val="FFFAF5"/>
                </a:solidFill>
                <a:latin typeface="+mj-lt"/>
              </a:rPr>
              <a:t>Arrolamento administrativo de bens;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kern="200" dirty="0">
                <a:solidFill>
                  <a:srgbClr val="FFFAF5"/>
                </a:solidFill>
                <a:latin typeface="+mj-lt"/>
              </a:rPr>
              <a:t>Ações cautelares fiscais;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kern="200" dirty="0">
                <a:solidFill>
                  <a:srgbClr val="FFFAF5"/>
                </a:solidFill>
                <a:latin typeface="+mj-lt"/>
              </a:rPr>
              <a:t>Representação Fiscal para fins penais.</a:t>
            </a:r>
          </a:p>
        </p:txBody>
      </p:sp>
    </p:spTree>
    <p:extLst>
      <p:ext uri="{BB962C8B-B14F-4D97-AF65-F5344CB8AC3E}">
        <p14:creationId xmlns:p14="http://schemas.microsoft.com/office/powerpoint/2010/main" val="386702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0F8B7E79-E52D-8723-B1C3-C6023CC2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156BD657-7821-D441-9839-52EA5D3DB490}"/>
              </a:ext>
            </a:extLst>
          </p:cNvPr>
          <p:cNvSpPr/>
          <p:nvPr/>
        </p:nvSpPr>
        <p:spPr>
          <a:xfrm>
            <a:off x="58955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B108000A-F4A0-3792-A781-9AADD5C4DA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CC4AB455-19F2-1B8B-D3FC-635C14120DA3}"/>
              </a:ext>
            </a:extLst>
          </p:cNvPr>
          <p:cNvSpPr/>
          <p:nvPr/>
        </p:nvSpPr>
        <p:spPr>
          <a:xfrm>
            <a:off x="964256" y="498303"/>
            <a:ext cx="11489712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REGIMES ESPECIAIS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005F9D0-19DD-AC8B-72DF-7FB9B5B056CD}"/>
              </a:ext>
            </a:extLst>
          </p:cNvPr>
          <p:cNvSpPr txBox="1"/>
          <p:nvPr/>
        </p:nvSpPr>
        <p:spPr>
          <a:xfrm>
            <a:off x="2935581" y="1614015"/>
            <a:ext cx="8292163" cy="362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FFAF5"/>
              </a:buClr>
            </a:pPr>
            <a:r>
              <a:rPr lang="pt-BR" sz="2400" dirty="0">
                <a:solidFill>
                  <a:srgbClr val="FFFAF5"/>
                </a:solidFill>
                <a:latin typeface="+mj-lt"/>
              </a:rPr>
              <a:t>Medidas administrativas, previstas em lei, que impõem </a:t>
            </a:r>
            <a:r>
              <a:rPr lang="pt-BR" sz="2800" b="1" dirty="0">
                <a:solidFill>
                  <a:srgbClr val="FFFF00"/>
                </a:solidFill>
                <a:latin typeface="+mj-lt"/>
              </a:rPr>
              <a:t>condições diferenciadas e restritivas </a:t>
            </a:r>
            <a:r>
              <a:rPr lang="pt-BR" sz="2400" dirty="0">
                <a:solidFill>
                  <a:srgbClr val="FFFAF5"/>
                </a:solidFill>
                <a:latin typeface="+mj-lt"/>
              </a:rPr>
              <a:t>ao cumprimento das obrigações tributárias a contribuintes com histórico de </a:t>
            </a:r>
            <a:r>
              <a:rPr lang="pt-BR" sz="2800" b="1" dirty="0">
                <a:solidFill>
                  <a:srgbClr val="DB9920"/>
                </a:solidFill>
                <a:latin typeface="+mj-lt"/>
              </a:rPr>
              <a:t>inadimplência reiterada</a:t>
            </a:r>
            <a:r>
              <a:rPr lang="pt-BR" sz="2400" dirty="0">
                <a:solidFill>
                  <a:srgbClr val="FFFAF5"/>
                </a:solidFill>
                <a:latin typeface="+mj-lt"/>
              </a:rPr>
              <a:t>, com o objetivo de </a:t>
            </a:r>
            <a:r>
              <a:rPr lang="pt-BR" sz="2800" b="1" dirty="0">
                <a:solidFill>
                  <a:srgbClr val="FFFF00"/>
                </a:solidFill>
                <a:latin typeface="+mj-lt"/>
              </a:rPr>
              <a:t>induzir a regularidade fiscal</a:t>
            </a:r>
            <a:r>
              <a:rPr lang="pt-BR" sz="2400" dirty="0">
                <a:solidFill>
                  <a:srgbClr val="FFFAF5"/>
                </a:solidFill>
                <a:latin typeface="+mj-lt"/>
              </a:rPr>
              <a:t>, proteger a concorrência leal e assegurar a efetividade da arrecadação.</a:t>
            </a:r>
            <a:endParaRPr lang="pt-BR" sz="1800" kern="200" dirty="0">
              <a:solidFill>
                <a:srgbClr val="FFFAF5"/>
              </a:solidFill>
              <a:latin typeface="+mj-lt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D468126-716C-137F-2E9F-1B5A9B09BD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980" y1="30664" x2="29980" y2="30664"/>
                      </a14:backgroundRemoval>
                    </a14:imgEffect>
                  </a14:imgLayer>
                </a14:imgProps>
              </a:ext>
            </a:extLst>
          </a:blip>
          <a:srcRect l="20506" t="20291" r="21491" b="20942"/>
          <a:stretch/>
        </p:blipFill>
        <p:spPr>
          <a:xfrm>
            <a:off x="817488" y="2608206"/>
            <a:ext cx="2061848" cy="208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7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9CBC45BC-EC61-3F0E-7DC9-E521F89A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901DF52E-2F59-0B05-7B6F-50AAB2F3D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5C7609B2-8E05-A871-BC93-94FC770501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1D999987-0E64-0777-445A-C9B771975D89}"/>
              </a:ext>
            </a:extLst>
          </p:cNvPr>
          <p:cNvSpPr/>
          <p:nvPr/>
        </p:nvSpPr>
        <p:spPr>
          <a:xfrm>
            <a:off x="378187" y="703606"/>
            <a:ext cx="5155099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REGIMES ESPECIAIS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lang="pt-BR" sz="44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JURISPRUDÊNCIA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DB99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EE7345-5EEE-9A2B-E2D4-3C168C80400E}"/>
              </a:ext>
            </a:extLst>
          </p:cNvPr>
          <p:cNvSpPr txBox="1"/>
          <p:nvPr/>
        </p:nvSpPr>
        <p:spPr>
          <a:xfrm>
            <a:off x="5665078" y="3803776"/>
            <a:ext cx="709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AF5"/>
              </a:buClr>
            </a:pPr>
            <a:r>
              <a:rPr lang="pt-BR" sz="2000" dirty="0">
                <a:solidFill>
                  <a:srgbClr val="FFFAF5"/>
                </a:solidFill>
                <a:latin typeface="Comfortaa" panose="020B0604020202020204" charset="0"/>
              </a:rPr>
              <a:t>STF - RE 486175/</a:t>
            </a:r>
            <a:r>
              <a:rPr lang="pt-BR" sz="2000" b="1" dirty="0">
                <a:solidFill>
                  <a:srgbClr val="FFFAF5"/>
                </a:solidFill>
                <a:latin typeface="Comfortaa" panose="020B0604020202020204" charset="0"/>
              </a:rPr>
              <a:t>PR</a:t>
            </a:r>
          </a:p>
          <a:p>
            <a:pPr algn="ctr">
              <a:buClr>
                <a:srgbClr val="FFFAF5"/>
              </a:buClr>
            </a:pPr>
            <a:r>
              <a:rPr lang="pt-BR" sz="1200" b="1" dirty="0">
                <a:solidFill>
                  <a:srgbClr val="FFFAF5"/>
                </a:solidFill>
                <a:latin typeface="Comfortaa" panose="020B0604020202020204" charset="0"/>
              </a:rPr>
              <a:t>Protocolo: 19/08/2006 – Decisão proferida no </a:t>
            </a:r>
            <a:r>
              <a:rPr lang="pt-BR" sz="1200" b="1" dirty="0" err="1">
                <a:solidFill>
                  <a:srgbClr val="FFFAF5"/>
                </a:solidFill>
                <a:latin typeface="Comfortaa" panose="020B0604020202020204" charset="0"/>
              </a:rPr>
              <a:t>AgR-EDv</a:t>
            </a:r>
            <a:r>
              <a:rPr lang="pt-BR" sz="1200" b="1" dirty="0">
                <a:solidFill>
                  <a:srgbClr val="FFFAF5"/>
                </a:solidFill>
                <a:latin typeface="Comfortaa" panose="020B0604020202020204" charset="0"/>
              </a:rPr>
              <a:t> em </a:t>
            </a:r>
            <a:r>
              <a:rPr lang="pt-BR" sz="1200" dirty="0">
                <a:solidFill>
                  <a:srgbClr val="FFFAF5"/>
                </a:solidFill>
                <a:latin typeface="Comfortaa" panose="020B0604020202020204" charset="0"/>
              </a:rPr>
              <a:t>15/04/2024</a:t>
            </a:r>
            <a:endParaRPr lang="pt-BR" sz="1200" kern="200" dirty="0">
              <a:solidFill>
                <a:srgbClr val="FFFAF5"/>
              </a:solidFill>
              <a:latin typeface="Comfortaa" panose="020B060402020202020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0B9AD1B-CFD3-6FB7-9288-843EF2214D8A}"/>
              </a:ext>
            </a:extLst>
          </p:cNvPr>
          <p:cNvGrpSpPr/>
          <p:nvPr/>
        </p:nvGrpSpPr>
        <p:grpSpPr>
          <a:xfrm>
            <a:off x="6019379" y="1064234"/>
            <a:ext cx="5897470" cy="2594206"/>
            <a:chOff x="1550354" y="2946256"/>
            <a:chExt cx="8777500" cy="3861087"/>
          </a:xfrm>
        </p:grpSpPr>
        <p:pic>
          <p:nvPicPr>
            <p:cNvPr id="4" name="Imagem 3" descr="Texto, Carta&#10;&#10;O conteúdo gerado por IA pode estar incorreto.">
              <a:extLst>
                <a:ext uri="{FF2B5EF4-FFF2-40B4-BE49-F238E27FC236}">
                  <a16:creationId xmlns:a16="http://schemas.microsoft.com/office/drawing/2014/main" id="{E2FC4A4A-441A-CCC9-6D4F-74968601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56"/>
            <a:stretch/>
          </p:blipFill>
          <p:spPr>
            <a:xfrm>
              <a:off x="1550354" y="2946256"/>
              <a:ext cx="8777500" cy="3861087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2343E4C-78A1-7E36-C23F-99D827D10ECC}"/>
                </a:ext>
              </a:extLst>
            </p:cNvPr>
            <p:cNvSpPr/>
            <p:nvPr/>
          </p:nvSpPr>
          <p:spPr>
            <a:xfrm>
              <a:off x="7518400" y="3771900"/>
              <a:ext cx="2656100" cy="381000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165F66A-85C6-CC99-8E45-3C2701BA7078}"/>
                </a:ext>
              </a:extLst>
            </p:cNvPr>
            <p:cNvSpPr/>
            <p:nvPr/>
          </p:nvSpPr>
          <p:spPr>
            <a:xfrm>
              <a:off x="1638300" y="4145137"/>
              <a:ext cx="1028700" cy="350663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6FFF38-C37E-1CB1-D175-548950A939B8}"/>
                </a:ext>
              </a:extLst>
            </p:cNvPr>
            <p:cNvSpPr/>
            <p:nvPr/>
          </p:nvSpPr>
          <p:spPr>
            <a:xfrm>
              <a:off x="8073162" y="4114800"/>
              <a:ext cx="2101338" cy="381000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1AEBE2E-FDDB-E350-E3F5-D8BF29399800}"/>
                </a:ext>
              </a:extLst>
            </p:cNvPr>
            <p:cNvSpPr/>
            <p:nvPr/>
          </p:nvSpPr>
          <p:spPr>
            <a:xfrm>
              <a:off x="1616330" y="4495800"/>
              <a:ext cx="8558169" cy="381000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EC444E3-0413-397D-7945-E4E1373E2BD2}"/>
                </a:ext>
              </a:extLst>
            </p:cNvPr>
            <p:cNvSpPr/>
            <p:nvPr/>
          </p:nvSpPr>
          <p:spPr>
            <a:xfrm>
              <a:off x="1616329" y="4882662"/>
              <a:ext cx="1203071" cy="328723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1D8AC7-EB7C-AD62-9556-887BE2E08392}"/>
              </a:ext>
            </a:extLst>
          </p:cNvPr>
          <p:cNvSpPr txBox="1"/>
          <p:nvPr/>
        </p:nvSpPr>
        <p:spPr>
          <a:xfrm>
            <a:off x="-156869" y="3197065"/>
            <a:ext cx="736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AF5"/>
              </a:buClr>
            </a:pPr>
            <a:r>
              <a:rPr lang="pt-BR" sz="2000" dirty="0">
                <a:solidFill>
                  <a:srgbClr val="FFFAF5"/>
                </a:solidFill>
                <a:latin typeface="Comfortaa" panose="020B0604020202020204" charset="0"/>
              </a:rPr>
              <a:t>STF - ADI 4854/</a:t>
            </a:r>
            <a:r>
              <a:rPr lang="pt-BR" sz="2000" b="1" dirty="0">
                <a:solidFill>
                  <a:srgbClr val="FFFAF5"/>
                </a:solidFill>
                <a:latin typeface="Comfortaa" panose="020B0604020202020204" charset="0"/>
              </a:rPr>
              <a:t>RS</a:t>
            </a:r>
          </a:p>
          <a:p>
            <a:pPr algn="ctr">
              <a:buClr>
                <a:srgbClr val="FFFAF5"/>
              </a:buClr>
            </a:pPr>
            <a:r>
              <a:rPr lang="pt-BR" sz="1200" b="1" dirty="0">
                <a:solidFill>
                  <a:srgbClr val="FFFAF5"/>
                </a:solidFill>
                <a:latin typeface="Comfortaa" panose="020B0604020202020204" charset="0"/>
              </a:rPr>
              <a:t>Protocolo: 17/09/2012 – Decisão proferida em </a:t>
            </a:r>
            <a:r>
              <a:rPr lang="pt-BR" sz="1200" dirty="0">
                <a:solidFill>
                  <a:srgbClr val="FFFAF5"/>
                </a:solidFill>
                <a:latin typeface="Comfortaa" panose="020B0604020202020204" charset="0"/>
              </a:rPr>
              <a:t>25/08/2025</a:t>
            </a:r>
            <a:endParaRPr lang="pt-BR" sz="1200" kern="200" dirty="0">
              <a:solidFill>
                <a:srgbClr val="FFFAF5"/>
              </a:solidFill>
              <a:latin typeface="Comfortaa" panose="020B060402020202020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216C7FF-69C5-AD98-101F-F1837161F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93" y="3891106"/>
            <a:ext cx="6151707" cy="2671889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8BACBE5-1A59-2F8F-6E13-592D591C41A0}"/>
              </a:ext>
            </a:extLst>
          </p:cNvPr>
          <p:cNvGrpSpPr/>
          <p:nvPr/>
        </p:nvGrpSpPr>
        <p:grpSpPr>
          <a:xfrm>
            <a:off x="283209" y="3888829"/>
            <a:ext cx="6176891" cy="2493899"/>
            <a:chOff x="1219198" y="2995391"/>
            <a:chExt cx="8752392" cy="3533749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E474952-29A0-A71D-5F41-AD3F008D0C9A}"/>
                </a:ext>
              </a:extLst>
            </p:cNvPr>
            <p:cNvSpPr/>
            <p:nvPr/>
          </p:nvSpPr>
          <p:spPr>
            <a:xfrm>
              <a:off x="2013994" y="2995391"/>
              <a:ext cx="2251277" cy="362251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0FF2BA8-0EAB-6967-F193-C2B10F4062E7}"/>
                </a:ext>
              </a:extLst>
            </p:cNvPr>
            <p:cNvSpPr/>
            <p:nvPr/>
          </p:nvSpPr>
          <p:spPr>
            <a:xfrm>
              <a:off x="4354009" y="3382595"/>
              <a:ext cx="5548133" cy="384964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6B299AD-38C3-5A06-55CB-5C6F0CC031CD}"/>
                </a:ext>
              </a:extLst>
            </p:cNvPr>
            <p:cNvSpPr/>
            <p:nvPr/>
          </p:nvSpPr>
          <p:spPr>
            <a:xfrm>
              <a:off x="2064150" y="3779264"/>
              <a:ext cx="6738397" cy="381238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64E8A05-1EF6-0580-9D5F-836B7ED902AB}"/>
                </a:ext>
              </a:extLst>
            </p:cNvPr>
            <p:cNvSpPr/>
            <p:nvPr/>
          </p:nvSpPr>
          <p:spPr>
            <a:xfrm>
              <a:off x="2139386" y="5319507"/>
              <a:ext cx="7832204" cy="381238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55916173-176B-1E68-2AAF-FADA12DB8B32}"/>
                </a:ext>
              </a:extLst>
            </p:cNvPr>
            <p:cNvSpPr/>
            <p:nvPr/>
          </p:nvSpPr>
          <p:spPr>
            <a:xfrm>
              <a:off x="1219198" y="5706663"/>
              <a:ext cx="8752392" cy="459032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D0F5822-93CD-D7C1-C7FE-914600490DAB}"/>
                </a:ext>
              </a:extLst>
            </p:cNvPr>
            <p:cNvSpPr/>
            <p:nvPr/>
          </p:nvSpPr>
          <p:spPr>
            <a:xfrm>
              <a:off x="1219198" y="6151302"/>
              <a:ext cx="6611075" cy="377838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54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35D0B30-9DD6-493D-3246-DFC5977C0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80AD9C2D-337F-48BF-492B-5AD08A9A36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7B72C11-4299-7E26-2014-60F6C85A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6" y="4517549"/>
            <a:ext cx="5581937" cy="1962251"/>
          </a:xfrm>
          <a:prstGeom prst="rect">
            <a:avLst/>
          </a:prstGeom>
        </p:spPr>
      </p:pic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C23017DB-A0B5-2C68-27B0-981DC4E2D8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5DEBE4DD-C7C4-AE9A-B8F3-4A6EB03F144C}"/>
              </a:ext>
            </a:extLst>
          </p:cNvPr>
          <p:cNvSpPr/>
          <p:nvPr/>
        </p:nvSpPr>
        <p:spPr>
          <a:xfrm>
            <a:off x="378187" y="703606"/>
            <a:ext cx="11737613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REGIMES ESPECIAIS - </a:t>
            </a:r>
            <a:r>
              <a:rPr lang="pt-BR" sz="44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JURISPRUDÊNCIA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DB99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7A9BA49-38F1-665B-AE61-755010CAB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643" y="3366184"/>
            <a:ext cx="5823249" cy="12573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1CAC525-D643-7258-6CAB-75B9031D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06" y="2488559"/>
            <a:ext cx="5740695" cy="106050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D519E42-176F-7249-E576-D14A6374C5FA}"/>
              </a:ext>
            </a:extLst>
          </p:cNvPr>
          <p:cNvSpPr/>
          <p:nvPr/>
        </p:nvSpPr>
        <p:spPr>
          <a:xfrm>
            <a:off x="565228" y="2536394"/>
            <a:ext cx="5562857" cy="93798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056277C-4BAE-FA7B-C1EA-814FFAF35D83}"/>
              </a:ext>
            </a:extLst>
          </p:cNvPr>
          <p:cNvSpPr/>
          <p:nvPr/>
        </p:nvSpPr>
        <p:spPr>
          <a:xfrm>
            <a:off x="8104606" y="3994866"/>
            <a:ext cx="3216042" cy="242359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B61DFE-F694-78CD-FA9F-CD26DD26C2AC}"/>
              </a:ext>
            </a:extLst>
          </p:cNvPr>
          <p:cNvSpPr txBox="1"/>
          <p:nvPr/>
        </p:nvSpPr>
        <p:spPr>
          <a:xfrm>
            <a:off x="591902" y="1750344"/>
            <a:ext cx="10564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AF5"/>
              </a:buClr>
            </a:pPr>
            <a:r>
              <a:rPr lang="pt-BR" sz="2000" dirty="0">
                <a:solidFill>
                  <a:srgbClr val="FFFAF5"/>
                </a:solidFill>
                <a:latin typeface="Comfortaa" panose="020B0604020202020204" charset="0"/>
              </a:rPr>
              <a:t>STF - ADI 7513/</a:t>
            </a:r>
            <a:r>
              <a:rPr lang="pt-BR" sz="2000" b="1" dirty="0">
                <a:solidFill>
                  <a:srgbClr val="FFFAF5"/>
                </a:solidFill>
                <a:latin typeface="Comfortaa" panose="020B0604020202020204" charset="0"/>
              </a:rPr>
              <a:t>SP</a:t>
            </a:r>
          </a:p>
          <a:p>
            <a:pPr algn="ctr">
              <a:buClr>
                <a:srgbClr val="FFFAF5"/>
              </a:buClr>
            </a:pPr>
            <a:r>
              <a:rPr lang="pt-BR" sz="1200" dirty="0">
                <a:solidFill>
                  <a:srgbClr val="FFFAF5"/>
                </a:solidFill>
                <a:latin typeface="Comfortaa" panose="020B0604020202020204" charset="0"/>
              </a:rPr>
              <a:t>Protocolo: 16/11/2023 – Decisão proferida em 29/09/2025</a:t>
            </a:r>
            <a:endParaRPr lang="pt-BR" sz="1200" kern="200" dirty="0">
              <a:solidFill>
                <a:srgbClr val="FFFAF5"/>
              </a:solidFill>
              <a:latin typeface="Comfortaa" panose="020B060402020202020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B43E054-1544-8B08-B425-B087F77C4466}"/>
              </a:ext>
            </a:extLst>
          </p:cNvPr>
          <p:cNvSpPr/>
          <p:nvPr/>
        </p:nvSpPr>
        <p:spPr>
          <a:xfrm>
            <a:off x="4280729" y="4829014"/>
            <a:ext cx="1647898" cy="68387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2AEC158-1C8F-DA73-8D47-87828437BC22}"/>
              </a:ext>
            </a:extLst>
          </p:cNvPr>
          <p:cNvSpPr/>
          <p:nvPr/>
        </p:nvSpPr>
        <p:spPr>
          <a:xfrm>
            <a:off x="547490" y="5017419"/>
            <a:ext cx="3733239" cy="74120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236738A-F497-D745-DFB2-D65DA00FB0C2}"/>
              </a:ext>
            </a:extLst>
          </p:cNvPr>
          <p:cNvSpPr/>
          <p:nvPr/>
        </p:nvSpPr>
        <p:spPr>
          <a:xfrm>
            <a:off x="4248461" y="5512886"/>
            <a:ext cx="339688" cy="224413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73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5AEBA1E-2C90-60C5-A120-0F30EDD0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04E12D9C-DB89-7359-3377-110B2678B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B07B46A5-9B5B-605F-2C85-EDA62F0A612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926A1E69-E220-AF44-4916-B17CCA34376F}"/>
              </a:ext>
            </a:extLst>
          </p:cNvPr>
          <p:cNvSpPr/>
          <p:nvPr/>
        </p:nvSpPr>
        <p:spPr>
          <a:xfrm>
            <a:off x="378187" y="703606"/>
            <a:ext cx="11737613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REGIMES ESPECIAIS - </a:t>
            </a:r>
            <a:r>
              <a:rPr lang="pt-BR" sz="44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JURISPRUDÊNCIA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DB99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8F46F1-A330-4227-E591-6AC6DAEAB775}"/>
              </a:ext>
            </a:extLst>
          </p:cNvPr>
          <p:cNvSpPr txBox="1"/>
          <p:nvPr/>
        </p:nvSpPr>
        <p:spPr>
          <a:xfrm>
            <a:off x="591902" y="1750344"/>
            <a:ext cx="10564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AF5"/>
              </a:buClr>
            </a:pPr>
            <a:r>
              <a:rPr lang="pt-BR" sz="2000" dirty="0">
                <a:solidFill>
                  <a:srgbClr val="FFFAF5"/>
                </a:solidFill>
                <a:latin typeface="Comfortaa" panose="020B0604020202020204" charset="0"/>
              </a:rPr>
              <a:t>STF - ADI 7513/</a:t>
            </a:r>
            <a:r>
              <a:rPr lang="pt-BR" sz="2000" b="1" dirty="0">
                <a:solidFill>
                  <a:srgbClr val="FFFAF5"/>
                </a:solidFill>
                <a:latin typeface="Comfortaa" panose="020B0604020202020204" charset="0"/>
              </a:rPr>
              <a:t>SP</a:t>
            </a:r>
          </a:p>
          <a:p>
            <a:pPr algn="ctr">
              <a:buClr>
                <a:srgbClr val="FFFAF5"/>
              </a:buClr>
            </a:pPr>
            <a:r>
              <a:rPr lang="pt-BR" sz="1200" dirty="0">
                <a:solidFill>
                  <a:srgbClr val="FFFAF5"/>
                </a:solidFill>
                <a:latin typeface="Comfortaa" panose="020B0604020202020204" charset="0"/>
              </a:rPr>
              <a:t>Protocolo: 16/11/2023 – Decisão proferida em 29/09/2025</a:t>
            </a:r>
            <a:endParaRPr lang="pt-BR" sz="1200" kern="200" dirty="0">
              <a:solidFill>
                <a:srgbClr val="FFFAF5"/>
              </a:solidFill>
              <a:latin typeface="Comfortaa" panose="020B060402020202020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ED985C-ED92-B876-952C-8BE049252A96}"/>
              </a:ext>
            </a:extLst>
          </p:cNvPr>
          <p:cNvSpPr/>
          <p:nvPr/>
        </p:nvSpPr>
        <p:spPr>
          <a:xfrm>
            <a:off x="6742770" y="4524852"/>
            <a:ext cx="2939422" cy="331261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4AFAEC0-271A-2794-42FB-B6578CD9F864}"/>
              </a:ext>
            </a:extLst>
          </p:cNvPr>
          <p:cNvSpPr/>
          <p:nvPr/>
        </p:nvSpPr>
        <p:spPr>
          <a:xfrm>
            <a:off x="2304682" y="4731866"/>
            <a:ext cx="7377510" cy="318679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B6A60F6-4D70-A486-95BB-27D205348295}"/>
              </a:ext>
            </a:extLst>
          </p:cNvPr>
          <p:cNvSpPr/>
          <p:nvPr/>
        </p:nvSpPr>
        <p:spPr>
          <a:xfrm>
            <a:off x="2815402" y="4907413"/>
            <a:ext cx="5881506" cy="373998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FD35F0F-5EBE-D338-F383-5F2BA0186649}"/>
              </a:ext>
            </a:extLst>
          </p:cNvPr>
          <p:cNvGrpSpPr/>
          <p:nvPr/>
        </p:nvGrpSpPr>
        <p:grpSpPr>
          <a:xfrm>
            <a:off x="2210968" y="2426143"/>
            <a:ext cx="7591307" cy="2961209"/>
            <a:chOff x="5561522" y="3287630"/>
            <a:chExt cx="4999734" cy="195029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D96FAD8-875C-1DB7-6C27-CE68E5640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1522" y="3287630"/>
              <a:ext cx="4999734" cy="1950291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97E2E72-EDF7-7DE6-C290-B6C81A392A1E}"/>
                </a:ext>
              </a:extLst>
            </p:cNvPr>
            <p:cNvSpPr/>
            <p:nvPr/>
          </p:nvSpPr>
          <p:spPr>
            <a:xfrm>
              <a:off x="8505229" y="4488509"/>
              <a:ext cx="1935943" cy="218173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E041861-F99A-7ADB-6E0C-430BC3402DAB}"/>
                </a:ext>
              </a:extLst>
            </p:cNvPr>
            <p:cNvSpPr/>
            <p:nvPr/>
          </p:nvSpPr>
          <p:spPr>
            <a:xfrm>
              <a:off x="5582251" y="4691228"/>
              <a:ext cx="4858921" cy="209886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FAF0FA7-1421-03AC-4999-87D85713C072}"/>
                </a:ext>
              </a:extLst>
            </p:cNvPr>
            <p:cNvSpPr/>
            <p:nvPr/>
          </p:nvSpPr>
          <p:spPr>
            <a:xfrm>
              <a:off x="5582251" y="4885660"/>
              <a:ext cx="3873637" cy="246320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4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4BEC0CF-90C8-9DC0-D1D0-28B26B560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B765C02A-95AF-551D-99B9-3E6D5EB769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ACD47B5C-0A35-4C18-6C16-8A35691D2C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9C819FD2-B2C6-08C6-E759-DDF8BD339E50}"/>
              </a:ext>
            </a:extLst>
          </p:cNvPr>
          <p:cNvSpPr/>
          <p:nvPr/>
        </p:nvSpPr>
        <p:spPr>
          <a:xfrm>
            <a:off x="378187" y="703606"/>
            <a:ext cx="11737613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lang="pt-BR" sz="44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ESTÍMULO À CONFORMIDADE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DB99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573EC2-C662-F9C4-F336-EEE83B78DE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27" t="5926" r="7515" b="15138"/>
          <a:stretch/>
        </p:blipFill>
        <p:spPr>
          <a:xfrm>
            <a:off x="1019932" y="1811322"/>
            <a:ext cx="5439301" cy="387172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DEA6167-5B32-B33D-39BB-7E83C3DCC95C}"/>
              </a:ext>
            </a:extLst>
          </p:cNvPr>
          <p:cNvSpPr txBox="1"/>
          <p:nvPr/>
        </p:nvSpPr>
        <p:spPr>
          <a:xfrm>
            <a:off x="6852157" y="2316762"/>
            <a:ext cx="4523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Modelos modernos de </a:t>
            </a:r>
            <a:r>
              <a:rPr lang="pt-BR" sz="2000" b="1" dirty="0">
                <a:solidFill>
                  <a:srgbClr val="FFFAF5"/>
                </a:solidFill>
                <a:latin typeface="Comfortaa" panose="020B0604020202020204" charset="0"/>
              </a:rPr>
              <a:t>Compliance tributário</a:t>
            </a:r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: uma abordagem </a:t>
            </a:r>
            <a:r>
              <a:rPr lang="pt-BR" sz="2000" b="1" dirty="0">
                <a:solidFill>
                  <a:srgbClr val="FFC000"/>
                </a:solidFill>
                <a:latin typeface="Comfortaa" panose="020B0604020202020204" charset="0"/>
              </a:rPr>
              <a:t>integrada</a:t>
            </a:r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 e </a:t>
            </a:r>
            <a:r>
              <a:rPr lang="pt-BR" sz="2000" b="1" dirty="0">
                <a:solidFill>
                  <a:srgbClr val="FFC000"/>
                </a:solidFill>
                <a:latin typeface="Comfortaa" panose="020B0604020202020204" charset="0"/>
              </a:rPr>
              <a:t>proporcional</a:t>
            </a:r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.</a:t>
            </a:r>
          </a:p>
          <a:p>
            <a:pPr algn="ctr"/>
            <a:endParaRPr lang="pt-BR" sz="1800" dirty="0">
              <a:solidFill>
                <a:srgbClr val="FFFAF5"/>
              </a:solidFill>
              <a:latin typeface="Comfortaa" panose="020B0604020202020204" charset="0"/>
            </a:endParaRPr>
          </a:p>
          <a:p>
            <a:pPr algn="ctr"/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O objetivo deve ser </a:t>
            </a:r>
            <a:r>
              <a:rPr lang="pt-BR" sz="1800" b="1" dirty="0">
                <a:solidFill>
                  <a:srgbClr val="FFFAF5"/>
                </a:solidFill>
                <a:latin typeface="Comfortaa" panose="020B0604020202020204" charset="0"/>
              </a:rPr>
              <a:t>“pressionar” a maior quantidade de contribuintes </a:t>
            </a:r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para a </a:t>
            </a:r>
            <a:r>
              <a:rPr lang="pt-BR" sz="2000" b="1" dirty="0">
                <a:solidFill>
                  <a:srgbClr val="FFC000"/>
                </a:solidFill>
                <a:latin typeface="Comfortaa" panose="020B0604020202020204" charset="0"/>
              </a:rPr>
              <a:t>base da pirâmide </a:t>
            </a:r>
            <a:r>
              <a:rPr lang="pt-BR" sz="1800" dirty="0">
                <a:solidFill>
                  <a:srgbClr val="FFFAF5"/>
                </a:solidFill>
                <a:latin typeface="Comfortaa" panose="020B0604020202020204" charset="0"/>
              </a:rPr>
              <a:t>– onde as soluções são mais fáceis e baratas para ambas as partes. </a:t>
            </a:r>
            <a:r>
              <a:rPr lang="pt-BR" sz="1600" dirty="0">
                <a:solidFill>
                  <a:srgbClr val="FFFAF5"/>
                </a:solidFill>
                <a:latin typeface="Comfortaa" panose="020B0604020202020204" charset="0"/>
              </a:rPr>
              <a:t>(VIOL, 2015) </a:t>
            </a:r>
            <a:endParaRPr lang="pt-BR" dirty="0">
              <a:solidFill>
                <a:srgbClr val="FFFAF5"/>
              </a:solidFill>
              <a:latin typeface="Comforta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9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6A0C265-316B-024F-C439-FE971866D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F4A9C0C4-E2FB-3233-E194-7C1BF3230C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2001E096-9FC7-7EC0-F81C-E1E62E268D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FD29E1D5-AD16-C00F-DDD6-0B9487A4422E}"/>
              </a:ext>
            </a:extLst>
          </p:cNvPr>
          <p:cNvSpPr/>
          <p:nvPr/>
        </p:nvSpPr>
        <p:spPr>
          <a:xfrm>
            <a:off x="378187" y="703606"/>
            <a:ext cx="11737613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lang="pt-BR" sz="40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POLÍTICA DE </a:t>
            </a:r>
            <a:r>
              <a:rPr lang="pt-BR" sz="4000" b="1" i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ENFORCEMENT</a:t>
            </a:r>
            <a:r>
              <a:rPr lang="pt-BR" sz="40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 CONCENTRADO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DB99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5434F5-EB09-3DEF-648F-BE7E13AEAB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27" t="5926" r="7515" b="15138"/>
          <a:stretch/>
        </p:blipFill>
        <p:spPr>
          <a:xfrm>
            <a:off x="1019932" y="1811323"/>
            <a:ext cx="4430805" cy="3153870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3996B5ED-6F05-6D63-E253-26B254400AB4}"/>
              </a:ext>
            </a:extLst>
          </p:cNvPr>
          <p:cNvSpPr/>
          <p:nvPr/>
        </p:nvSpPr>
        <p:spPr>
          <a:xfrm flipH="1">
            <a:off x="5654209" y="2357908"/>
            <a:ext cx="1087056" cy="571439"/>
          </a:xfrm>
          <a:prstGeom prst="rightArrow">
            <a:avLst/>
          </a:prstGeom>
          <a:solidFill>
            <a:srgbClr val="F2A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6C8D83-78C2-CD45-86E8-BF4231DF2636}"/>
              </a:ext>
            </a:extLst>
          </p:cNvPr>
          <p:cNvSpPr txBox="1"/>
          <p:nvPr/>
        </p:nvSpPr>
        <p:spPr>
          <a:xfrm>
            <a:off x="6741265" y="2287185"/>
            <a:ext cx="2461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omfortaa" panose="020B0604020202020204" charset="0"/>
              </a:rPr>
              <a:t>medidas previstas na LC 225/2026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59F48D-E1E3-5B14-3751-00B68167AEF7}"/>
              </a:ext>
            </a:extLst>
          </p:cNvPr>
          <p:cNvSpPr txBox="1"/>
          <p:nvPr/>
        </p:nvSpPr>
        <p:spPr>
          <a:xfrm>
            <a:off x="5998803" y="3163818"/>
            <a:ext cx="564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fortaa" panose="020B0604020202020204" charset="0"/>
              </a:rPr>
              <a:t>Atuação concentrada quase que exclusivamente na aplicação de sanções severas, contra os casos mais graves.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Comfortaa" panose="020B060402020202020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Comfortaa" panose="020B0604020202020204" charset="0"/>
              </a:rPr>
              <a:t>Medidas de custo elevado, manutenção da inadimplência oportunista.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18DFA2-1ADC-D1E9-DA76-CEE8E3193EAA}"/>
              </a:ext>
            </a:extLst>
          </p:cNvPr>
          <p:cNvSpPr txBox="1"/>
          <p:nvPr/>
        </p:nvSpPr>
        <p:spPr>
          <a:xfrm>
            <a:off x="6254648" y="1603307"/>
            <a:ext cx="443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highlight>
                  <a:srgbClr val="DB9920"/>
                </a:highlight>
                <a:latin typeface="Comfortaa" panose="020B0604020202020204" charset="0"/>
              </a:rPr>
              <a:t>Abordagem</a:t>
            </a:r>
            <a:r>
              <a:rPr lang="pt-BR" sz="2000" b="1" dirty="0">
                <a:solidFill>
                  <a:srgbClr val="FFFF00"/>
                </a:solidFill>
                <a:highlight>
                  <a:srgbClr val="DB9920"/>
                </a:highlight>
                <a:latin typeface="Comfortaa" panose="020B0604020202020204" charset="0"/>
              </a:rPr>
              <a:t> Sancionatória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5F8E6D-14C0-6A9A-AF24-69C25FAA46AF}"/>
              </a:ext>
            </a:extLst>
          </p:cNvPr>
          <p:cNvSpPr txBox="1"/>
          <p:nvPr/>
        </p:nvSpPr>
        <p:spPr>
          <a:xfrm>
            <a:off x="4175912" y="5645058"/>
            <a:ext cx="443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highlight>
                  <a:srgbClr val="DB9920"/>
                </a:highlight>
                <a:latin typeface="Comfortaa" panose="020B0604020202020204" charset="0"/>
              </a:rPr>
              <a:t>Não fomenta uma </a:t>
            </a:r>
            <a:r>
              <a:rPr lang="pt-BR" sz="2000" b="1" dirty="0">
                <a:solidFill>
                  <a:srgbClr val="FFFF00"/>
                </a:solidFill>
                <a:highlight>
                  <a:srgbClr val="DB9920"/>
                </a:highlight>
                <a:latin typeface="Comfortaa" panose="020B0604020202020204" charset="0"/>
              </a:rPr>
              <a:t>cultura de conformidade</a:t>
            </a:r>
          </a:p>
        </p:txBody>
      </p:sp>
    </p:spTree>
    <p:extLst>
      <p:ext uri="{BB962C8B-B14F-4D97-AF65-F5344CB8AC3E}">
        <p14:creationId xmlns:p14="http://schemas.microsoft.com/office/powerpoint/2010/main" val="37948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D29D17E-21FF-ED92-F74D-B4DF0B330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B4C376F3-8073-ACF6-932B-D9AB990CF4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4336A9C4-39F7-FE53-8315-620A2270D4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6F566EAA-67B4-8196-1A0F-4BD5654C9407}"/>
              </a:ext>
            </a:extLst>
          </p:cNvPr>
          <p:cNvSpPr/>
          <p:nvPr/>
        </p:nvSpPr>
        <p:spPr>
          <a:xfrm>
            <a:off x="378187" y="703606"/>
            <a:ext cx="11737613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COBRANÇA ADMINISTRATIVA – SFP/SP</a:t>
            </a:r>
          </a:p>
        </p:txBody>
      </p:sp>
      <p:sp>
        <p:nvSpPr>
          <p:cNvPr id="4" name="Google Shape;106;g39b5e73b5c2_0_33">
            <a:extLst>
              <a:ext uri="{FF2B5EF4-FFF2-40B4-BE49-F238E27FC236}">
                <a16:creationId xmlns:a16="http://schemas.microsoft.com/office/drawing/2014/main" id="{E224BD74-1705-A367-5629-3F739D91B2C1}"/>
              </a:ext>
            </a:extLst>
          </p:cNvPr>
          <p:cNvSpPr txBox="1"/>
          <p:nvPr/>
        </p:nvSpPr>
        <p:spPr>
          <a:xfrm>
            <a:off x="1148179" y="5747757"/>
            <a:ext cx="4174507" cy="6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Classificação dos contribuintes Pirâmide de risco de conformidade</a:t>
            </a:r>
            <a:endParaRPr sz="2000" b="0" i="0" u="none" strike="noStrike" cap="none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347E0A-5FC4-318B-79BE-C857C14EF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12" y="1674550"/>
            <a:ext cx="4014183" cy="4140333"/>
          </a:xfrm>
          <a:prstGeom prst="rect">
            <a:avLst/>
          </a:prstGeom>
        </p:spPr>
      </p:pic>
      <p:sp>
        <p:nvSpPr>
          <p:cNvPr id="6" name="Seta: para a Direita Listrada 5">
            <a:extLst>
              <a:ext uri="{FF2B5EF4-FFF2-40B4-BE49-F238E27FC236}">
                <a16:creationId xmlns:a16="http://schemas.microsoft.com/office/drawing/2014/main" id="{6C000B6D-10AD-9F21-EC72-8F6414209962}"/>
              </a:ext>
            </a:extLst>
          </p:cNvPr>
          <p:cNvSpPr/>
          <p:nvPr/>
        </p:nvSpPr>
        <p:spPr>
          <a:xfrm rot="16200000">
            <a:off x="7832496" y="3192041"/>
            <a:ext cx="2591191" cy="1104884"/>
          </a:xfrm>
          <a:prstGeom prst="stripedRightArrow">
            <a:avLst/>
          </a:prstGeom>
          <a:solidFill>
            <a:srgbClr val="F2A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Google Shape;106;g39b5e73b5c2_0_33">
            <a:extLst>
              <a:ext uri="{FF2B5EF4-FFF2-40B4-BE49-F238E27FC236}">
                <a16:creationId xmlns:a16="http://schemas.microsoft.com/office/drawing/2014/main" id="{47472904-7A92-2748-0DEF-6A91BB0653D3}"/>
              </a:ext>
            </a:extLst>
          </p:cNvPr>
          <p:cNvSpPr txBox="1"/>
          <p:nvPr/>
        </p:nvSpPr>
        <p:spPr>
          <a:xfrm>
            <a:off x="7754137" y="1488775"/>
            <a:ext cx="2747907" cy="4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Medidas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mais</a:t>
            </a:r>
            <a:r>
              <a:rPr lang="pt-BR" sz="2400" b="1" i="0" u="none" strike="noStrike" cap="none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 restritivas</a:t>
            </a:r>
            <a:endParaRPr sz="2400" b="1" i="0" u="none" strike="noStrike" cap="none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06;g39b5e73b5c2_0_33">
            <a:extLst>
              <a:ext uri="{FF2B5EF4-FFF2-40B4-BE49-F238E27FC236}">
                <a16:creationId xmlns:a16="http://schemas.microsoft.com/office/drawing/2014/main" id="{81950BCF-0613-BB96-AD90-BD9BFA046F14}"/>
              </a:ext>
            </a:extLst>
          </p:cNvPr>
          <p:cNvSpPr txBox="1"/>
          <p:nvPr/>
        </p:nvSpPr>
        <p:spPr>
          <a:xfrm>
            <a:off x="5618819" y="3327477"/>
            <a:ext cx="2874711" cy="4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Forma gradual e proporcional</a:t>
            </a:r>
            <a:endParaRPr sz="2000" b="0" i="0" u="none" strike="noStrike" cap="none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0322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F5F4DC2-321C-70C1-0EA8-2DE8C860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D891A04C-A123-7191-775B-CC1195364660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23C8D8A7-5168-EF90-E50C-1A09DF0AF517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52353801-6EAD-E78A-9C2F-CE9263B06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BAA03E79-F530-703B-05BE-67EF03BC6A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76AA9D4-70E0-FA42-E9D5-83303006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" y="1470848"/>
            <a:ext cx="10696956" cy="34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90487E2-6701-8BC0-35BC-EC9BA03E1379}"/>
              </a:ext>
            </a:extLst>
          </p:cNvPr>
          <p:cNvSpPr/>
          <p:nvPr/>
        </p:nvSpPr>
        <p:spPr>
          <a:xfrm>
            <a:off x="7195507" y="1566369"/>
            <a:ext cx="1975491" cy="3465368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4" name="Google Shape;106;g39b5e73b5c2_0_33">
            <a:extLst>
              <a:ext uri="{FF2B5EF4-FFF2-40B4-BE49-F238E27FC236}">
                <a16:creationId xmlns:a16="http://schemas.microsoft.com/office/drawing/2014/main" id="{B12FD837-E3B5-70B7-7FA6-FA67AFF5DD0D}"/>
              </a:ext>
            </a:extLst>
          </p:cNvPr>
          <p:cNvSpPr txBox="1"/>
          <p:nvPr/>
        </p:nvSpPr>
        <p:spPr>
          <a:xfrm>
            <a:off x="6096000" y="288958"/>
            <a:ext cx="4174507" cy="6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Devedores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Contumazes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PRÉ LC 225</a:t>
            </a:r>
            <a:endParaRPr sz="2000" b="1" i="0" u="none" strike="noStrike" cap="none" dirty="0">
              <a:solidFill>
                <a:srgbClr val="FF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1726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DD0E723-0F30-5380-764C-67DF9FB1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075C42AC-568D-21BA-0F61-F2939E92D906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62A68585-ECAD-A2A5-6A94-72CBD438251A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F25574AC-6891-318D-A963-2C1BE7C88ABE}"/>
              </a:ext>
            </a:extLst>
          </p:cNvPr>
          <p:cNvSpPr/>
          <p:nvPr/>
        </p:nvSpPr>
        <p:spPr>
          <a:xfrm>
            <a:off x="58955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22B2CBA1-0659-7753-C7B8-F29A16ED01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64AF871-F2C0-2916-60F1-69A84DFDF6B1}"/>
              </a:ext>
            </a:extLst>
          </p:cNvPr>
          <p:cNvSpPr/>
          <p:nvPr/>
        </p:nvSpPr>
        <p:spPr>
          <a:xfrm>
            <a:off x="761245" y="1476645"/>
            <a:ext cx="3169376" cy="864199"/>
          </a:xfrm>
          <a:prstGeom prst="roundRect">
            <a:avLst/>
          </a:prstGeom>
          <a:solidFill>
            <a:srgbClr val="FFF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9869C5C4-8C33-9FB6-921F-65203E2156D4}"/>
              </a:ext>
            </a:extLst>
          </p:cNvPr>
          <p:cNvSpPr txBox="1"/>
          <p:nvPr/>
        </p:nvSpPr>
        <p:spPr>
          <a:xfrm>
            <a:off x="761244" y="1644543"/>
            <a:ext cx="31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24A59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EVENTUAL</a:t>
            </a: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id="{61D97E34-2F3F-2E7A-D0DF-FD3C4330B3EF}"/>
              </a:ext>
            </a:extLst>
          </p:cNvPr>
          <p:cNvSpPr txBox="1"/>
          <p:nvPr/>
        </p:nvSpPr>
        <p:spPr>
          <a:xfrm>
            <a:off x="1797174" y="3950790"/>
            <a:ext cx="276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24A59"/>
                </a:solidFill>
                <a:effectLst/>
                <a:uLnTx/>
                <a:uFillTx/>
                <a:latin typeface="Comfortaa" panose="020B0604020202020204" charset="0"/>
                <a:cs typeface="Arial"/>
                <a:sym typeface="Arial"/>
              </a:rPr>
              <a:t>EVENTUAL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04B77CC-B0B8-5882-42E9-4BC3BBAF25AE}"/>
              </a:ext>
            </a:extLst>
          </p:cNvPr>
          <p:cNvSpPr/>
          <p:nvPr/>
        </p:nvSpPr>
        <p:spPr>
          <a:xfrm>
            <a:off x="761244" y="2447779"/>
            <a:ext cx="3169377" cy="864199"/>
          </a:xfrm>
          <a:prstGeom prst="roundRect">
            <a:avLst/>
          </a:prstGeom>
          <a:solidFill>
            <a:srgbClr val="FFF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id="{97B6D926-55FB-C587-47CC-00B6928670B7}"/>
              </a:ext>
            </a:extLst>
          </p:cNvPr>
          <p:cNvSpPr txBox="1"/>
          <p:nvPr/>
        </p:nvSpPr>
        <p:spPr>
          <a:xfrm>
            <a:off x="761244" y="2620859"/>
            <a:ext cx="31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24A59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REITERADA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E99780-305B-449D-4984-F533B1AB70F7}"/>
              </a:ext>
            </a:extLst>
          </p:cNvPr>
          <p:cNvSpPr/>
          <p:nvPr/>
        </p:nvSpPr>
        <p:spPr>
          <a:xfrm>
            <a:off x="761245" y="3485058"/>
            <a:ext cx="3169377" cy="864199"/>
          </a:xfrm>
          <a:prstGeom prst="roundRect">
            <a:avLst/>
          </a:prstGeom>
          <a:solidFill>
            <a:srgbClr val="FFF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CaixaDeTexto 17">
            <a:extLst>
              <a:ext uri="{FF2B5EF4-FFF2-40B4-BE49-F238E27FC236}">
                <a16:creationId xmlns:a16="http://schemas.microsoft.com/office/drawing/2014/main" id="{55197ACE-D84C-CA7C-F7F1-DED8C724C2DD}"/>
              </a:ext>
            </a:extLst>
          </p:cNvPr>
          <p:cNvSpPr txBox="1"/>
          <p:nvPr/>
        </p:nvSpPr>
        <p:spPr>
          <a:xfrm>
            <a:off x="761244" y="3652957"/>
            <a:ext cx="31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24A59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SUBSTANCIAL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33CFEDF-F4FC-E88A-4130-607694DCFC21}"/>
              </a:ext>
            </a:extLst>
          </p:cNvPr>
          <p:cNvSpPr/>
          <p:nvPr/>
        </p:nvSpPr>
        <p:spPr>
          <a:xfrm>
            <a:off x="761244" y="4517156"/>
            <a:ext cx="3155195" cy="864199"/>
          </a:xfrm>
          <a:prstGeom prst="roundRect">
            <a:avLst/>
          </a:prstGeom>
          <a:solidFill>
            <a:srgbClr val="FFF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CaixaDeTexto 19">
            <a:extLst>
              <a:ext uri="{FF2B5EF4-FFF2-40B4-BE49-F238E27FC236}">
                <a16:creationId xmlns:a16="http://schemas.microsoft.com/office/drawing/2014/main" id="{97B43D9A-5F7C-AF1D-0F6A-E6F5E1F1A397}"/>
              </a:ext>
            </a:extLst>
          </p:cNvPr>
          <p:cNvSpPr txBox="1"/>
          <p:nvPr/>
        </p:nvSpPr>
        <p:spPr>
          <a:xfrm>
            <a:off x="761243" y="4685055"/>
            <a:ext cx="315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24A59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FRAUDULENTA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49B686DC-BB3F-D23B-4D4E-DC3B1B20C8FB}"/>
              </a:ext>
            </a:extLst>
          </p:cNvPr>
          <p:cNvSpPr/>
          <p:nvPr/>
        </p:nvSpPr>
        <p:spPr>
          <a:xfrm>
            <a:off x="3999887" y="1634286"/>
            <a:ext cx="681958" cy="552626"/>
          </a:xfrm>
          <a:prstGeom prst="rightArrow">
            <a:avLst/>
          </a:prstGeom>
          <a:solidFill>
            <a:srgbClr val="DB99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94;p23">
            <a:extLst>
              <a:ext uri="{FF2B5EF4-FFF2-40B4-BE49-F238E27FC236}">
                <a16:creationId xmlns:a16="http://schemas.microsoft.com/office/drawing/2014/main" id="{F435F270-C099-E3AB-B255-30BED457A33A}"/>
              </a:ext>
            </a:extLst>
          </p:cNvPr>
          <p:cNvSpPr txBox="1"/>
          <p:nvPr/>
        </p:nvSpPr>
        <p:spPr>
          <a:xfrm>
            <a:off x="4725004" y="1686143"/>
            <a:ext cx="6230203" cy="58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AF5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Pontual, dificuldades reais ou circunstancias.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lang="pt-BR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31371E12-58A7-3551-545D-315CB60F4A59}"/>
              </a:ext>
            </a:extLst>
          </p:cNvPr>
          <p:cNvSpPr/>
          <p:nvPr/>
        </p:nvSpPr>
        <p:spPr>
          <a:xfrm>
            <a:off x="3999887" y="2602894"/>
            <a:ext cx="681958" cy="552626"/>
          </a:xfrm>
          <a:prstGeom prst="rightArrow">
            <a:avLst/>
          </a:prstGeom>
          <a:solidFill>
            <a:srgbClr val="DB99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Google Shape;94;p23">
            <a:extLst>
              <a:ext uri="{FF2B5EF4-FFF2-40B4-BE49-F238E27FC236}">
                <a16:creationId xmlns:a16="http://schemas.microsoft.com/office/drawing/2014/main" id="{BCFC2C6E-692D-0FF3-0D99-A1310DA187B5}"/>
              </a:ext>
            </a:extLst>
          </p:cNvPr>
          <p:cNvSpPr txBox="1"/>
          <p:nvPr/>
        </p:nvSpPr>
        <p:spPr>
          <a:xfrm>
            <a:off x="4725004" y="2654751"/>
            <a:ext cx="6230203" cy="58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AF5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Sistemática e atual, impacto concorrencial.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lang="pt-BR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EAD26D91-DEB6-CCD8-7B42-C4AD75275C33}"/>
              </a:ext>
            </a:extLst>
          </p:cNvPr>
          <p:cNvSpPr/>
          <p:nvPr/>
        </p:nvSpPr>
        <p:spPr>
          <a:xfrm>
            <a:off x="3995067" y="3584184"/>
            <a:ext cx="681958" cy="552626"/>
          </a:xfrm>
          <a:prstGeom prst="rightArrow">
            <a:avLst/>
          </a:prstGeom>
          <a:solidFill>
            <a:srgbClr val="DB99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Google Shape;94;p23">
            <a:extLst>
              <a:ext uri="{FF2B5EF4-FFF2-40B4-BE49-F238E27FC236}">
                <a16:creationId xmlns:a16="http://schemas.microsoft.com/office/drawing/2014/main" id="{913715CC-8246-A28D-816F-2FCC9B78CBCC}"/>
              </a:ext>
            </a:extLst>
          </p:cNvPr>
          <p:cNvSpPr txBox="1"/>
          <p:nvPr/>
        </p:nvSpPr>
        <p:spPr>
          <a:xfrm>
            <a:off x="4720184" y="3636041"/>
            <a:ext cx="6230203" cy="58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AF5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Valores relevantes, impacto concorrencial.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lang="pt-BR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4205C0C8-DE4B-53CF-8368-354BEDA0A139}"/>
              </a:ext>
            </a:extLst>
          </p:cNvPr>
          <p:cNvSpPr/>
          <p:nvPr/>
        </p:nvSpPr>
        <p:spPr>
          <a:xfrm>
            <a:off x="3995327" y="4632320"/>
            <a:ext cx="681958" cy="552626"/>
          </a:xfrm>
          <a:prstGeom prst="rightArrow">
            <a:avLst/>
          </a:prstGeom>
          <a:solidFill>
            <a:srgbClr val="DB99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Google Shape;94;p23">
            <a:extLst>
              <a:ext uri="{FF2B5EF4-FFF2-40B4-BE49-F238E27FC236}">
                <a16:creationId xmlns:a16="http://schemas.microsoft.com/office/drawing/2014/main" id="{5F0C6E95-2945-BCC1-E2FA-7A0ADCB8E967}"/>
              </a:ext>
            </a:extLst>
          </p:cNvPr>
          <p:cNvSpPr txBox="1"/>
          <p:nvPr/>
        </p:nvSpPr>
        <p:spPr>
          <a:xfrm>
            <a:off x="4720444" y="4483030"/>
            <a:ext cx="6710313" cy="58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AF5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Utilização de meios ilícitos para ocultar/reduzir tributos. Ocultação patrimonial, interposição de pessoas e empresas. Impacto concorrencial.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lang="pt-BR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AF5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91;p23">
            <a:extLst>
              <a:ext uri="{FF2B5EF4-FFF2-40B4-BE49-F238E27FC236}">
                <a16:creationId xmlns:a16="http://schemas.microsoft.com/office/drawing/2014/main" id="{DF32C527-9754-C8D6-FC9D-D47DC5AB41AA}"/>
              </a:ext>
            </a:extLst>
          </p:cNvPr>
          <p:cNvSpPr/>
          <p:nvPr/>
        </p:nvSpPr>
        <p:spPr>
          <a:xfrm>
            <a:off x="761243" y="294216"/>
            <a:ext cx="11489712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50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TIPOS DE INADIMPLÊNCIA</a:t>
            </a:r>
          </a:p>
        </p:txBody>
      </p:sp>
    </p:spTree>
    <p:extLst>
      <p:ext uri="{BB962C8B-B14F-4D97-AF65-F5344CB8AC3E}">
        <p14:creationId xmlns:p14="http://schemas.microsoft.com/office/powerpoint/2010/main" val="133959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239FD2C-EB0B-0243-1173-E13101BB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8F6A7CDB-94E5-5682-787C-924110779AC3}"/>
              </a:ext>
            </a:extLst>
          </p:cNvPr>
          <p:cNvSpPr txBox="1"/>
          <p:nvPr/>
        </p:nvSpPr>
        <p:spPr>
          <a:xfrm>
            <a:off x="3227435" y="3224944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81B30C88-FF98-FA84-A9D6-1E7F0AC1CABE}"/>
              </a:ext>
            </a:extLst>
          </p:cNvPr>
          <p:cNvSpPr txBox="1"/>
          <p:nvPr/>
        </p:nvSpPr>
        <p:spPr>
          <a:xfrm>
            <a:off x="3507808" y="4598000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99B1BCA9-D7DA-7609-B30F-A5EC76CA3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827F4149-705D-7060-5A3D-2A5F0BFEED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B48A3DAC-6E21-D1B5-D5E9-20EDBD1A2E03}"/>
              </a:ext>
            </a:extLst>
          </p:cNvPr>
          <p:cNvSpPr/>
          <p:nvPr/>
        </p:nvSpPr>
        <p:spPr>
          <a:xfrm>
            <a:off x="1016686" y="489137"/>
            <a:ext cx="1015863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F2AE31"/>
                </a:solidFill>
                <a:latin typeface="Comfortaa"/>
                <a:ea typeface="Calibri"/>
                <a:cs typeface="Calibri"/>
                <a:sym typeface="Comfortaa"/>
              </a:rPr>
              <a:t>COBRANÇA QUALIFICADA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6;g39b5e73b5c2_0_33">
            <a:extLst>
              <a:ext uri="{FF2B5EF4-FFF2-40B4-BE49-F238E27FC236}">
                <a16:creationId xmlns:a16="http://schemas.microsoft.com/office/drawing/2014/main" id="{87F6DFAF-DC9F-276F-0D29-67ADCC0D0DCE}"/>
              </a:ext>
            </a:extLst>
          </p:cNvPr>
          <p:cNvSpPr txBox="1"/>
          <p:nvPr/>
        </p:nvSpPr>
        <p:spPr>
          <a:xfrm>
            <a:off x="932902" y="1267085"/>
            <a:ext cx="10242412" cy="149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400" b="1" i="0" u="none" strike="noStrike" cap="none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Acompanhamento </a:t>
            </a:r>
            <a:r>
              <a:rPr lang="pt-BR" sz="2000" b="1" dirty="0">
                <a:solidFill>
                  <a:srgbClr val="FFFF00"/>
                </a:solidFill>
                <a:latin typeface="+mj-lt"/>
                <a:ea typeface="Comfortaa"/>
                <a:cs typeface="Comfortaa"/>
                <a:sym typeface="Comfortaa"/>
              </a:rPr>
              <a:t>individualizado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 e </a:t>
            </a:r>
            <a:r>
              <a:rPr lang="pt-BR" sz="2000" b="1" dirty="0">
                <a:solidFill>
                  <a:srgbClr val="FFFF00"/>
                </a:solidFill>
                <a:latin typeface="+mj-lt"/>
                <a:ea typeface="Comfortaa"/>
                <a:cs typeface="Comfortaa"/>
                <a:sym typeface="Comfortaa"/>
              </a:rPr>
              <a:t>qualificado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, efetuado por um(a) </a:t>
            </a:r>
            <a:r>
              <a:rPr lang="pt-BR" sz="2000" b="1" dirty="0">
                <a:solidFill>
                  <a:srgbClr val="FFFF00"/>
                </a:solidFill>
                <a:latin typeface="+mj-lt"/>
                <a:ea typeface="Comfortaa"/>
                <a:cs typeface="Comfortaa"/>
                <a:sym typeface="Comfortaa"/>
              </a:rPr>
              <a:t>Auditor(a) Fiscal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, dos </a:t>
            </a:r>
            <a:r>
              <a:rPr lang="pt-BR" sz="2000" b="1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maiores </a:t>
            </a:r>
            <a:r>
              <a:rPr lang="pt-BR" sz="2400" b="1" dirty="0">
                <a:solidFill>
                  <a:srgbClr val="FFFF00"/>
                </a:solidFill>
                <a:latin typeface="+mj-lt"/>
                <a:ea typeface="Comfortaa"/>
                <a:cs typeface="Comfortaa"/>
                <a:sym typeface="Comfortaa"/>
              </a:rPr>
              <a:t>devedores contumazes 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do Estado de SP.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000" dirty="0">
              <a:solidFill>
                <a:schemeClr val="bg1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000" i="0" u="none" strike="noStrike" cap="none" dirty="0">
              <a:solidFill>
                <a:schemeClr val="bg1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000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701D3968-92ED-BFE9-7496-AA0DDA541148}"/>
              </a:ext>
            </a:extLst>
          </p:cNvPr>
          <p:cNvSpPr/>
          <p:nvPr/>
        </p:nvSpPr>
        <p:spPr>
          <a:xfrm>
            <a:off x="3685880" y="4815067"/>
            <a:ext cx="1333408" cy="708000"/>
          </a:xfrm>
          <a:prstGeom prst="rightArrow">
            <a:avLst/>
          </a:prstGeom>
          <a:solidFill>
            <a:srgbClr val="F2A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68EAFC4-9C0B-4F15-2128-B7044CAEF0F0}"/>
              </a:ext>
            </a:extLst>
          </p:cNvPr>
          <p:cNvGrpSpPr/>
          <p:nvPr/>
        </p:nvGrpSpPr>
        <p:grpSpPr>
          <a:xfrm>
            <a:off x="606984" y="2833717"/>
            <a:ext cx="10894247" cy="625966"/>
            <a:chOff x="360501" y="3749506"/>
            <a:chExt cx="10894247" cy="625966"/>
          </a:xfrm>
        </p:grpSpPr>
        <p:sp>
          <p:nvSpPr>
            <p:cNvPr id="30" name="Seta: Divisa 29">
              <a:extLst>
                <a:ext uri="{FF2B5EF4-FFF2-40B4-BE49-F238E27FC236}">
                  <a16:creationId xmlns:a16="http://schemas.microsoft.com/office/drawing/2014/main" id="{BB1E7110-F051-54FD-B1C8-5E63E6F53AB0}"/>
                </a:ext>
              </a:extLst>
            </p:cNvPr>
            <p:cNvSpPr/>
            <p:nvPr/>
          </p:nvSpPr>
          <p:spPr>
            <a:xfrm>
              <a:off x="360501" y="3749506"/>
              <a:ext cx="1590872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1" name="Seta: Divisa 30">
              <a:extLst>
                <a:ext uri="{FF2B5EF4-FFF2-40B4-BE49-F238E27FC236}">
                  <a16:creationId xmlns:a16="http://schemas.microsoft.com/office/drawing/2014/main" id="{468A2D06-07AB-3169-5B23-4193BAC15C9F}"/>
                </a:ext>
              </a:extLst>
            </p:cNvPr>
            <p:cNvSpPr/>
            <p:nvPr/>
          </p:nvSpPr>
          <p:spPr>
            <a:xfrm>
              <a:off x="1760941" y="3754184"/>
              <a:ext cx="1590873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Seta: Divisa 31">
              <a:extLst>
                <a:ext uri="{FF2B5EF4-FFF2-40B4-BE49-F238E27FC236}">
                  <a16:creationId xmlns:a16="http://schemas.microsoft.com/office/drawing/2014/main" id="{1A998232-D0D3-00EE-57F1-A21E00184A9A}"/>
                </a:ext>
              </a:extLst>
            </p:cNvPr>
            <p:cNvSpPr/>
            <p:nvPr/>
          </p:nvSpPr>
          <p:spPr>
            <a:xfrm>
              <a:off x="3181933" y="3762253"/>
              <a:ext cx="1590872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C89590F-BACA-4495-76CA-8BCCBE1B9E86}"/>
                </a:ext>
              </a:extLst>
            </p:cNvPr>
            <p:cNvSpPr txBox="1"/>
            <p:nvPr/>
          </p:nvSpPr>
          <p:spPr>
            <a:xfrm>
              <a:off x="579022" y="3794293"/>
              <a:ext cx="125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Seleção de Contribuintes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7F0257AF-8CCD-FEA7-127E-773977363446}"/>
                </a:ext>
              </a:extLst>
            </p:cNvPr>
            <p:cNvSpPr txBox="1"/>
            <p:nvPr/>
          </p:nvSpPr>
          <p:spPr>
            <a:xfrm>
              <a:off x="1956996" y="3836959"/>
              <a:ext cx="1353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Levantamento inicial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4488A61C-A43A-F4F3-B104-067B90EEC874}"/>
                </a:ext>
              </a:extLst>
            </p:cNvPr>
            <p:cNvSpPr txBox="1"/>
            <p:nvPr/>
          </p:nvSpPr>
          <p:spPr>
            <a:xfrm>
              <a:off x="3317326" y="3819699"/>
              <a:ext cx="1353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Notificação inicial</a:t>
              </a:r>
            </a:p>
          </p:txBody>
        </p:sp>
        <p:sp>
          <p:nvSpPr>
            <p:cNvPr id="36" name="Seta: Divisa 35">
              <a:extLst>
                <a:ext uri="{FF2B5EF4-FFF2-40B4-BE49-F238E27FC236}">
                  <a16:creationId xmlns:a16="http://schemas.microsoft.com/office/drawing/2014/main" id="{59695B23-4B34-E960-ABEE-197097AC1A98}"/>
                </a:ext>
              </a:extLst>
            </p:cNvPr>
            <p:cNvSpPr/>
            <p:nvPr/>
          </p:nvSpPr>
          <p:spPr>
            <a:xfrm>
              <a:off x="6011623" y="3764396"/>
              <a:ext cx="2031261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7" name="Seta: Divisa 36">
              <a:extLst>
                <a:ext uri="{FF2B5EF4-FFF2-40B4-BE49-F238E27FC236}">
                  <a16:creationId xmlns:a16="http://schemas.microsoft.com/office/drawing/2014/main" id="{37BEF0B6-272A-887F-DD0F-DCD9BDE33963}"/>
                </a:ext>
              </a:extLst>
            </p:cNvPr>
            <p:cNvSpPr/>
            <p:nvPr/>
          </p:nvSpPr>
          <p:spPr>
            <a:xfrm>
              <a:off x="4597238" y="3754184"/>
              <a:ext cx="1568352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8" name="Seta: Divisa 37">
              <a:extLst>
                <a:ext uri="{FF2B5EF4-FFF2-40B4-BE49-F238E27FC236}">
                  <a16:creationId xmlns:a16="http://schemas.microsoft.com/office/drawing/2014/main" id="{57E0E5B7-28C8-711A-DF6A-C63D6BB04498}"/>
                </a:ext>
              </a:extLst>
            </p:cNvPr>
            <p:cNvSpPr/>
            <p:nvPr/>
          </p:nvSpPr>
          <p:spPr>
            <a:xfrm>
              <a:off x="7879217" y="3754184"/>
              <a:ext cx="1568352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9" name="Seta: Divisa 38">
              <a:extLst>
                <a:ext uri="{FF2B5EF4-FFF2-40B4-BE49-F238E27FC236}">
                  <a16:creationId xmlns:a16="http://schemas.microsoft.com/office/drawing/2014/main" id="{AD6C022E-1A5F-B097-50E2-BAFD948B4067}"/>
                </a:ext>
              </a:extLst>
            </p:cNvPr>
            <p:cNvSpPr/>
            <p:nvPr/>
          </p:nvSpPr>
          <p:spPr>
            <a:xfrm>
              <a:off x="9281702" y="3749506"/>
              <a:ext cx="1973046" cy="611076"/>
            </a:xfrm>
            <a:prstGeom prst="chevron">
              <a:avLst/>
            </a:prstGeom>
            <a:solidFill>
              <a:srgbClr val="024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AEB8984A-8F6F-9415-3ECA-591CB6EEF914}"/>
                </a:ext>
              </a:extLst>
            </p:cNvPr>
            <p:cNvSpPr txBox="1"/>
            <p:nvPr/>
          </p:nvSpPr>
          <p:spPr>
            <a:xfrm>
              <a:off x="4840509" y="3886625"/>
              <a:ext cx="1112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Reunião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B1725963-B81F-DA04-8C97-65765CB1235A}"/>
                </a:ext>
              </a:extLst>
            </p:cNvPr>
            <p:cNvSpPr txBox="1"/>
            <p:nvPr/>
          </p:nvSpPr>
          <p:spPr>
            <a:xfrm>
              <a:off x="6225685" y="3929291"/>
              <a:ext cx="1634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Acompanhamento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F4BFEFF8-E570-B2C9-FB62-B9A1766D1690}"/>
                </a:ext>
              </a:extLst>
            </p:cNvPr>
            <p:cNvSpPr txBox="1"/>
            <p:nvPr/>
          </p:nvSpPr>
          <p:spPr>
            <a:xfrm>
              <a:off x="8062043" y="3805371"/>
              <a:ext cx="1317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Medidas </a:t>
              </a:r>
            </a:p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Restritivas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D2A25572-31F7-E262-6958-10FDC2DAB9D7}"/>
                </a:ext>
              </a:extLst>
            </p:cNvPr>
            <p:cNvSpPr txBox="1"/>
            <p:nvPr/>
          </p:nvSpPr>
          <p:spPr>
            <a:xfrm>
              <a:off x="9469715" y="3819698"/>
              <a:ext cx="1639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Encerramento do Acompanhamento</a:t>
              </a:r>
            </a:p>
          </p:txBody>
        </p:sp>
      </p:grpSp>
      <p:sp>
        <p:nvSpPr>
          <p:cNvPr id="44" name="Google Shape;106;g39b5e73b5c2_0_33">
            <a:extLst>
              <a:ext uri="{FF2B5EF4-FFF2-40B4-BE49-F238E27FC236}">
                <a16:creationId xmlns:a16="http://schemas.microsoft.com/office/drawing/2014/main" id="{96B6EFAA-75AD-DF74-BED1-0BB5F40EB6BF}"/>
              </a:ext>
            </a:extLst>
          </p:cNvPr>
          <p:cNvSpPr txBox="1"/>
          <p:nvPr/>
        </p:nvSpPr>
        <p:spPr>
          <a:xfrm>
            <a:off x="932902" y="3866926"/>
            <a:ext cx="10242412" cy="131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FOCO: </a:t>
            </a:r>
            <a:r>
              <a:rPr lang="pt-BR" sz="2000" i="0" u="none" strike="noStrike" cap="none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Mudança de comportamento.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000" dirty="0">
              <a:solidFill>
                <a:schemeClr val="bg1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000" i="0" u="none" strike="noStrike" cap="none" dirty="0">
              <a:solidFill>
                <a:schemeClr val="bg1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Inadimplência</a:t>
            </a:r>
            <a:r>
              <a:rPr lang="pt-BR" sz="2000" b="1" i="0" u="none" strike="noStrike" cap="none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          </a:t>
            </a:r>
            <a:r>
              <a:rPr lang="pt-BR" sz="2000" i="0" u="none" strike="noStrike" cap="none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	       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Adimplência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000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2829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28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4214FAE3-07AD-35AD-EB2D-472C0D1D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E6B766B8-CD3D-B863-2E5C-07399FFA40F1}"/>
              </a:ext>
            </a:extLst>
          </p:cNvPr>
          <p:cNvSpPr txBox="1"/>
          <p:nvPr/>
        </p:nvSpPr>
        <p:spPr>
          <a:xfrm>
            <a:off x="3227435" y="3224944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30811E42-02AF-0DA3-B24D-05D2766F8C56}"/>
              </a:ext>
            </a:extLst>
          </p:cNvPr>
          <p:cNvSpPr txBox="1"/>
          <p:nvPr/>
        </p:nvSpPr>
        <p:spPr>
          <a:xfrm>
            <a:off x="3507808" y="4598000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E0E67C71-B759-3328-20FC-AD797D0D11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1817BC45-40CD-FCA9-8C27-95A25FC8D2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26DF8A4C-A3A9-19FD-EE1B-C37B5B45D8D1}"/>
              </a:ext>
            </a:extLst>
          </p:cNvPr>
          <p:cNvSpPr/>
          <p:nvPr/>
        </p:nvSpPr>
        <p:spPr>
          <a:xfrm>
            <a:off x="1016686" y="489137"/>
            <a:ext cx="1015863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F2AE31"/>
                </a:solidFill>
                <a:latin typeface="Comfortaa"/>
                <a:ea typeface="Calibri"/>
                <a:cs typeface="Calibri"/>
                <a:sym typeface="Comfortaa"/>
              </a:rPr>
              <a:t>ÍNDICE MÉDIO DE RECUPERAÇÃO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498B4B-184B-65A1-40FF-115C88C1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429" y="2140272"/>
            <a:ext cx="7475479" cy="3206226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102FA54-5DF8-CCBF-A900-66FA00636C3B}"/>
              </a:ext>
            </a:extLst>
          </p:cNvPr>
          <p:cNvSpPr txBox="1"/>
          <p:nvPr/>
        </p:nvSpPr>
        <p:spPr>
          <a:xfrm>
            <a:off x="8912627" y="2112169"/>
            <a:ext cx="2940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omfortaa" panose="020B0604020202020204" charset="0"/>
              </a:rPr>
              <a:t>60% </a:t>
            </a:r>
            <a:r>
              <a:rPr lang="pt-BR" sz="2000" dirty="0">
                <a:solidFill>
                  <a:schemeClr val="bg1"/>
                </a:solidFill>
                <a:latin typeface="Comfortaa" panose="020B0604020202020204" charset="0"/>
              </a:rPr>
              <a:t>das empresas acompanhadas apresentaram mudança de comportamento efetiva em 2025. </a:t>
            </a:r>
          </a:p>
        </p:txBody>
      </p:sp>
    </p:spTree>
    <p:extLst>
      <p:ext uri="{BB962C8B-B14F-4D97-AF65-F5344CB8AC3E}">
        <p14:creationId xmlns:p14="http://schemas.microsoft.com/office/powerpoint/2010/main" val="823496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9F6568A-F9AA-9A37-5E0F-323BA55A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4CBFF250-9F1B-EAF2-8F86-149F7C82256F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8D9FEE38-1B3A-B1D3-E5D8-E10BD0174B59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2CAE7F58-6C34-B23B-EB9D-9E63F5523C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474B155F-2393-80B1-0CEA-BB5712CF5F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FDACB11-358A-7269-E15A-B329F5B7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" y="1470848"/>
            <a:ext cx="10696956" cy="34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504526-30FF-DC51-ED72-B5EF0CF8799C}"/>
              </a:ext>
            </a:extLst>
          </p:cNvPr>
          <p:cNvSpPr/>
          <p:nvPr/>
        </p:nvSpPr>
        <p:spPr>
          <a:xfrm>
            <a:off x="9059160" y="1712832"/>
            <a:ext cx="2425122" cy="3465368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4" name="Google Shape;106;g39b5e73b5c2_0_33">
            <a:extLst>
              <a:ext uri="{FF2B5EF4-FFF2-40B4-BE49-F238E27FC236}">
                <a16:creationId xmlns:a16="http://schemas.microsoft.com/office/drawing/2014/main" id="{935A1EE2-749C-B2DC-2CD7-D223C0DD75C2}"/>
              </a:ext>
            </a:extLst>
          </p:cNvPr>
          <p:cNvSpPr txBox="1"/>
          <p:nvPr/>
        </p:nvSpPr>
        <p:spPr>
          <a:xfrm>
            <a:off x="8184467" y="219388"/>
            <a:ext cx="4174507" cy="113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Devedores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Fraudulentos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Atuação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Interinstitucional</a:t>
            </a:r>
            <a:endParaRPr lang="pt-BR" sz="2000" b="1" i="0" u="none" strike="noStrike" cap="none" dirty="0">
              <a:solidFill>
                <a:srgbClr val="FF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0482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A1F6A335-5F81-7983-AFC7-390B0483C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D9109AB7-ADF4-58EF-5A26-AE3594287D0A}"/>
              </a:ext>
            </a:extLst>
          </p:cNvPr>
          <p:cNvSpPr txBox="1"/>
          <p:nvPr/>
        </p:nvSpPr>
        <p:spPr>
          <a:xfrm>
            <a:off x="3227435" y="3224944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846B1934-FE4E-30C1-8AB4-57F10AEE6E42}"/>
              </a:ext>
            </a:extLst>
          </p:cNvPr>
          <p:cNvSpPr txBox="1"/>
          <p:nvPr/>
        </p:nvSpPr>
        <p:spPr>
          <a:xfrm>
            <a:off x="3507808" y="4598000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2EB244AC-5B96-43AB-8443-6CBF7B790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331ADBD6-7951-22B0-510D-0B609CEDB7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12B8EE1D-1497-46A9-768B-BF0AC03768FA}"/>
              </a:ext>
            </a:extLst>
          </p:cNvPr>
          <p:cNvSpPr/>
          <p:nvPr/>
        </p:nvSpPr>
        <p:spPr>
          <a:xfrm>
            <a:off x="1016686" y="489137"/>
            <a:ext cx="1015863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F2AE31"/>
                </a:solidFill>
                <a:latin typeface="Comfortaa"/>
                <a:ea typeface="Calibri"/>
                <a:cs typeface="Calibri"/>
                <a:sym typeface="Comfortaa"/>
              </a:rPr>
              <a:t>PANORAMA 2024 – CIRA-SP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áfico 5" descr="Reunião com preenchimento sólido">
            <a:extLst>
              <a:ext uri="{FF2B5EF4-FFF2-40B4-BE49-F238E27FC236}">
                <a16:creationId xmlns:a16="http://schemas.microsoft.com/office/drawing/2014/main" id="{79389CA7-B926-9893-9CCA-F3DB697B78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7827" y="914004"/>
            <a:ext cx="1743536" cy="1743536"/>
          </a:xfrm>
          <a:prstGeom prst="rect">
            <a:avLst/>
          </a:prstGeom>
        </p:spPr>
      </p:pic>
      <p:pic>
        <p:nvPicPr>
          <p:cNvPr id="7" name="Gráfico 6" descr="Fábrica com preenchimento sólido">
            <a:extLst>
              <a:ext uri="{FF2B5EF4-FFF2-40B4-BE49-F238E27FC236}">
                <a16:creationId xmlns:a16="http://schemas.microsoft.com/office/drawing/2014/main" id="{DB9A6936-6627-8906-74AA-375B5CA5A8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915" y="1718549"/>
            <a:ext cx="1743536" cy="1743536"/>
          </a:xfrm>
          <a:prstGeom prst="rect">
            <a:avLst/>
          </a:prstGeom>
        </p:spPr>
      </p:pic>
      <p:pic>
        <p:nvPicPr>
          <p:cNvPr id="8" name="Gráfico 7" descr="Cidade com preenchimento sólido">
            <a:extLst>
              <a:ext uri="{FF2B5EF4-FFF2-40B4-BE49-F238E27FC236}">
                <a16:creationId xmlns:a16="http://schemas.microsoft.com/office/drawing/2014/main" id="{C4B269A2-9B9B-3944-C8D4-0395319CE5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379" y="1724925"/>
            <a:ext cx="1743537" cy="174353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18164E2-EADC-651D-939D-EC88C2F4D58E}"/>
              </a:ext>
            </a:extLst>
          </p:cNvPr>
          <p:cNvSpPr txBox="1"/>
          <p:nvPr/>
        </p:nvSpPr>
        <p:spPr>
          <a:xfrm>
            <a:off x="652594" y="3242392"/>
            <a:ext cx="349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235</a:t>
            </a:r>
            <a:r>
              <a:rPr lang="pt-BR" sz="2000" b="1" dirty="0">
                <a:solidFill>
                  <a:srgbClr val="DB9920"/>
                </a:solidFill>
                <a:latin typeface="Comfortaa" panose="020B060402020202020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empresas</a:t>
            </a:r>
            <a:r>
              <a:rPr lang="pt-BR" sz="2000" b="1" dirty="0">
                <a:solidFill>
                  <a:srgbClr val="DB9920"/>
                </a:solidFill>
                <a:latin typeface="Comfortaa" panose="020B0604020202020204" charset="0"/>
              </a:rPr>
              <a:t> monitoradas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055DED-E01D-7B74-2F04-3EBE29B815CF}"/>
              </a:ext>
            </a:extLst>
          </p:cNvPr>
          <p:cNvSpPr txBox="1"/>
          <p:nvPr/>
        </p:nvSpPr>
        <p:spPr>
          <a:xfrm>
            <a:off x="474978" y="5755656"/>
            <a:ext cx="311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98 grupos</a:t>
            </a:r>
          </a:p>
          <a:p>
            <a:pPr algn="ctr"/>
            <a:r>
              <a:rPr lang="pt-BR" sz="2000" b="1" dirty="0">
                <a:solidFill>
                  <a:srgbClr val="DB9920"/>
                </a:solidFill>
                <a:latin typeface="Comfortaa" panose="020B0604020202020204" charset="0"/>
              </a:rPr>
              <a:t>empresariais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F9B23F-6E2F-E4B0-5B5B-5DA553D53E70}"/>
              </a:ext>
            </a:extLst>
          </p:cNvPr>
          <p:cNvSpPr txBox="1"/>
          <p:nvPr/>
        </p:nvSpPr>
        <p:spPr>
          <a:xfrm>
            <a:off x="8404397" y="2344488"/>
            <a:ext cx="311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69 </a:t>
            </a:r>
            <a:r>
              <a:rPr lang="pt-BR" sz="2000" dirty="0">
                <a:solidFill>
                  <a:srgbClr val="FFFF00"/>
                </a:solidFill>
                <a:latin typeface="Comfortaa" panose="020B0604020202020204" charset="0"/>
              </a:rPr>
              <a:t>audiências </a:t>
            </a:r>
            <a:r>
              <a:rPr lang="pt-BR" sz="2000" dirty="0">
                <a:solidFill>
                  <a:srgbClr val="DB9920"/>
                </a:solidFill>
                <a:latin typeface="Comfortaa" panose="020B0604020202020204" charset="0"/>
              </a:rPr>
              <a:t>integradas</a:t>
            </a:r>
          </a:p>
          <a:p>
            <a:pPr algn="ctr"/>
            <a:r>
              <a:rPr lang="pt-BR" sz="2000" dirty="0">
                <a:solidFill>
                  <a:srgbClr val="DB9920"/>
                </a:solidFill>
                <a:latin typeface="Comfortaa" panose="020B0604020202020204" charset="0"/>
              </a:rPr>
              <a:t>Foco: </a:t>
            </a:r>
            <a:r>
              <a:rPr lang="pt-BR" sz="2000" b="1" dirty="0">
                <a:solidFill>
                  <a:srgbClr val="DB9920"/>
                </a:solidFill>
                <a:latin typeface="Comfortaa" panose="020B0604020202020204" charset="0"/>
              </a:rPr>
              <a:t>Conformidade</a:t>
            </a:r>
          </a:p>
        </p:txBody>
      </p:sp>
      <p:pic>
        <p:nvPicPr>
          <p:cNvPr id="12" name="Gráfico 11" descr="Moedas com preenchimento sólido">
            <a:extLst>
              <a:ext uri="{FF2B5EF4-FFF2-40B4-BE49-F238E27FC236}">
                <a16:creationId xmlns:a16="http://schemas.microsoft.com/office/drawing/2014/main" id="{22813C2F-F4B8-14FA-5438-9D6477BCD4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4345" y="2392123"/>
            <a:ext cx="1743536" cy="174353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72728B0-F8F3-958A-9D7B-FDE66D2DF215}"/>
              </a:ext>
            </a:extLst>
          </p:cNvPr>
          <p:cNvSpPr txBox="1"/>
          <p:nvPr/>
        </p:nvSpPr>
        <p:spPr>
          <a:xfrm>
            <a:off x="4473522" y="4028352"/>
            <a:ext cx="31103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Passivo</a:t>
            </a:r>
            <a:r>
              <a:rPr lang="pt-BR" sz="2000" b="1" dirty="0">
                <a:solidFill>
                  <a:srgbClr val="DB9920"/>
                </a:solidFill>
                <a:latin typeface="Comfortaa" panose="020B0604020202020204" charset="0"/>
              </a:rPr>
              <a:t> Tributário supera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R$ 24 bilhões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  <a:latin typeface="Comfortaa" panose="020B0604020202020204" charset="0"/>
              </a:rPr>
              <a:t>(4 mil milhões de euros)</a:t>
            </a:r>
          </a:p>
        </p:txBody>
      </p:sp>
      <p:pic>
        <p:nvPicPr>
          <p:cNvPr id="14" name="Gráfico 13" descr="Dinheiro com preenchimento sólido">
            <a:extLst>
              <a:ext uri="{FF2B5EF4-FFF2-40B4-BE49-F238E27FC236}">
                <a16:creationId xmlns:a16="http://schemas.microsoft.com/office/drawing/2014/main" id="{C1FF2A34-25D3-46FA-D844-E18FFA0BE1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3034" y="3325046"/>
            <a:ext cx="1503201" cy="150320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6AE994-BE25-2D8D-163F-833466F62F3D}"/>
              </a:ext>
            </a:extLst>
          </p:cNvPr>
          <p:cNvSpPr txBox="1"/>
          <p:nvPr/>
        </p:nvSpPr>
        <p:spPr>
          <a:xfrm>
            <a:off x="7409436" y="4579890"/>
            <a:ext cx="311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18%</a:t>
            </a:r>
            <a:r>
              <a:rPr lang="pt-BR" sz="2000" b="1" dirty="0">
                <a:solidFill>
                  <a:srgbClr val="DB9920"/>
                </a:solidFill>
                <a:latin typeface="Comfortaa" panose="020B0604020202020204" charset="0"/>
              </a:rPr>
              <a:t> do passivo </a:t>
            </a:r>
            <a:r>
              <a:rPr lang="pt-BR" sz="2000" b="1" dirty="0">
                <a:solidFill>
                  <a:srgbClr val="FFFF00"/>
                </a:solidFill>
                <a:latin typeface="Comfortaa" panose="020B0604020202020204" charset="0"/>
              </a:rPr>
              <a:t>regularizado</a:t>
            </a:r>
          </a:p>
        </p:txBody>
      </p:sp>
      <p:pic>
        <p:nvPicPr>
          <p:cNvPr id="16" name="Gráfico 15" descr="Rede social com preenchimento sólido">
            <a:extLst>
              <a:ext uri="{FF2B5EF4-FFF2-40B4-BE49-F238E27FC236}">
                <a16:creationId xmlns:a16="http://schemas.microsoft.com/office/drawing/2014/main" id="{17ACED12-4EE4-E2D1-1EE7-2FCF46F216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2299" y="4135833"/>
            <a:ext cx="1743536" cy="17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94CFDF3-0B1F-2B63-89E2-FE9FF3082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C0CEA7EF-550C-02BA-9C9A-18ECD44C6188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17C3F156-47B2-3561-C9A2-EADC759B9C02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7F7F3407-027E-9262-A06F-565E72F0D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A94D0321-9925-975C-E9D8-75F4B833C4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1;p23">
            <a:extLst>
              <a:ext uri="{FF2B5EF4-FFF2-40B4-BE49-F238E27FC236}">
                <a16:creationId xmlns:a16="http://schemas.microsoft.com/office/drawing/2014/main" id="{9D96A236-056B-BFAB-A37E-9F0A7ED596A3}"/>
              </a:ext>
            </a:extLst>
          </p:cNvPr>
          <p:cNvSpPr/>
          <p:nvPr/>
        </p:nvSpPr>
        <p:spPr>
          <a:xfrm>
            <a:off x="378187" y="703606"/>
            <a:ext cx="11737613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DB99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Resultados da Cobrança Qualificada e Recuperação de Ativos – SFP/SP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7D1BB14-C9FA-F9BB-986F-30E66D026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09372"/>
              </p:ext>
            </p:extLst>
          </p:nvPr>
        </p:nvGraphicFramePr>
        <p:xfrm>
          <a:off x="2767445" y="2495883"/>
          <a:ext cx="6417894" cy="2741974"/>
        </p:xfrm>
        <a:graphic>
          <a:graphicData uri="http://schemas.openxmlformats.org/drawingml/2006/table">
            <a:tbl>
              <a:tblPr/>
              <a:tblGrid>
                <a:gridCol w="2139298">
                  <a:extLst>
                    <a:ext uri="{9D8B030D-6E8A-4147-A177-3AD203B41FA5}">
                      <a16:colId xmlns:a16="http://schemas.microsoft.com/office/drawing/2014/main" val="1586114713"/>
                    </a:ext>
                  </a:extLst>
                </a:gridCol>
                <a:gridCol w="2139298">
                  <a:extLst>
                    <a:ext uri="{9D8B030D-6E8A-4147-A177-3AD203B41FA5}">
                      <a16:colId xmlns:a16="http://schemas.microsoft.com/office/drawing/2014/main" val="3164651709"/>
                    </a:ext>
                  </a:extLst>
                </a:gridCol>
                <a:gridCol w="2139298">
                  <a:extLst>
                    <a:ext uri="{9D8B030D-6E8A-4147-A177-3AD203B41FA5}">
                      <a16:colId xmlns:a16="http://schemas.microsoft.com/office/drawing/2014/main" val="3362579071"/>
                    </a:ext>
                  </a:extLst>
                </a:gridCol>
              </a:tblGrid>
              <a:tr h="10656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5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974" marR="11974" marT="1197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1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em milhões de reais</a:t>
                      </a:r>
                    </a:p>
                  </a:txBody>
                  <a:tcPr marL="11974" marR="11974" marT="119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1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em milhões de euros</a:t>
                      </a:r>
                    </a:p>
                  </a:txBody>
                  <a:tcPr marL="11974" marR="11974" marT="119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77413"/>
                  </a:ext>
                </a:extLst>
              </a:tr>
              <a:tr h="41907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11974" marR="11974" marT="1197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1.010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  187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3395"/>
                  </a:ext>
                </a:extLst>
              </a:tr>
              <a:tr h="41907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11974" marR="11974" marT="1197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3.094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  524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3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76802"/>
                  </a:ext>
                </a:extLst>
              </a:tr>
              <a:tr h="41907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11974" marR="11974" marT="1197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2.879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  464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80598"/>
                  </a:ext>
                </a:extLst>
              </a:tr>
              <a:tr h="41907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11974" marR="11974" marT="1197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  552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    92 </a:t>
                      </a:r>
                    </a:p>
                  </a:txBody>
                  <a:tcPr marL="11974" marR="11974" marT="1197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3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7923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1C8B9B28-9417-A25B-74CB-6EBDB5B85339}"/>
              </a:ext>
            </a:extLst>
          </p:cNvPr>
          <p:cNvSpPr txBox="1"/>
          <p:nvPr/>
        </p:nvSpPr>
        <p:spPr>
          <a:xfrm>
            <a:off x="2767445" y="5248087"/>
            <a:ext cx="429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Valores de 2026 até abril/2026</a:t>
            </a:r>
          </a:p>
          <a:p>
            <a:r>
              <a:rPr lang="pt-BR" sz="1200" dirty="0">
                <a:solidFill>
                  <a:schemeClr val="bg1"/>
                </a:solidFill>
              </a:rPr>
              <a:t>Conversões a euros pela cotação média anual aproximada</a:t>
            </a:r>
          </a:p>
        </p:txBody>
      </p:sp>
    </p:spTree>
    <p:extLst>
      <p:ext uri="{BB962C8B-B14F-4D97-AF65-F5344CB8AC3E}">
        <p14:creationId xmlns:p14="http://schemas.microsoft.com/office/powerpoint/2010/main" val="405108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90BC8954-1640-8FBA-C97C-100B0991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77D331A1-6513-7F6D-3857-B07765E44356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8E60A039-D3BC-D4D6-A1C0-6B798A2F8225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C8E629F7-6F53-6003-3E91-7325FE80DB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468D772E-1691-2E43-5F44-7D137D43FB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a8616bd3d0_0_4">
            <a:extLst>
              <a:ext uri="{FF2B5EF4-FFF2-40B4-BE49-F238E27FC236}">
                <a16:creationId xmlns:a16="http://schemas.microsoft.com/office/drawing/2014/main" id="{14264988-63B0-D567-A8A5-033AF0B02BA9}"/>
              </a:ext>
            </a:extLst>
          </p:cNvPr>
          <p:cNvSpPr txBox="1"/>
          <p:nvPr/>
        </p:nvSpPr>
        <p:spPr>
          <a:xfrm>
            <a:off x="542700" y="2476775"/>
            <a:ext cx="53547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00"/>
                </a:solidFill>
              </a:rPr>
              <a:t>Medidas coercitivas</a:t>
            </a:r>
            <a:r>
              <a:rPr lang="pt-BR" sz="2400" b="1" dirty="0">
                <a:solidFill>
                  <a:schemeClr val="lt1"/>
                </a:solidFill>
              </a:rPr>
              <a:t>, desde que </a:t>
            </a:r>
            <a:r>
              <a:rPr lang="pt-BR" sz="2400" b="1" dirty="0">
                <a:solidFill>
                  <a:srgbClr val="FFFF00"/>
                </a:solidFill>
              </a:rPr>
              <a:t>razoáveis e proporcionais</a:t>
            </a:r>
            <a:r>
              <a:rPr lang="pt-BR" sz="2400" b="1" dirty="0">
                <a:solidFill>
                  <a:schemeClr val="lt1"/>
                </a:solidFill>
              </a:rPr>
              <a:t>, são capazes de induzir conformidade fiscal</a:t>
            </a: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08" name="Google Shape;108;g3a8616bd3d0_0_4">
            <a:extLst>
              <a:ext uri="{FF2B5EF4-FFF2-40B4-BE49-F238E27FC236}">
                <a16:creationId xmlns:a16="http://schemas.microsoft.com/office/drawing/2014/main" id="{695CB53A-ABBF-A57C-BFC6-B7D245FDFA1B}"/>
              </a:ext>
            </a:extLst>
          </p:cNvPr>
          <p:cNvSpPr txBox="1"/>
          <p:nvPr/>
        </p:nvSpPr>
        <p:spPr>
          <a:xfrm>
            <a:off x="6294575" y="2476775"/>
            <a:ext cx="53547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00"/>
                </a:solidFill>
              </a:rPr>
              <a:t>Diálogo</a:t>
            </a:r>
            <a:r>
              <a:rPr lang="pt-BR" sz="2400" b="1" dirty="0">
                <a:solidFill>
                  <a:schemeClr val="lt1"/>
                </a:solidFill>
              </a:rPr>
              <a:t> e </a:t>
            </a:r>
            <a:r>
              <a:rPr lang="pt-BR" sz="2400" b="1" dirty="0">
                <a:solidFill>
                  <a:srgbClr val="FFFF00"/>
                </a:solidFill>
              </a:rPr>
              <a:t>cooperação</a:t>
            </a:r>
            <a:r>
              <a:rPr lang="pt-BR" sz="2400" b="1" dirty="0">
                <a:solidFill>
                  <a:schemeClr val="lt1"/>
                </a:solidFill>
              </a:rPr>
              <a:t> precisam orientar mais as relações entre as administrações tributárias nacional e subnacionais</a:t>
            </a: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400" y="2296300"/>
            <a:ext cx="93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DB9920"/>
                </a:solidFill>
              </a:rPr>
              <a:t>MUITO OBRIGADO (A)!</a:t>
            </a:r>
            <a:endParaRPr>
              <a:solidFill>
                <a:srgbClr val="DB9920"/>
              </a:solidFill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3019500" y="3401225"/>
            <a:ext cx="6153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</a:rPr>
              <a:t>Agradecimento especial à auditora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</a:rPr>
              <a:t>Kenia da Cunha Martins Vieira</a:t>
            </a:r>
            <a:endParaRPr sz="1000" dirty="0">
              <a:solidFill>
                <a:srgbClr val="DB992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49F83426-2ACB-7F35-C331-859EAACE5520}"/>
              </a:ext>
            </a:extLst>
          </p:cNvPr>
          <p:cNvSpPr/>
          <p:nvPr/>
        </p:nvSpPr>
        <p:spPr>
          <a:xfrm>
            <a:off x="1016686" y="1602407"/>
            <a:ext cx="54234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5000" b="1" i="0" u="none" strike="noStrike" cap="none" dirty="0">
                <a:solidFill>
                  <a:srgbClr val="F2AE31"/>
                </a:solidFill>
                <a:latin typeface="Comfortaa"/>
                <a:ea typeface="Comfortaa"/>
                <a:cs typeface="Comfortaa"/>
                <a:sym typeface="Comfortaa"/>
              </a:rPr>
              <a:t>DEVEDORES CONTUMAZES</a:t>
            </a:r>
            <a:endParaRPr sz="5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23">
            <a:extLst>
              <a:ext uri="{FF2B5EF4-FFF2-40B4-BE49-F238E27FC236}">
                <a16:creationId xmlns:a16="http://schemas.microsoft.com/office/drawing/2014/main" id="{1B4D9DDD-951F-6695-F91A-9B0285504199}"/>
              </a:ext>
            </a:extLst>
          </p:cNvPr>
          <p:cNvSpPr txBox="1"/>
          <p:nvPr/>
        </p:nvSpPr>
        <p:spPr>
          <a:xfrm>
            <a:off x="1016686" y="3597087"/>
            <a:ext cx="10158630" cy="140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pt-BR" sz="2000" b="0" i="0" u="none" strike="noStrike" cap="none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ão contribuintes que, de </a:t>
            </a:r>
            <a:r>
              <a:rPr lang="pt-BR" sz="2000" b="0" i="0" u="none" strike="noStrike" cap="none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forma </a:t>
            </a: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reiterada</a:t>
            </a:r>
            <a:r>
              <a:rPr lang="pt-BR" sz="2000" b="0" i="0" u="none" strike="noStrike" cap="none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 e </a:t>
            </a: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sistemática</a:t>
            </a:r>
            <a:r>
              <a:rPr lang="pt-BR" sz="2000" b="0" i="0" u="none" strike="noStrike" cap="none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, deixam de pagar seus tributos, utilizando a inadimplência como uma </a:t>
            </a: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estratégia de negócio </a:t>
            </a:r>
            <a:r>
              <a:rPr lang="pt-BR" sz="2000" b="0" i="0" u="none" strike="noStrike" cap="none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para obter </a:t>
            </a: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vantagem concorrencial </a:t>
            </a:r>
            <a:r>
              <a:rPr lang="pt-BR" sz="2000" i="0" u="none" strike="noStrike" cap="none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pt-BR" sz="2000" b="1" i="0" u="none" strike="noStrike" cap="none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pt-BR" sz="20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burlar a arrecadação</a:t>
            </a:r>
            <a:r>
              <a:rPr lang="pt-BR" sz="2000" b="1" i="0" u="none" strike="noStrike" cap="none" dirty="0">
                <a:solidFill>
                  <a:srgbClr val="FFFAF5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400" b="1" dirty="0">
              <a:solidFill>
                <a:srgbClr val="FFFAF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300" b="0" i="0" u="none" strike="noStrike" cap="none" dirty="0">
              <a:solidFill>
                <a:srgbClr val="FFFAF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56F7EFE-4F40-AC15-2A31-CBC6B29C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0A3BB313-1FE2-86C5-66C7-72E9567B04B4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BDC1D020-3645-563B-BABA-0D0DCCAC06DD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079C1321-071F-D831-F56F-D70AC8B45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066BFC7F-A1F5-93FC-B56B-4A4BF686EE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6114355-B9DC-6C6B-2263-65FDD3FCB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98" y="1240267"/>
            <a:ext cx="5725540" cy="5177078"/>
          </a:xfrm>
          <a:prstGeom prst="rect">
            <a:avLst/>
          </a:prstGeom>
        </p:spPr>
      </p:pic>
      <p:sp>
        <p:nvSpPr>
          <p:cNvPr id="3" name="Google Shape;91;p23">
            <a:extLst>
              <a:ext uri="{FF2B5EF4-FFF2-40B4-BE49-F238E27FC236}">
                <a16:creationId xmlns:a16="http://schemas.microsoft.com/office/drawing/2014/main" id="{70ED2B07-69FB-1EE3-DF40-CA575F4FC375}"/>
              </a:ext>
            </a:extLst>
          </p:cNvPr>
          <p:cNvSpPr/>
          <p:nvPr/>
        </p:nvSpPr>
        <p:spPr>
          <a:xfrm>
            <a:off x="1022926" y="440656"/>
            <a:ext cx="10064192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DB9920"/>
                </a:solidFill>
                <a:latin typeface="Comfortaa"/>
                <a:ea typeface="Calibri"/>
                <a:cs typeface="Calibri"/>
                <a:sym typeface="Comfortaa"/>
              </a:rPr>
              <a:t>CONTEXTO </a:t>
            </a:r>
            <a:r>
              <a:rPr lang="pt-BR" sz="4400" b="1" dirty="0">
                <a:solidFill>
                  <a:srgbClr val="FFFF00"/>
                </a:solidFill>
                <a:latin typeface="Comfortaa"/>
                <a:ea typeface="Calibri"/>
                <a:cs typeface="Calibri"/>
                <a:sym typeface="Comfortaa"/>
              </a:rPr>
              <a:t>PRÉ LC 225/2026</a:t>
            </a:r>
            <a:endParaRPr sz="50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4;p23">
            <a:extLst>
              <a:ext uri="{FF2B5EF4-FFF2-40B4-BE49-F238E27FC236}">
                <a16:creationId xmlns:a16="http://schemas.microsoft.com/office/drawing/2014/main" id="{43040294-C1B9-9645-B93D-27A76F94DE7F}"/>
              </a:ext>
            </a:extLst>
          </p:cNvPr>
          <p:cNvSpPr txBox="1"/>
          <p:nvPr/>
        </p:nvSpPr>
        <p:spPr>
          <a:xfrm>
            <a:off x="5664417" y="1823864"/>
            <a:ext cx="5646085" cy="3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DB9920"/>
                </a:solidFill>
                <a:latin typeface="+mj-lt"/>
                <a:ea typeface="Comfortaa"/>
                <a:cs typeface="Comfortaa"/>
                <a:sym typeface="Comfortaa"/>
              </a:rPr>
              <a:t>21</a:t>
            </a:r>
            <a:r>
              <a:rPr lang="pt-BR" sz="2400" b="1" i="0" u="none" strike="noStrike" cap="none" dirty="0">
                <a:solidFill>
                  <a:srgbClr val="FFFAF5"/>
                </a:solidFill>
                <a:latin typeface="+mj-lt"/>
                <a:ea typeface="Comfortaa"/>
                <a:cs typeface="Comfortaa"/>
                <a:sym typeface="Comfortaa"/>
              </a:rPr>
              <a:t> </a:t>
            </a:r>
            <a:r>
              <a:rPr lang="pt-BR" sz="2400" b="1" i="0" u="none" strike="noStrike" cap="none" dirty="0" err="1">
                <a:solidFill>
                  <a:srgbClr val="FFFAF5"/>
                </a:solidFill>
                <a:latin typeface="+mj-lt"/>
                <a:ea typeface="Comfortaa"/>
                <a:cs typeface="Comfortaa"/>
                <a:sym typeface="Comfortaa"/>
              </a:rPr>
              <a:t>UFs</a:t>
            </a:r>
            <a:r>
              <a:rPr lang="pt-BR" sz="2400" b="1" i="0" u="none" strike="noStrike" cap="none" dirty="0">
                <a:solidFill>
                  <a:srgbClr val="FFFAF5"/>
                </a:solidFill>
                <a:latin typeface="+mj-lt"/>
                <a:ea typeface="Comfortaa"/>
                <a:cs typeface="Comfortaa"/>
                <a:sym typeface="Comfortaa"/>
              </a:rPr>
              <a:t> possuíam legislação específica sobre os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DB9920"/>
                </a:solidFill>
                <a:latin typeface="+mj-lt"/>
                <a:ea typeface="Comfortaa"/>
                <a:cs typeface="Comfortaa"/>
                <a:sym typeface="Comfortaa"/>
              </a:rPr>
              <a:t>DEVEDORES CONTUMAZES.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800" b="1" dirty="0">
              <a:solidFill>
                <a:srgbClr val="FFFAF5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dirty="0">
                <a:solidFill>
                  <a:srgbClr val="FFFAF5"/>
                </a:solidFill>
                <a:latin typeface="+mj-lt"/>
                <a:ea typeface="Comfortaa"/>
                <a:cs typeface="Comfortaa"/>
                <a:sym typeface="Comfortaa"/>
              </a:rPr>
              <a:t>Não havia normatização específica na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dirty="0">
                <a:solidFill>
                  <a:srgbClr val="FFFAF5"/>
                </a:solidFill>
                <a:latin typeface="+mj-lt"/>
                <a:ea typeface="Comfortaa"/>
                <a:cs typeface="Comfortaa"/>
                <a:sym typeface="Comfortaa"/>
              </a:rPr>
              <a:t>esfera Federal.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400" b="1" dirty="0">
              <a:solidFill>
                <a:srgbClr val="FFFAF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2300" dirty="0">
              <a:solidFill>
                <a:srgbClr val="FFFAF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-BR" sz="1600" b="0" i="0" u="none" strike="noStrike" cap="none" dirty="0">
              <a:solidFill>
                <a:srgbClr val="FFFAF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27206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B47F97D2-DFAD-EA15-8288-D6F7F1E0A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E23F27CE-7B4B-2AB8-64FC-B5C96E84D338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700C685C-15D1-CCD1-43E2-A3D0C618C7F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FF0AD5ED-75F1-3E23-95AB-4D88447A34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7B20D5ED-3F60-C941-F361-231A65CF3A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A95E327E-BA6C-059B-B2EC-C9E5C05B45B8}"/>
              </a:ext>
            </a:extLst>
          </p:cNvPr>
          <p:cNvSpPr/>
          <p:nvPr/>
        </p:nvSpPr>
        <p:spPr>
          <a:xfrm>
            <a:off x="649844" y="562938"/>
            <a:ext cx="6140301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PROCESSO LEGISLATIVO </a:t>
            </a:r>
            <a:r>
              <a:rPr lang="pt-BR" sz="4400" b="1" i="0" u="none" strike="noStrike" cap="none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da </a:t>
            </a:r>
            <a:r>
              <a:rPr lang="pt-BR" sz="44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LC 225/2026</a:t>
            </a:r>
            <a:endParaRPr sz="4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BC024C-982F-E072-5832-0D40B16D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44" y="2670548"/>
            <a:ext cx="6729153" cy="35473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1A4490-C58B-7A36-EB6B-0900F282F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997" y="640080"/>
            <a:ext cx="4224151" cy="47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1A640A2-E018-A402-DE2D-228E3FBE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1E867725-30E7-8863-A973-31399F0D6D46}"/>
              </a:ext>
            </a:extLst>
          </p:cNvPr>
          <p:cNvSpPr txBox="1"/>
          <p:nvPr/>
        </p:nvSpPr>
        <p:spPr>
          <a:xfrm>
            <a:off x="3227433" y="2830926"/>
            <a:ext cx="5737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TÍTULO PALESTRA</a:t>
            </a:r>
            <a:endParaRPr>
              <a:latin typeface="+mj-lt"/>
            </a:endParaRPr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B7CEC7FE-A105-6553-6C95-A42126867A63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+mj-lt"/>
                <a:ea typeface="Calibri"/>
                <a:cs typeface="Calibri"/>
                <a:sym typeface="Calibri"/>
              </a:rPr>
              <a:t>Nome Palestrante</a:t>
            </a:r>
            <a:endParaRPr>
              <a:latin typeface="+mj-lt"/>
            </a:endParaRPr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7BD8B4E7-1613-9860-8EBC-DABD0FC851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0AB1F910-4328-8987-4D2B-24FA05077A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CE156EB9-E081-96AC-B936-44F50D01320B}"/>
              </a:ext>
            </a:extLst>
          </p:cNvPr>
          <p:cNvSpPr/>
          <p:nvPr/>
        </p:nvSpPr>
        <p:spPr>
          <a:xfrm>
            <a:off x="649844" y="360800"/>
            <a:ext cx="11542156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DB9920"/>
                </a:solidFill>
                <a:latin typeface="Comfortaa"/>
                <a:ea typeface="Comfortaa"/>
                <a:cs typeface="Comfortaa"/>
                <a:sym typeface="Comfortaa"/>
              </a:rPr>
              <a:t>DEVEDOR CONTUMAZ segundo a </a:t>
            </a:r>
            <a:r>
              <a:rPr lang="pt-BR" sz="4400" b="1" i="0" u="none" strike="noStrike" cap="none" dirty="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LC 225/2026</a:t>
            </a:r>
            <a:endParaRPr sz="4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8748E080-F6C4-EBB5-440C-608AE29F4982}"/>
              </a:ext>
            </a:extLst>
          </p:cNvPr>
          <p:cNvSpPr/>
          <p:nvPr/>
        </p:nvSpPr>
        <p:spPr>
          <a:xfrm>
            <a:off x="9535578" y="1974529"/>
            <a:ext cx="768016" cy="760992"/>
          </a:xfrm>
          <a:custGeom>
            <a:avLst/>
            <a:gdLst/>
            <a:ahLst/>
            <a:cxnLst/>
            <a:rect l="l" t="t" r="r" b="b"/>
            <a:pathLst>
              <a:path w="1037315" h="1037315">
                <a:moveTo>
                  <a:pt x="0" y="0"/>
                </a:moveTo>
                <a:lnTo>
                  <a:pt x="1037315" y="0"/>
                </a:lnTo>
                <a:lnTo>
                  <a:pt x="1037315" y="1037315"/>
                </a:lnTo>
                <a:lnTo>
                  <a:pt x="0" y="10373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>
              <a:latin typeface="+mj-lt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BA8536D-06AB-0D9A-13FB-332CA12A9896}"/>
              </a:ext>
            </a:extLst>
          </p:cNvPr>
          <p:cNvSpPr/>
          <p:nvPr/>
        </p:nvSpPr>
        <p:spPr>
          <a:xfrm>
            <a:off x="1098840" y="1875795"/>
            <a:ext cx="2736220" cy="3530409"/>
          </a:xfrm>
          <a:prstGeom prst="roundRect">
            <a:avLst/>
          </a:prstGeom>
          <a:solidFill>
            <a:srgbClr val="024A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F71DEB5-828F-A058-A2E2-435E4436CDE9}"/>
              </a:ext>
            </a:extLst>
          </p:cNvPr>
          <p:cNvSpPr/>
          <p:nvPr/>
        </p:nvSpPr>
        <p:spPr>
          <a:xfrm>
            <a:off x="4727890" y="1885652"/>
            <a:ext cx="2736220" cy="3530409"/>
          </a:xfrm>
          <a:prstGeom prst="roundRect">
            <a:avLst/>
          </a:prstGeom>
          <a:solidFill>
            <a:srgbClr val="F2A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3B5F813-6E30-D9EE-57D4-E3D2E63F9E4C}"/>
              </a:ext>
            </a:extLst>
          </p:cNvPr>
          <p:cNvSpPr/>
          <p:nvPr/>
        </p:nvSpPr>
        <p:spPr>
          <a:xfrm>
            <a:off x="8360120" y="1875796"/>
            <a:ext cx="2736220" cy="3530409"/>
          </a:xfrm>
          <a:prstGeom prst="roundRect">
            <a:avLst/>
          </a:prstGeom>
          <a:solidFill>
            <a:srgbClr val="024A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4E919CC8-9D04-529C-CD88-82BB1B16B4EE}"/>
              </a:ext>
            </a:extLst>
          </p:cNvPr>
          <p:cNvSpPr txBox="1"/>
          <p:nvPr/>
        </p:nvSpPr>
        <p:spPr>
          <a:xfrm>
            <a:off x="1296010" y="2108001"/>
            <a:ext cx="2341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solidFill>
                  <a:srgbClr val="F2AE31"/>
                </a:solidFill>
                <a:latin typeface="+mj-lt"/>
              </a:rPr>
              <a:t>SUBSTANCIAL</a:t>
            </a:r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649FBC3E-D0B9-2C71-4099-04B455656C1F}"/>
              </a:ext>
            </a:extLst>
          </p:cNvPr>
          <p:cNvSpPr txBox="1"/>
          <p:nvPr/>
        </p:nvSpPr>
        <p:spPr>
          <a:xfrm>
            <a:off x="5168482" y="2108000"/>
            <a:ext cx="1851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solidFill>
                  <a:schemeClr val="bg1"/>
                </a:solidFill>
                <a:latin typeface="+mj-lt"/>
              </a:rPr>
              <a:t>REITERADA</a:t>
            </a:r>
          </a:p>
        </p:txBody>
      </p:sp>
      <p:sp>
        <p:nvSpPr>
          <p:cNvPr id="11" name="CaixaDeTexto 9">
            <a:extLst>
              <a:ext uri="{FF2B5EF4-FFF2-40B4-BE49-F238E27FC236}">
                <a16:creationId xmlns:a16="http://schemas.microsoft.com/office/drawing/2014/main" id="{3D425D50-EF3D-CCA6-B859-6805EF59C3FD}"/>
              </a:ext>
            </a:extLst>
          </p:cNvPr>
          <p:cNvSpPr txBox="1"/>
          <p:nvPr/>
        </p:nvSpPr>
        <p:spPr>
          <a:xfrm>
            <a:off x="8536802" y="2107999"/>
            <a:ext cx="2489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solidFill>
                  <a:srgbClr val="F2AE31"/>
                </a:solidFill>
                <a:latin typeface="+mj-lt"/>
              </a:rPr>
              <a:t>INJUSTIFICADA</a:t>
            </a:r>
          </a:p>
        </p:txBody>
      </p:sp>
      <p:pic>
        <p:nvPicPr>
          <p:cNvPr id="12" name="Gráfico 13" descr="Adicionar com preenchimento sólido">
            <a:extLst>
              <a:ext uri="{FF2B5EF4-FFF2-40B4-BE49-F238E27FC236}">
                <a16:creationId xmlns:a16="http://schemas.microsoft.com/office/drawing/2014/main" id="{53EBE022-DACC-0E27-6864-BF50B44587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6280" y="3297251"/>
            <a:ext cx="707210" cy="707210"/>
          </a:xfrm>
          <a:prstGeom prst="rect">
            <a:avLst/>
          </a:prstGeom>
        </p:spPr>
      </p:pic>
      <p:pic>
        <p:nvPicPr>
          <p:cNvPr id="13" name="Gráfico 14" descr="Adicionar com preenchimento sólido">
            <a:extLst>
              <a:ext uri="{FF2B5EF4-FFF2-40B4-BE49-F238E27FC236}">
                <a16:creationId xmlns:a16="http://schemas.microsoft.com/office/drawing/2014/main" id="{C2620E8D-2E37-BD04-70D0-14940259AA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8510" y="3287394"/>
            <a:ext cx="707210" cy="707210"/>
          </a:xfrm>
          <a:prstGeom prst="rect">
            <a:avLst/>
          </a:prstGeom>
        </p:spPr>
      </p:pic>
      <p:sp>
        <p:nvSpPr>
          <p:cNvPr id="14" name="CaixaDeTexto 15">
            <a:extLst>
              <a:ext uri="{FF2B5EF4-FFF2-40B4-BE49-F238E27FC236}">
                <a16:creationId xmlns:a16="http://schemas.microsoft.com/office/drawing/2014/main" id="{9EEC491D-97E6-BF01-D2E3-85D2A07E6DFC}"/>
              </a:ext>
            </a:extLst>
          </p:cNvPr>
          <p:cNvSpPr txBox="1"/>
          <p:nvPr/>
        </p:nvSpPr>
        <p:spPr>
          <a:xfrm>
            <a:off x="1193460" y="2594766"/>
            <a:ext cx="25247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  <a:latin typeface="+mj-lt"/>
              </a:rPr>
              <a:t>Âmbito Federal:</a:t>
            </a:r>
          </a:p>
          <a:p>
            <a:pPr algn="ctr"/>
            <a:endParaRPr lang="pt-BR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Crédito tributário em </a:t>
            </a:r>
            <a:r>
              <a:rPr lang="pt-BR" sz="1800" b="1" dirty="0">
                <a:solidFill>
                  <a:schemeClr val="bg1"/>
                </a:solidFill>
                <a:latin typeface="+mj-lt"/>
              </a:rPr>
              <a:t>situação irregular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≥ R$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15 milhões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Mais de 100% do patrimônio conhecido.</a:t>
            </a:r>
          </a:p>
          <a:p>
            <a:pPr algn="ctr"/>
            <a:endParaRPr lang="pt-BR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pt-BR" sz="1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Demais: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Legislação própria.</a:t>
            </a:r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78D95F2B-3DD7-F38B-7C1F-F7D2E4766FA9}"/>
              </a:ext>
            </a:extLst>
          </p:cNvPr>
          <p:cNvSpPr txBox="1"/>
          <p:nvPr/>
        </p:nvSpPr>
        <p:spPr>
          <a:xfrm>
            <a:off x="4814528" y="2819859"/>
            <a:ext cx="25247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rgbClr val="024A59"/>
                </a:solidFill>
                <a:latin typeface="+mj-lt"/>
              </a:rPr>
              <a:t>Crédito tributário em </a:t>
            </a:r>
            <a:r>
              <a:rPr lang="pt-BR" sz="1800" b="1" dirty="0">
                <a:solidFill>
                  <a:srgbClr val="024A59"/>
                </a:solidFill>
                <a:latin typeface="+mj-lt"/>
              </a:rPr>
              <a:t>situação irregular </a:t>
            </a:r>
            <a:r>
              <a:rPr lang="pt-BR" sz="1600" dirty="0">
                <a:solidFill>
                  <a:srgbClr val="024A59"/>
                </a:solidFill>
                <a:latin typeface="+mj-lt"/>
              </a:rPr>
              <a:t>em, pelo menos:</a:t>
            </a:r>
          </a:p>
          <a:p>
            <a:pPr algn="ctr"/>
            <a:r>
              <a:rPr lang="pt-BR" sz="1600" b="1" dirty="0">
                <a:solidFill>
                  <a:srgbClr val="024A59"/>
                </a:solidFill>
                <a:latin typeface="+mj-lt"/>
              </a:rPr>
              <a:t>4 períodos </a:t>
            </a:r>
            <a:r>
              <a:rPr lang="pt-BR" sz="1600" dirty="0">
                <a:solidFill>
                  <a:srgbClr val="024A59"/>
                </a:solidFill>
                <a:latin typeface="+mj-lt"/>
              </a:rPr>
              <a:t>de apuração </a:t>
            </a:r>
            <a:r>
              <a:rPr lang="pt-BR" sz="1600" b="1" dirty="0">
                <a:solidFill>
                  <a:srgbClr val="024A59"/>
                </a:solidFill>
                <a:latin typeface="+mj-lt"/>
              </a:rPr>
              <a:t>consecutivos</a:t>
            </a:r>
            <a:r>
              <a:rPr lang="pt-BR" sz="1600" dirty="0">
                <a:solidFill>
                  <a:srgbClr val="024A59"/>
                </a:solidFill>
                <a:latin typeface="+mj-lt"/>
              </a:rPr>
              <a:t> ou </a:t>
            </a:r>
          </a:p>
          <a:p>
            <a:pPr algn="ctr"/>
            <a:r>
              <a:rPr lang="pt-BR" sz="1600" b="1" dirty="0">
                <a:solidFill>
                  <a:srgbClr val="024A59"/>
                </a:solidFill>
                <a:latin typeface="+mj-lt"/>
              </a:rPr>
              <a:t>6 períodos alternados</a:t>
            </a:r>
            <a:r>
              <a:rPr lang="pt-BR" sz="1800" b="1" dirty="0">
                <a:solidFill>
                  <a:srgbClr val="024A59"/>
                </a:solidFill>
                <a:latin typeface="+mj-lt"/>
              </a:rPr>
              <a:t>, </a:t>
            </a:r>
            <a:r>
              <a:rPr lang="pt-BR" sz="1600" dirty="0">
                <a:solidFill>
                  <a:srgbClr val="024A59"/>
                </a:solidFill>
                <a:latin typeface="+mj-lt"/>
              </a:rPr>
              <a:t>no prazo de 12 meses.</a:t>
            </a:r>
          </a:p>
        </p:txBody>
      </p:sp>
      <p:sp>
        <p:nvSpPr>
          <p:cNvPr id="16" name="CaixaDeTexto 18">
            <a:extLst>
              <a:ext uri="{FF2B5EF4-FFF2-40B4-BE49-F238E27FC236}">
                <a16:creationId xmlns:a16="http://schemas.microsoft.com/office/drawing/2014/main" id="{A0EB9E51-7BA7-26C1-646A-C38190EA49A3}"/>
              </a:ext>
            </a:extLst>
          </p:cNvPr>
          <p:cNvSpPr txBox="1"/>
          <p:nvPr/>
        </p:nvSpPr>
        <p:spPr>
          <a:xfrm>
            <a:off x="8465850" y="3155011"/>
            <a:ext cx="252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Ausência de motivos objetivos que afastem a configuração da contumácia.</a:t>
            </a:r>
          </a:p>
        </p:txBody>
      </p:sp>
    </p:spTree>
    <p:extLst>
      <p:ext uri="{BB962C8B-B14F-4D97-AF65-F5344CB8AC3E}">
        <p14:creationId xmlns:p14="http://schemas.microsoft.com/office/powerpoint/2010/main" val="284641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D8754A74-533D-0AB2-F980-F0AAE28E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5E235470-E582-6EAC-A900-89EA2A64B777}"/>
              </a:ext>
            </a:extLst>
          </p:cNvPr>
          <p:cNvSpPr txBox="1"/>
          <p:nvPr/>
        </p:nvSpPr>
        <p:spPr>
          <a:xfrm>
            <a:off x="3229763" y="3077814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B89A5D63-82B3-F980-8B36-BF863A0742CE}"/>
              </a:ext>
            </a:extLst>
          </p:cNvPr>
          <p:cNvSpPr txBox="1"/>
          <p:nvPr/>
        </p:nvSpPr>
        <p:spPr>
          <a:xfrm>
            <a:off x="3510136" y="4294620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910C87D9-7900-D8F5-EE66-AD0976A81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55AFE247-F835-7D2C-B784-3012A92561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36">
            <a:extLst>
              <a:ext uri="{FF2B5EF4-FFF2-40B4-BE49-F238E27FC236}">
                <a16:creationId xmlns:a16="http://schemas.microsoft.com/office/drawing/2014/main" id="{ED97B175-55F9-ABE1-1345-2160055FCFB6}"/>
              </a:ext>
            </a:extLst>
          </p:cNvPr>
          <p:cNvSpPr txBox="1"/>
          <p:nvPr/>
        </p:nvSpPr>
        <p:spPr>
          <a:xfrm>
            <a:off x="7324856" y="3423696"/>
            <a:ext cx="30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rgbClr val="024A59"/>
                </a:solidFill>
                <a:latin typeface="+mj-lt"/>
              </a:rPr>
              <a:t>REITERADA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E443045-F800-71CD-30BC-0F398917F7A4}"/>
              </a:ext>
            </a:extLst>
          </p:cNvPr>
          <p:cNvCxnSpPr/>
          <p:nvPr/>
        </p:nvCxnSpPr>
        <p:spPr>
          <a:xfrm>
            <a:off x="5946726" y="1566982"/>
            <a:ext cx="0" cy="3600000"/>
          </a:xfrm>
          <a:prstGeom prst="line">
            <a:avLst/>
          </a:prstGeom>
          <a:ln>
            <a:solidFill>
              <a:srgbClr val="F2AE3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5">
            <a:extLst>
              <a:ext uri="{FF2B5EF4-FFF2-40B4-BE49-F238E27FC236}">
                <a16:creationId xmlns:a16="http://schemas.microsoft.com/office/drawing/2014/main" id="{A51192A0-1B95-BC1D-B252-7C7A033E786F}"/>
              </a:ext>
            </a:extLst>
          </p:cNvPr>
          <p:cNvSpPr txBox="1"/>
          <p:nvPr/>
        </p:nvSpPr>
        <p:spPr>
          <a:xfrm>
            <a:off x="985825" y="4829462"/>
            <a:ext cx="495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dirty="0">
                <a:solidFill>
                  <a:srgbClr val="F2AE31"/>
                </a:solidFill>
                <a:latin typeface="+mj-lt"/>
              </a:rPr>
              <a:t>Como era nas legislações subnacionais</a:t>
            </a:r>
            <a:endParaRPr lang="pt-BR" sz="2000" dirty="0">
              <a:latin typeface="+mj-lt"/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ECB9F580-EAE6-A2C6-4DBB-7DC5CFD2031D}"/>
              </a:ext>
            </a:extLst>
          </p:cNvPr>
          <p:cNvSpPr txBox="1"/>
          <p:nvPr/>
        </p:nvSpPr>
        <p:spPr>
          <a:xfrm>
            <a:off x="6096000" y="4829462"/>
            <a:ext cx="534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dirty="0">
                <a:solidFill>
                  <a:srgbClr val="F2AE31"/>
                </a:solidFill>
                <a:latin typeface="+mj-lt"/>
              </a:rPr>
              <a:t>Como ficou com a LC 225/2026</a:t>
            </a:r>
            <a:endParaRPr lang="pt-BR" sz="2000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30BDDB-933E-96AC-03C8-C7CCE39C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1834"/>
            <a:ext cx="5391676" cy="25902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D63C83-8DC8-F75D-2FD3-3358BABEE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24" y="2203842"/>
            <a:ext cx="5273497" cy="1969179"/>
          </a:xfrm>
          <a:prstGeom prst="rect">
            <a:avLst/>
          </a:prstGeom>
        </p:spPr>
      </p:pic>
      <p:sp>
        <p:nvSpPr>
          <p:cNvPr id="8" name="Google Shape;91;p23">
            <a:extLst>
              <a:ext uri="{FF2B5EF4-FFF2-40B4-BE49-F238E27FC236}">
                <a16:creationId xmlns:a16="http://schemas.microsoft.com/office/drawing/2014/main" id="{7E19661F-5001-73A1-B3E2-77ED0BAD3714}"/>
              </a:ext>
            </a:extLst>
          </p:cNvPr>
          <p:cNvSpPr/>
          <p:nvPr/>
        </p:nvSpPr>
        <p:spPr>
          <a:xfrm>
            <a:off x="438444" y="551075"/>
            <a:ext cx="11542156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i="0" u="none" strike="noStrike" cap="none" dirty="0">
                <a:solidFill>
                  <a:srgbClr val="DB9920"/>
                </a:solidFill>
                <a:latin typeface="Comfortaa"/>
                <a:ea typeface="Calibri"/>
                <a:cs typeface="Calibri"/>
                <a:sym typeface="Comfortaa"/>
              </a:rPr>
              <a:t>DIFERENÇA DE ESCOPO do DEVEDOR CONTUMAZ</a:t>
            </a:r>
            <a:endParaRPr sz="4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85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4CB2C443-F557-347A-F290-0E00E508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E014213B-4A80-B21F-8376-1AB7D62C2D67}"/>
              </a:ext>
            </a:extLst>
          </p:cNvPr>
          <p:cNvSpPr txBox="1"/>
          <p:nvPr/>
        </p:nvSpPr>
        <p:spPr>
          <a:xfrm>
            <a:off x="3227435" y="3224944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AB4EC6B2-AC91-BFD2-DAD1-50ACC717BBF1}"/>
              </a:ext>
            </a:extLst>
          </p:cNvPr>
          <p:cNvSpPr txBox="1"/>
          <p:nvPr/>
        </p:nvSpPr>
        <p:spPr>
          <a:xfrm>
            <a:off x="3507808" y="4441750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C1CC8BD8-6610-719B-B606-3280A6CDFC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4AA0589F-F519-27E5-7AF2-CE1341B779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3">
            <a:extLst>
              <a:ext uri="{FF2B5EF4-FFF2-40B4-BE49-F238E27FC236}">
                <a16:creationId xmlns:a16="http://schemas.microsoft.com/office/drawing/2014/main" id="{9B9C53BC-6FC0-1569-7F89-8AC9CF2DF475}"/>
              </a:ext>
            </a:extLst>
          </p:cNvPr>
          <p:cNvSpPr/>
          <p:nvPr/>
        </p:nvSpPr>
        <p:spPr>
          <a:xfrm>
            <a:off x="1016686" y="489137"/>
            <a:ext cx="1015863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dirty="0">
                <a:solidFill>
                  <a:srgbClr val="F2AE31"/>
                </a:solidFill>
                <a:latin typeface="Comfortaa"/>
                <a:ea typeface="Calibri"/>
                <a:cs typeface="Calibri"/>
                <a:sym typeface="Comfortaa"/>
              </a:rPr>
              <a:t>CARACTERIZAÇÃO DO DEVEDOR CONTUMAZ NA LC 225/2026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eta: da Esquerda para a Direita 3">
            <a:extLst>
              <a:ext uri="{FF2B5EF4-FFF2-40B4-BE49-F238E27FC236}">
                <a16:creationId xmlns:a16="http://schemas.microsoft.com/office/drawing/2014/main" id="{329B9BDE-D9B8-5306-83FB-C3F05659165B}"/>
              </a:ext>
            </a:extLst>
          </p:cNvPr>
          <p:cNvSpPr/>
          <p:nvPr/>
        </p:nvSpPr>
        <p:spPr>
          <a:xfrm>
            <a:off x="4222878" y="2988161"/>
            <a:ext cx="3749040" cy="1622168"/>
          </a:xfrm>
          <a:prstGeom prst="leftRightArrow">
            <a:avLst/>
          </a:prstGeom>
          <a:solidFill>
            <a:srgbClr val="F2A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57A22E30-D56E-D3E9-1FDD-3D08E2EDE9ED}"/>
              </a:ext>
            </a:extLst>
          </p:cNvPr>
          <p:cNvSpPr/>
          <p:nvPr/>
        </p:nvSpPr>
        <p:spPr>
          <a:xfrm>
            <a:off x="9355934" y="3351416"/>
            <a:ext cx="768016" cy="760992"/>
          </a:xfrm>
          <a:custGeom>
            <a:avLst/>
            <a:gdLst/>
            <a:ahLst/>
            <a:cxnLst/>
            <a:rect l="l" t="t" r="r" b="b"/>
            <a:pathLst>
              <a:path w="1037315" h="1037315">
                <a:moveTo>
                  <a:pt x="0" y="0"/>
                </a:moveTo>
                <a:lnTo>
                  <a:pt x="1037315" y="0"/>
                </a:lnTo>
                <a:lnTo>
                  <a:pt x="1037315" y="1037315"/>
                </a:lnTo>
                <a:lnTo>
                  <a:pt x="0" y="10373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8835D38B-3D96-A3D0-FA65-BC3568576AC4}"/>
              </a:ext>
            </a:extLst>
          </p:cNvPr>
          <p:cNvSpPr txBox="1"/>
          <p:nvPr/>
        </p:nvSpPr>
        <p:spPr>
          <a:xfrm>
            <a:off x="5020660" y="3524876"/>
            <a:ext cx="219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30 dias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24DDC55B-71B2-8CFE-F4B6-C04877FA2653}"/>
              </a:ext>
            </a:extLst>
          </p:cNvPr>
          <p:cNvSpPr txBox="1"/>
          <p:nvPr/>
        </p:nvSpPr>
        <p:spPr>
          <a:xfrm>
            <a:off x="811380" y="2222059"/>
            <a:ext cx="982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solidFill>
                  <a:schemeClr val="bg1"/>
                </a:solidFill>
                <a:latin typeface="+mj-lt"/>
              </a:rPr>
              <a:t>NOTIFICAÇÃO PRÉVIA: </a:t>
            </a:r>
            <a:r>
              <a:rPr lang="pt-BR" sz="2000" b="1" dirty="0">
                <a:solidFill>
                  <a:srgbClr val="FFFF00"/>
                </a:solidFill>
                <a:latin typeface="+mj-lt"/>
              </a:rPr>
              <a:t>Possibilidade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 de ser considerado Devedor Contumaz;</a:t>
            </a:r>
          </a:p>
          <a:p>
            <a:r>
              <a:rPr lang="pt-BR" sz="2000" dirty="0">
                <a:solidFill>
                  <a:schemeClr val="bg1"/>
                </a:solidFill>
                <a:latin typeface="+mj-lt"/>
              </a:rPr>
              <a:t>			             Indicação de fatos e provas que justificam a medida.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4D10E4-414B-6D18-9012-5041E119FD4F}"/>
              </a:ext>
            </a:extLst>
          </p:cNvPr>
          <p:cNvSpPr txBox="1"/>
          <p:nvPr/>
        </p:nvSpPr>
        <p:spPr>
          <a:xfrm>
            <a:off x="963016" y="4278502"/>
            <a:ext cx="325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00" dirty="0">
                <a:solidFill>
                  <a:schemeClr val="bg1"/>
                </a:solidFill>
                <a:latin typeface="+mj-lt"/>
              </a:rPr>
              <a:t>Pagamento</a:t>
            </a:r>
          </a:p>
          <a:p>
            <a:pPr algn="ctr"/>
            <a:r>
              <a:rPr lang="pt-BR" sz="1800" dirty="0">
                <a:solidFill>
                  <a:schemeClr val="bg1"/>
                </a:solidFill>
                <a:latin typeface="+mj-lt"/>
              </a:rPr>
              <a:t>Parcelamento</a:t>
            </a:r>
          </a:p>
          <a:p>
            <a:pPr algn="ctr"/>
            <a:r>
              <a:rPr lang="pt-BR" sz="1800" dirty="0">
                <a:solidFill>
                  <a:schemeClr val="bg1"/>
                </a:solidFill>
                <a:latin typeface="+mj-lt"/>
              </a:rPr>
              <a:t>Demonstração de Patrimônio conhecido ≥ CT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7B3DF38-1744-78D3-D73D-3A901C659558}"/>
              </a:ext>
            </a:extLst>
          </p:cNvPr>
          <p:cNvSpPr/>
          <p:nvPr/>
        </p:nvSpPr>
        <p:spPr>
          <a:xfrm>
            <a:off x="1222047" y="3381504"/>
            <a:ext cx="2695231" cy="828040"/>
          </a:xfrm>
          <a:prstGeom prst="roundRect">
            <a:avLst/>
          </a:prstGeom>
          <a:solidFill>
            <a:srgbClr val="024A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D1DD3F9-17D4-7BC3-F8DD-249E15EEC666}"/>
              </a:ext>
            </a:extLst>
          </p:cNvPr>
          <p:cNvSpPr/>
          <p:nvPr/>
        </p:nvSpPr>
        <p:spPr>
          <a:xfrm>
            <a:off x="8277518" y="3354353"/>
            <a:ext cx="2695231" cy="828040"/>
          </a:xfrm>
          <a:prstGeom prst="roundRect">
            <a:avLst/>
          </a:prstGeom>
          <a:solidFill>
            <a:srgbClr val="024A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1009D5DA-76E9-B27B-CC06-DC82F4D8522E}"/>
              </a:ext>
            </a:extLst>
          </p:cNvPr>
          <p:cNvSpPr txBox="1"/>
          <p:nvPr/>
        </p:nvSpPr>
        <p:spPr>
          <a:xfrm>
            <a:off x="1243782" y="3606666"/>
            <a:ext cx="265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+mj-lt"/>
              </a:rPr>
              <a:t>REGULARIZAÇÃO</a:t>
            </a:r>
          </a:p>
        </p:txBody>
      </p:sp>
      <p:sp>
        <p:nvSpPr>
          <p:cNvPr id="12" name="CaixaDeTexto 12">
            <a:extLst>
              <a:ext uri="{FF2B5EF4-FFF2-40B4-BE49-F238E27FC236}">
                <a16:creationId xmlns:a16="http://schemas.microsoft.com/office/drawing/2014/main" id="{DE02CFA5-B89E-65C9-1400-70FE2D03B959}"/>
              </a:ext>
            </a:extLst>
          </p:cNvPr>
          <p:cNvSpPr txBox="1"/>
          <p:nvPr/>
        </p:nvSpPr>
        <p:spPr>
          <a:xfrm>
            <a:off x="8335279" y="3497627"/>
            <a:ext cx="2595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+mj-lt"/>
              </a:rPr>
              <a:t>DEFESA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com efeito suspensivo</a:t>
            </a:r>
            <a:endParaRPr lang="pt-BR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6A0AA442-2FCC-C985-1091-CD22858581E3}"/>
              </a:ext>
            </a:extLst>
          </p:cNvPr>
          <p:cNvSpPr txBox="1"/>
          <p:nvPr/>
        </p:nvSpPr>
        <p:spPr>
          <a:xfrm>
            <a:off x="7915454" y="4196940"/>
            <a:ext cx="325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00" dirty="0">
                <a:solidFill>
                  <a:schemeClr val="bg1"/>
                </a:solidFill>
                <a:latin typeface="+mj-lt"/>
              </a:rPr>
              <a:t>Dilação Probatória</a:t>
            </a:r>
          </a:p>
        </p:txBody>
      </p:sp>
      <p:sp>
        <p:nvSpPr>
          <p:cNvPr id="14" name="CaixaDeTexto 5">
            <a:extLst>
              <a:ext uri="{FF2B5EF4-FFF2-40B4-BE49-F238E27FC236}">
                <a16:creationId xmlns:a16="http://schemas.microsoft.com/office/drawing/2014/main" id="{64AEBAA5-A8C2-E0AE-C0B5-DE046F42D8F3}"/>
              </a:ext>
            </a:extLst>
          </p:cNvPr>
          <p:cNvSpPr txBox="1"/>
          <p:nvPr/>
        </p:nvSpPr>
        <p:spPr>
          <a:xfrm>
            <a:off x="6040932" y="4949191"/>
            <a:ext cx="374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  <a:latin typeface="+mj-lt"/>
              </a:rPr>
              <a:t>Cabe recurso administrativo e judicial (Contraditório e Ampla Defesa).</a:t>
            </a:r>
          </a:p>
        </p:txBody>
      </p:sp>
      <p:pic>
        <p:nvPicPr>
          <p:cNvPr id="15" name="Gráfico 13" descr="Juíza com preenchimento sólido">
            <a:extLst>
              <a:ext uri="{FF2B5EF4-FFF2-40B4-BE49-F238E27FC236}">
                <a16:creationId xmlns:a16="http://schemas.microsoft.com/office/drawing/2014/main" id="{34E9AAF4-46BF-2E9B-1718-28E061C6A6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6133" y="46768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58B2A30-48ED-9C81-4D48-F67F0C136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BE8FA146-7149-761D-01FA-2D093B11A545}"/>
              </a:ext>
            </a:extLst>
          </p:cNvPr>
          <p:cNvSpPr txBox="1"/>
          <p:nvPr/>
        </p:nvSpPr>
        <p:spPr>
          <a:xfrm>
            <a:off x="3229763" y="3077814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4B675012-C1B3-D790-DFBC-ED7F0A730E03}"/>
              </a:ext>
            </a:extLst>
          </p:cNvPr>
          <p:cNvSpPr txBox="1"/>
          <p:nvPr/>
        </p:nvSpPr>
        <p:spPr>
          <a:xfrm>
            <a:off x="3510136" y="4294620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06F26ED7-E26A-7469-18A8-6F4302D4B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26211DD2-F0ED-DBDE-84C3-D64D5F19FC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AE63D6B-D8FF-2A0C-13A8-6FAF969076E7}"/>
              </a:ext>
            </a:extLst>
          </p:cNvPr>
          <p:cNvCxnSpPr/>
          <p:nvPr/>
        </p:nvCxnSpPr>
        <p:spPr>
          <a:xfrm>
            <a:off x="5656665" y="1629000"/>
            <a:ext cx="0" cy="3600000"/>
          </a:xfrm>
          <a:prstGeom prst="line">
            <a:avLst/>
          </a:prstGeom>
          <a:ln>
            <a:solidFill>
              <a:srgbClr val="F2AE3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5">
            <a:extLst>
              <a:ext uri="{FF2B5EF4-FFF2-40B4-BE49-F238E27FC236}">
                <a16:creationId xmlns:a16="http://schemas.microsoft.com/office/drawing/2014/main" id="{AA9341C4-EDA7-6F0C-33E4-52033DA5FE13}"/>
              </a:ext>
            </a:extLst>
          </p:cNvPr>
          <p:cNvSpPr txBox="1"/>
          <p:nvPr/>
        </p:nvSpPr>
        <p:spPr>
          <a:xfrm>
            <a:off x="985825" y="4829462"/>
            <a:ext cx="436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dirty="0">
                <a:solidFill>
                  <a:srgbClr val="F2AE31"/>
                </a:solidFill>
                <a:latin typeface="+mj-lt"/>
              </a:rPr>
              <a:t>Como era nas legislações subnacionais</a:t>
            </a:r>
            <a:endParaRPr lang="pt-BR" sz="2000" dirty="0">
              <a:latin typeface="+mj-lt"/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0946447C-85D3-1DA6-8578-FD3DC93039A8}"/>
              </a:ext>
            </a:extLst>
          </p:cNvPr>
          <p:cNvSpPr txBox="1"/>
          <p:nvPr/>
        </p:nvSpPr>
        <p:spPr>
          <a:xfrm>
            <a:off x="6096000" y="5028945"/>
            <a:ext cx="534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dirty="0">
                <a:solidFill>
                  <a:srgbClr val="F2AE31"/>
                </a:solidFill>
                <a:latin typeface="+mj-lt"/>
              </a:rPr>
              <a:t>Como ficou com a LC 225/2026</a:t>
            </a:r>
            <a:endParaRPr lang="pt-BR" sz="2000" dirty="0">
              <a:latin typeface="+mj-lt"/>
            </a:endParaRPr>
          </a:p>
        </p:txBody>
      </p:sp>
      <p:sp>
        <p:nvSpPr>
          <p:cNvPr id="8" name="Google Shape;91;p23">
            <a:extLst>
              <a:ext uri="{FF2B5EF4-FFF2-40B4-BE49-F238E27FC236}">
                <a16:creationId xmlns:a16="http://schemas.microsoft.com/office/drawing/2014/main" id="{6F753795-9BE5-0D8C-A716-E3BFFEF5E31B}"/>
              </a:ext>
            </a:extLst>
          </p:cNvPr>
          <p:cNvSpPr/>
          <p:nvPr/>
        </p:nvSpPr>
        <p:spPr>
          <a:xfrm>
            <a:off x="704324" y="551075"/>
            <a:ext cx="11542156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7B8"/>
              </a:buClr>
              <a:buSzPts val="3900"/>
              <a:buFont typeface="Roboto Slab"/>
              <a:buNone/>
            </a:pPr>
            <a:r>
              <a:rPr lang="pt-BR" sz="4400" b="1" i="0" u="none" strike="noStrike" cap="none" dirty="0">
                <a:solidFill>
                  <a:srgbClr val="DB9920"/>
                </a:solidFill>
                <a:latin typeface="Comfortaa"/>
                <a:ea typeface="Calibri"/>
                <a:cs typeface="Calibri"/>
                <a:sym typeface="Comfortaa"/>
              </a:rPr>
              <a:t>CARACTERIZAÇÃO do DEVEDOR CONTUMAZ</a:t>
            </a:r>
            <a:endParaRPr sz="4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36">
            <a:extLst>
              <a:ext uri="{FF2B5EF4-FFF2-40B4-BE49-F238E27FC236}">
                <a16:creationId xmlns:a16="http://schemas.microsoft.com/office/drawing/2014/main" id="{04DE9992-6D7E-8930-FB38-6A2EC32DB6FE}"/>
              </a:ext>
            </a:extLst>
          </p:cNvPr>
          <p:cNvSpPr txBox="1"/>
          <p:nvPr/>
        </p:nvSpPr>
        <p:spPr>
          <a:xfrm>
            <a:off x="7168935" y="3745263"/>
            <a:ext cx="305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rgbClr val="024A59"/>
                </a:solidFill>
                <a:latin typeface="+mj-lt"/>
              </a:rPr>
              <a:t>REITERADA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D64861E0-E53D-666B-2590-F6C6C79C3D17}"/>
              </a:ext>
            </a:extLst>
          </p:cNvPr>
          <p:cNvSpPr txBox="1"/>
          <p:nvPr/>
        </p:nvSpPr>
        <p:spPr>
          <a:xfrm>
            <a:off x="755866" y="2196988"/>
            <a:ext cx="4656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rgbClr val="FFFAF5"/>
                </a:solidFill>
                <a:latin typeface="+mj-lt"/>
              </a:rPr>
              <a:t>OBJETIVA E AUTOMÁTICA:</a:t>
            </a:r>
          </a:p>
          <a:p>
            <a:endParaRPr lang="pt-BR" sz="2000" b="1" dirty="0">
              <a:solidFill>
                <a:srgbClr val="FFFAF5"/>
              </a:solidFill>
              <a:latin typeface="+mj-lt"/>
            </a:endParaRP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Quantidade de referências inadimplidas;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FFFAF5"/>
              </a:solidFill>
              <a:latin typeface="+mj-lt"/>
            </a:endParaRP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Valor inadimplido. </a:t>
            </a: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1D51715E-D24D-E0A2-E6D2-FDC8B797AFA3}"/>
              </a:ext>
            </a:extLst>
          </p:cNvPr>
          <p:cNvSpPr txBox="1"/>
          <p:nvPr/>
        </p:nvSpPr>
        <p:spPr>
          <a:xfrm>
            <a:off x="6088516" y="2151728"/>
            <a:ext cx="5533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rgbClr val="FFFAF5"/>
                </a:solidFill>
                <a:latin typeface="+mj-lt"/>
              </a:rPr>
              <a:t>POR MEIO DE PROCEDIMENTO ADMINISTRATIVO:</a:t>
            </a:r>
          </a:p>
          <a:p>
            <a:endParaRPr lang="pt-BR" sz="2000" b="1" dirty="0">
              <a:solidFill>
                <a:srgbClr val="FFFAF5"/>
              </a:solidFill>
              <a:latin typeface="+mj-lt"/>
            </a:endParaRP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Demora na caracterização e na aplicação das medidas;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Litigiosidade - fase </a:t>
            </a:r>
            <a:r>
              <a:rPr lang="pt-BR" sz="2000" dirty="0" err="1">
                <a:solidFill>
                  <a:srgbClr val="FFFAF5"/>
                </a:solidFill>
                <a:latin typeface="+mj-lt"/>
              </a:rPr>
              <a:t>pré</a:t>
            </a:r>
            <a:r>
              <a:rPr lang="pt-BR" sz="2000" dirty="0">
                <a:solidFill>
                  <a:srgbClr val="FFFAF5"/>
                </a:solidFill>
                <a:latin typeface="+mj-lt"/>
              </a:rPr>
              <a:t>-caracterização;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Maior custo – contribuinte e fisco;</a:t>
            </a:r>
          </a:p>
          <a:p>
            <a:pPr marL="342900" indent="-342900">
              <a:buClr>
                <a:srgbClr val="FFFAF5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AF5"/>
                </a:solidFill>
                <a:latin typeface="+mj-lt"/>
              </a:rPr>
              <a:t>Ineficiência.</a:t>
            </a:r>
          </a:p>
        </p:txBody>
      </p:sp>
    </p:spTree>
    <p:extLst>
      <p:ext uri="{BB962C8B-B14F-4D97-AF65-F5344CB8AC3E}">
        <p14:creationId xmlns:p14="http://schemas.microsoft.com/office/powerpoint/2010/main" val="918944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971</Words>
  <Application>Microsoft Office PowerPoint</Application>
  <PresentationFormat>Widescreen</PresentationFormat>
  <Paragraphs>221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Comfortaa</vt:lpstr>
      <vt:lpstr>Roboto Slab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Carla Ferreira</dc:creator>
  <cp:lastModifiedBy>Alex Sandro Kuhn</cp:lastModifiedBy>
  <cp:revision>4</cp:revision>
  <dcterms:created xsi:type="dcterms:W3CDTF">2022-06-12T17:21:25Z</dcterms:created>
  <dcterms:modified xsi:type="dcterms:W3CDTF">2026-05-31T23:45:48Z</dcterms:modified>
</cp:coreProperties>
</file>