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gjgDg0aD4OSGBNJ0D8ck0GaOJC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4ef554d7b533f0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g54ef554d7b533f02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fae019575db37a7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g6fae019575db37a7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dd06a0281ba1b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gddd06a0281ba1b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fae019575db37a7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g6fae019575db37a7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e0573a6e772bd4a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g7e0573a6e772bd4a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fae019575db37a7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g6fae019575db37a7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4ef554d7b533f0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g54ef554d7b533f02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pt-BR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 title="ED. Niemyer cor branc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6963" y="436106"/>
            <a:ext cx="5878052" cy="174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559850" y="3754315"/>
            <a:ext cx="99702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pt-BR" sz="5400" u="none" cap="none" strike="noStrike">
                <a:solidFill>
                  <a:srgbClr val="DB9920"/>
                </a:solidFill>
                <a:latin typeface="Arial"/>
                <a:ea typeface="Arial"/>
                <a:cs typeface="Arial"/>
                <a:sym typeface="Arial"/>
              </a:rPr>
              <a:t>ARRECADAÇÃO DO IBS</a:t>
            </a:r>
            <a:endParaRPr b="0" i="0" sz="1400" u="none" cap="none" strike="noStrike">
              <a:solidFill>
                <a:srgbClr val="DB99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559842" y="5049121"/>
            <a:ext cx="6840900" cy="11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Sheyne Leal 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Auditora Fiscal SP</a:t>
            </a:r>
            <a:endParaRPr b="1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" title="ED. Niemyer cor branc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9865" y="1355167"/>
            <a:ext cx="1852225" cy="134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77000"/>
              </a:srgbClr>
            </a:outerShdw>
          </a:effectLst>
        </p:spPr>
      </p:pic>
      <p:pic>
        <p:nvPicPr>
          <p:cNvPr id="200" name="Google Shape;200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5187" y="4755722"/>
            <a:ext cx="1852227" cy="109975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1" name="Google Shape;201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66562" y="3747685"/>
            <a:ext cx="1852224" cy="158887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sp>
        <p:nvSpPr>
          <p:cNvPr id="202" name="Google Shape;202;p2"/>
          <p:cNvSpPr txBox="1"/>
          <p:nvPr/>
        </p:nvSpPr>
        <p:spPr>
          <a:xfrm>
            <a:off x="1375200" y="2834675"/>
            <a:ext cx="18522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</a:rPr>
              <a:t>Setor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</a:rPr>
              <a:t>Financeiro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203" name="Google Shape;203;p2"/>
          <p:cNvSpPr txBox="1"/>
          <p:nvPr/>
        </p:nvSpPr>
        <p:spPr>
          <a:xfrm>
            <a:off x="1122751" y="1080075"/>
            <a:ext cx="23571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</a:rPr>
              <a:t>Contribuintes</a:t>
            </a:r>
            <a:endParaRPr b="1" sz="2400">
              <a:solidFill>
                <a:schemeClr val="lt1"/>
              </a:solidFill>
            </a:endParaRPr>
          </a:p>
        </p:txBody>
      </p:sp>
      <p:cxnSp>
        <p:nvCxnSpPr>
          <p:cNvPr id="204" name="Google Shape;204;p2"/>
          <p:cNvCxnSpPr>
            <a:stCxn id="203" idx="2"/>
            <a:endCxn id="202" idx="0"/>
          </p:cNvCxnSpPr>
          <p:nvPr/>
        </p:nvCxnSpPr>
        <p:spPr>
          <a:xfrm>
            <a:off x="2301301" y="1630275"/>
            <a:ext cx="0" cy="12045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2"/>
          <p:cNvCxnSpPr>
            <a:stCxn id="206" idx="0"/>
            <a:endCxn id="201" idx="0"/>
          </p:cNvCxnSpPr>
          <p:nvPr/>
        </p:nvCxnSpPr>
        <p:spPr>
          <a:xfrm>
            <a:off x="6092674" y="2913985"/>
            <a:ext cx="0" cy="8337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"/>
          <p:cNvCxnSpPr>
            <a:endCxn id="202" idx="3"/>
          </p:cNvCxnSpPr>
          <p:nvPr/>
        </p:nvCxnSpPr>
        <p:spPr>
          <a:xfrm rot="10800000">
            <a:off x="3227400" y="3292625"/>
            <a:ext cx="2868600" cy="315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"/>
          <p:cNvCxnSpPr>
            <a:stCxn id="200" idx="0"/>
            <a:endCxn id="202" idx="2"/>
          </p:cNvCxnSpPr>
          <p:nvPr/>
        </p:nvCxnSpPr>
        <p:spPr>
          <a:xfrm rot="10800000">
            <a:off x="2301301" y="3750722"/>
            <a:ext cx="0" cy="10050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"/>
          <p:cNvCxnSpPr>
            <a:stCxn id="203" idx="3"/>
          </p:cNvCxnSpPr>
          <p:nvPr/>
        </p:nvCxnSpPr>
        <p:spPr>
          <a:xfrm>
            <a:off x="3479851" y="1355175"/>
            <a:ext cx="1108500" cy="19386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"/>
          <p:cNvCxnSpPr>
            <a:endCxn id="200" idx="3"/>
          </p:cNvCxnSpPr>
          <p:nvPr/>
        </p:nvCxnSpPr>
        <p:spPr>
          <a:xfrm flipH="1">
            <a:off x="3227414" y="3304599"/>
            <a:ext cx="1365600" cy="20010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1" name="Google Shape;211;p2"/>
          <p:cNvSpPr txBox="1"/>
          <p:nvPr/>
        </p:nvSpPr>
        <p:spPr>
          <a:xfrm>
            <a:off x="8889275" y="2455633"/>
            <a:ext cx="20028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</a:rPr>
              <a:t>Municípios 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212" name="Google Shape;212;p2"/>
          <p:cNvSpPr txBox="1"/>
          <p:nvPr/>
        </p:nvSpPr>
        <p:spPr>
          <a:xfrm>
            <a:off x="9066575" y="804975"/>
            <a:ext cx="1648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</a:rPr>
              <a:t>Estados</a:t>
            </a:r>
            <a:endParaRPr b="1" sz="2400">
              <a:solidFill>
                <a:schemeClr val="lt1"/>
              </a:solidFill>
            </a:endParaRPr>
          </a:p>
        </p:txBody>
      </p:sp>
      <p:cxnSp>
        <p:nvCxnSpPr>
          <p:cNvPr id="213" name="Google Shape;213;p2"/>
          <p:cNvCxnSpPr>
            <a:stCxn id="212" idx="1"/>
            <a:endCxn id="199" idx="3"/>
          </p:cNvCxnSpPr>
          <p:nvPr/>
        </p:nvCxnSpPr>
        <p:spPr>
          <a:xfrm flipH="1">
            <a:off x="7022075" y="1080075"/>
            <a:ext cx="2044500" cy="9465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"/>
          <p:cNvCxnSpPr>
            <a:stCxn id="211" idx="1"/>
            <a:endCxn id="199" idx="3"/>
          </p:cNvCxnSpPr>
          <p:nvPr/>
        </p:nvCxnSpPr>
        <p:spPr>
          <a:xfrm rot="10800000">
            <a:off x="7022075" y="2026633"/>
            <a:ext cx="1867200" cy="7041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5" name="Google Shape;215;p2"/>
          <p:cNvSpPr/>
          <p:nvPr/>
        </p:nvSpPr>
        <p:spPr>
          <a:xfrm>
            <a:off x="10021575" y="625325"/>
            <a:ext cx="453000" cy="294300"/>
          </a:xfrm>
          <a:prstGeom prst="snip1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27</a:t>
            </a: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10006900" y="2200375"/>
            <a:ext cx="708000" cy="294300"/>
          </a:xfrm>
          <a:prstGeom prst="snip1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5.570</a:t>
            </a: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2536575" y="919575"/>
            <a:ext cx="708000" cy="294300"/>
          </a:xfrm>
          <a:prstGeom prst="snip1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+10mi</a:t>
            </a: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2448100" y="2599700"/>
            <a:ext cx="796500" cy="294300"/>
          </a:xfrm>
          <a:prstGeom prst="snip1Rect">
            <a:avLst>
              <a:gd fmla="val 17656" name="adj"/>
            </a:avLst>
          </a:prstGeom>
          <a:solidFill>
            <a:schemeClr val="accent4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+1.000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4ef554d7b533f02_9"/>
          <p:cNvSpPr txBox="1"/>
          <p:nvPr/>
        </p:nvSpPr>
        <p:spPr>
          <a:xfrm>
            <a:off x="3227433" y="2830926"/>
            <a:ext cx="57372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pt-BR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54ef554d7b533f02_9"/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54ef554d7b533f02_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g54ef554d7b533f02_9" title="ED. Niemyer cor branc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54ef554d7b533f02_9"/>
          <p:cNvSpPr txBox="1"/>
          <p:nvPr/>
        </p:nvSpPr>
        <p:spPr>
          <a:xfrm>
            <a:off x="646850" y="565475"/>
            <a:ext cx="8930100" cy="19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400">
                <a:solidFill>
                  <a:schemeClr val="lt1"/>
                </a:solidFill>
              </a:rPr>
              <a:t>“A transformação digital chegou com força no setor financeiro. Nos últimos anos, os bancos digitais e fintechs cresceram. Tecnologia com uma ajuda regulatória viabiliza novas funcionalidades, como open banking e os meios de pagamentos instantâneos Pix e WhatsApp Pay.”</a:t>
            </a:r>
            <a:endParaRPr b="1" i="1" sz="2400">
              <a:solidFill>
                <a:schemeClr val="lt1"/>
              </a:solidFill>
            </a:endParaRPr>
          </a:p>
        </p:txBody>
      </p:sp>
      <p:sp>
        <p:nvSpPr>
          <p:cNvPr id="228" name="Google Shape;228;g54ef554d7b533f02_9"/>
          <p:cNvSpPr txBox="1"/>
          <p:nvPr/>
        </p:nvSpPr>
        <p:spPr>
          <a:xfrm>
            <a:off x="3639500" y="4574221"/>
            <a:ext cx="81597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4"/>
                </a:solidFill>
              </a:rPr>
              <a:t>Thomas Stallkamp</a:t>
            </a:r>
            <a:endParaRPr sz="1800">
              <a:solidFill>
                <a:schemeClr val="accent4"/>
              </a:solidFill>
            </a:endParaRPr>
          </a:p>
        </p:txBody>
      </p:sp>
      <p:sp>
        <p:nvSpPr>
          <p:cNvPr id="229" name="Google Shape;229;g54ef554d7b533f02_9"/>
          <p:cNvSpPr txBox="1"/>
          <p:nvPr/>
        </p:nvSpPr>
        <p:spPr>
          <a:xfrm>
            <a:off x="5484192" y="3750725"/>
            <a:ext cx="63150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400">
                <a:solidFill>
                  <a:schemeClr val="lt1"/>
                </a:solidFill>
              </a:rPr>
              <a:t>“The secret is to gang up on t</a:t>
            </a:r>
            <a:r>
              <a:rPr b="1" i="1" lang="pt-BR" sz="2400">
                <a:solidFill>
                  <a:schemeClr val="lt1"/>
                </a:solidFill>
              </a:rPr>
              <a:t>he problem, rather than each other.</a:t>
            </a:r>
            <a:r>
              <a:rPr b="1" i="1" lang="pt-BR" sz="2400">
                <a:solidFill>
                  <a:schemeClr val="lt1"/>
                </a:solidFill>
              </a:rPr>
              <a:t>”</a:t>
            </a:r>
            <a:endParaRPr b="1" i="1" sz="2400">
              <a:solidFill>
                <a:schemeClr val="lt1"/>
              </a:solidFill>
            </a:endParaRPr>
          </a:p>
        </p:txBody>
      </p:sp>
      <p:sp>
        <p:nvSpPr>
          <p:cNvPr id="230" name="Google Shape;230;g54ef554d7b533f02_9"/>
          <p:cNvSpPr txBox="1"/>
          <p:nvPr/>
        </p:nvSpPr>
        <p:spPr>
          <a:xfrm>
            <a:off x="646849" y="2485775"/>
            <a:ext cx="8159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4"/>
                </a:solidFill>
              </a:rPr>
              <a:t>Uso de TI: 36ª Pesquisa Anual, FGVcia</a:t>
            </a:r>
            <a:endParaRPr sz="18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4"/>
                </a:solidFill>
              </a:rPr>
              <a:t>F. Meirelles, 2025</a:t>
            </a:r>
            <a:endParaRPr sz="18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"/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pt-BR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6"/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6" title="ED. Niemyer cor branc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2290" y="4901650"/>
            <a:ext cx="5807411" cy="17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"/>
          <p:cNvSpPr txBox="1"/>
          <p:nvPr/>
        </p:nvSpPr>
        <p:spPr>
          <a:xfrm>
            <a:off x="1421450" y="1890463"/>
            <a:ext cx="93492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pt-BR" sz="5400" u="none" cap="none" strike="noStrike">
                <a:solidFill>
                  <a:srgbClr val="DB9920"/>
                </a:solidFill>
                <a:latin typeface="Arial"/>
                <a:ea typeface="Arial"/>
                <a:cs typeface="Arial"/>
                <a:sym typeface="Arial"/>
              </a:rPr>
              <a:t>MUITO OBRIGADA!</a:t>
            </a:r>
            <a:endParaRPr b="0" i="0" sz="1400" u="none" cap="none" strike="noStrike">
              <a:solidFill>
                <a:srgbClr val="DB99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6"/>
          <p:cNvSpPr txBox="1"/>
          <p:nvPr/>
        </p:nvSpPr>
        <p:spPr>
          <a:xfrm>
            <a:off x="3019500" y="3103800"/>
            <a:ext cx="61530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rgbClr val="FFFFFF"/>
                </a:solidFill>
              </a:rPr>
              <a:t>Sheyne Leal</a:t>
            </a:r>
            <a:r>
              <a:rPr b="0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DB992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fae019575db37a7_16"/>
          <p:cNvSpPr txBox="1"/>
          <p:nvPr/>
        </p:nvSpPr>
        <p:spPr>
          <a:xfrm>
            <a:off x="3227433" y="2830926"/>
            <a:ext cx="57372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pt-BR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6fae019575db37a7_16"/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g6fae019575db37a7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" y="-2285988"/>
            <a:ext cx="12192001" cy="9144001"/>
          </a:xfrm>
          <a:prstGeom prst="rect">
            <a:avLst/>
          </a:prstGeom>
          <a:solidFill>
            <a:srgbClr val="A7411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7" name="Google Shape;97;g6fae019575db37a7_16" title="ED. Niemyer cor branca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pt-BR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 title="ED. Niemyer cor branc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9393529" y="4240579"/>
            <a:ext cx="2523300" cy="70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Belo Horizonte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" name="Google Shape;107;p3"/>
          <p:cNvGrpSpPr/>
          <p:nvPr/>
        </p:nvGrpSpPr>
        <p:grpSpPr>
          <a:xfrm>
            <a:off x="9393525" y="1585352"/>
            <a:ext cx="2523314" cy="3687289"/>
            <a:chOff x="7049667" y="1068436"/>
            <a:chExt cx="2523314" cy="3687289"/>
          </a:xfrm>
        </p:grpSpPr>
        <p:sp>
          <p:nvSpPr>
            <p:cNvPr id="108" name="Google Shape;108;p3"/>
            <p:cNvSpPr/>
            <p:nvPr/>
          </p:nvSpPr>
          <p:spPr>
            <a:xfrm>
              <a:off x="7049681" y="1068436"/>
              <a:ext cx="2523300" cy="7080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-BR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RS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049667" y="1865520"/>
              <a:ext cx="2523300" cy="7080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-BR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MG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049681" y="2920399"/>
              <a:ext cx="2523300" cy="7080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-BR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Porto Alegre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7552773" y="2332489"/>
              <a:ext cx="1517100" cy="6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pt-BR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7552775" y="4138025"/>
              <a:ext cx="1517100" cy="6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pt-BR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3"/>
          <p:cNvSpPr txBox="1"/>
          <p:nvPr/>
        </p:nvSpPr>
        <p:spPr>
          <a:xfrm>
            <a:off x="392246" y="382340"/>
            <a:ext cx="11407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Arrecadação de ICMS e ISS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50" y="2209055"/>
            <a:ext cx="2167150" cy="2167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3"/>
          <p:cNvCxnSpPr>
            <a:stCxn id="114" idx="3"/>
            <a:endCxn id="108" idx="1"/>
          </p:cNvCxnSpPr>
          <p:nvPr/>
        </p:nvCxnSpPr>
        <p:spPr>
          <a:xfrm flipH="1" rot="10800000">
            <a:off x="2559400" y="1939330"/>
            <a:ext cx="6834000" cy="13533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" name="Google Shape;116;p3"/>
          <p:cNvCxnSpPr>
            <a:stCxn id="114" idx="3"/>
            <a:endCxn id="109" idx="1"/>
          </p:cNvCxnSpPr>
          <p:nvPr/>
        </p:nvCxnSpPr>
        <p:spPr>
          <a:xfrm flipH="1" rot="10800000">
            <a:off x="2559400" y="2736430"/>
            <a:ext cx="6834000" cy="5562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" name="Google Shape;117;p3"/>
          <p:cNvCxnSpPr>
            <a:stCxn id="114" idx="3"/>
            <a:endCxn id="110" idx="1"/>
          </p:cNvCxnSpPr>
          <p:nvPr/>
        </p:nvCxnSpPr>
        <p:spPr>
          <a:xfrm>
            <a:off x="2559400" y="3292630"/>
            <a:ext cx="6834000" cy="49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" name="Google Shape;118;p3"/>
          <p:cNvCxnSpPr>
            <a:stCxn id="114" idx="3"/>
            <a:endCxn id="106" idx="1"/>
          </p:cNvCxnSpPr>
          <p:nvPr/>
        </p:nvCxnSpPr>
        <p:spPr>
          <a:xfrm>
            <a:off x="2559400" y="3292630"/>
            <a:ext cx="6834000" cy="13020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9" name="Google Shape;119;p3"/>
          <p:cNvSpPr txBox="1"/>
          <p:nvPr/>
        </p:nvSpPr>
        <p:spPr>
          <a:xfrm>
            <a:off x="9765100" y="1075200"/>
            <a:ext cx="1780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2"/>
                </a:solidFill>
              </a:rPr>
              <a:t>(origem)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dd06a0281ba1b2_0"/>
          <p:cNvSpPr txBox="1"/>
          <p:nvPr/>
        </p:nvSpPr>
        <p:spPr>
          <a:xfrm>
            <a:off x="3227433" y="2830926"/>
            <a:ext cx="57372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pt-BR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ddd06a0281ba1b2_0"/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ddd06a0281ba1b2_0"/>
          <p:cNvSpPr/>
          <p:nvPr/>
        </p:nvSpPr>
        <p:spPr>
          <a:xfrm>
            <a:off x="61" y="-12"/>
            <a:ext cx="12192000" cy="6858000"/>
          </a:xfrm>
          <a:prstGeom prst="rect">
            <a:avLst/>
          </a:prstGeom>
          <a:solidFill>
            <a:srgbClr val="293D1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gddd06a0281ba1b2_0" title="ED. Niemyer cor branc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ddd06a0281ba1b2_0"/>
          <p:cNvSpPr/>
          <p:nvPr/>
        </p:nvSpPr>
        <p:spPr>
          <a:xfrm>
            <a:off x="9393529" y="4240579"/>
            <a:ext cx="2523300" cy="70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>
                <a:solidFill>
                  <a:schemeClr val="dk1"/>
                </a:solidFill>
              </a:rPr>
              <a:t>Cabo Frio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gddd06a0281ba1b2_0"/>
          <p:cNvGrpSpPr/>
          <p:nvPr/>
        </p:nvGrpSpPr>
        <p:grpSpPr>
          <a:xfrm>
            <a:off x="9393525" y="1585352"/>
            <a:ext cx="2523314" cy="3687289"/>
            <a:chOff x="7049667" y="1068436"/>
            <a:chExt cx="2523314" cy="3687289"/>
          </a:xfrm>
        </p:grpSpPr>
        <p:sp>
          <p:nvSpPr>
            <p:cNvPr id="130" name="Google Shape;130;gddd06a0281ba1b2_0"/>
            <p:cNvSpPr/>
            <p:nvPr/>
          </p:nvSpPr>
          <p:spPr>
            <a:xfrm>
              <a:off x="7049681" y="1068436"/>
              <a:ext cx="2523300" cy="7080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2400">
                  <a:solidFill>
                    <a:schemeClr val="dk1"/>
                  </a:solidFill>
                </a:rPr>
                <a:t>PE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gddd06a0281ba1b2_0"/>
            <p:cNvSpPr/>
            <p:nvPr/>
          </p:nvSpPr>
          <p:spPr>
            <a:xfrm>
              <a:off x="7049667" y="1865520"/>
              <a:ext cx="2523300" cy="7080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2400">
                  <a:solidFill>
                    <a:schemeClr val="dk1"/>
                  </a:solidFill>
                </a:rPr>
                <a:t>RJ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gddd06a0281ba1b2_0"/>
            <p:cNvSpPr/>
            <p:nvPr/>
          </p:nvSpPr>
          <p:spPr>
            <a:xfrm>
              <a:off x="7049681" y="2920399"/>
              <a:ext cx="2523300" cy="7080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2400">
                  <a:solidFill>
                    <a:schemeClr val="dk1"/>
                  </a:solidFill>
                </a:rPr>
                <a:t>Recife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gddd06a0281ba1b2_0"/>
            <p:cNvSpPr txBox="1"/>
            <p:nvPr/>
          </p:nvSpPr>
          <p:spPr>
            <a:xfrm>
              <a:off x="7552773" y="2332489"/>
              <a:ext cx="1517100" cy="6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pt-BR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gddd06a0281ba1b2_0"/>
            <p:cNvSpPr txBox="1"/>
            <p:nvPr/>
          </p:nvSpPr>
          <p:spPr>
            <a:xfrm>
              <a:off x="7552775" y="4138025"/>
              <a:ext cx="1517100" cy="6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pt-BR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gddd06a0281ba1b2_0"/>
          <p:cNvSpPr txBox="1"/>
          <p:nvPr/>
        </p:nvSpPr>
        <p:spPr>
          <a:xfrm>
            <a:off x="392246" y="382340"/>
            <a:ext cx="11407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Arrecadação de </a:t>
            </a:r>
            <a:r>
              <a:rPr b="1" lang="pt-BR" sz="3000">
                <a:solidFill>
                  <a:schemeClr val="lt1"/>
                </a:solidFill>
              </a:rPr>
              <a:t>IBS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gddd06a0281ba1b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50" y="2209055"/>
            <a:ext cx="2167150" cy="21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ddd06a0281ba1b2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2824" y="2554027"/>
            <a:ext cx="2032700" cy="1473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gddd06a0281ba1b2_0"/>
          <p:cNvCxnSpPr>
            <a:stCxn id="137" idx="3"/>
            <a:endCxn id="131" idx="1"/>
          </p:cNvCxnSpPr>
          <p:nvPr/>
        </p:nvCxnSpPr>
        <p:spPr>
          <a:xfrm flipH="1" rot="10800000">
            <a:off x="6505524" y="2736414"/>
            <a:ext cx="2888100" cy="5544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gddd06a0281ba1b2_0"/>
          <p:cNvCxnSpPr>
            <a:stCxn id="137" idx="3"/>
            <a:endCxn id="132" idx="1"/>
          </p:cNvCxnSpPr>
          <p:nvPr/>
        </p:nvCxnSpPr>
        <p:spPr>
          <a:xfrm>
            <a:off x="6505524" y="3290814"/>
            <a:ext cx="2888100" cy="5004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gddd06a0281ba1b2_0"/>
          <p:cNvCxnSpPr>
            <a:stCxn id="136" idx="3"/>
            <a:endCxn id="137" idx="1"/>
          </p:cNvCxnSpPr>
          <p:nvPr/>
        </p:nvCxnSpPr>
        <p:spPr>
          <a:xfrm flipH="1" rot="10800000">
            <a:off x="2559400" y="3290830"/>
            <a:ext cx="1913400" cy="1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" name="Google Shape;141;gddd06a0281ba1b2_0"/>
          <p:cNvCxnSpPr>
            <a:stCxn id="137" idx="3"/>
            <a:endCxn id="128" idx="1"/>
          </p:cNvCxnSpPr>
          <p:nvPr/>
        </p:nvCxnSpPr>
        <p:spPr>
          <a:xfrm>
            <a:off x="6505524" y="3290814"/>
            <a:ext cx="2888100" cy="1303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" name="Google Shape;142;gddd06a0281ba1b2_0"/>
          <p:cNvCxnSpPr>
            <a:stCxn id="137" idx="3"/>
            <a:endCxn id="130" idx="1"/>
          </p:cNvCxnSpPr>
          <p:nvPr/>
        </p:nvCxnSpPr>
        <p:spPr>
          <a:xfrm flipH="1" rot="10800000">
            <a:off x="6505524" y="1939314"/>
            <a:ext cx="2888100" cy="1351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3" name="Google Shape;143;gddd06a0281ba1b2_0"/>
          <p:cNvSpPr txBox="1"/>
          <p:nvPr/>
        </p:nvSpPr>
        <p:spPr>
          <a:xfrm>
            <a:off x="9765100" y="1075200"/>
            <a:ext cx="1780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2"/>
                </a:solidFill>
              </a:rPr>
              <a:t>(destino final)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fae019575db37a7_26"/>
          <p:cNvSpPr txBox="1"/>
          <p:nvPr/>
        </p:nvSpPr>
        <p:spPr>
          <a:xfrm>
            <a:off x="3227433" y="2830926"/>
            <a:ext cx="57372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pt-BR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6fae019575db37a7_26"/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6fae019575db37a7_26"/>
          <p:cNvPicPr preferRelativeResize="0"/>
          <p:nvPr/>
        </p:nvPicPr>
        <p:blipFill rotWithShape="1">
          <a:blip r:embed="rId3">
            <a:alphaModFix/>
          </a:blip>
          <a:srcRect b="0" l="0" r="0" t="15491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6fae019575db37a7_26" title="ED. Niemyer cor branca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e0573a6e772bd4a_17"/>
          <p:cNvSpPr txBox="1"/>
          <p:nvPr/>
        </p:nvSpPr>
        <p:spPr>
          <a:xfrm>
            <a:off x="3227433" y="2830926"/>
            <a:ext cx="57372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pt-BR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7e0573a6e772bd4a_17"/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7e0573a6e772bd4a_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7e0573a6e772bd4a_17" title="ED. Niemyer cor branc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7e0573a6e772bd4a_17"/>
          <p:cNvSpPr txBox="1"/>
          <p:nvPr/>
        </p:nvSpPr>
        <p:spPr>
          <a:xfrm>
            <a:off x="392246" y="382340"/>
            <a:ext cx="11407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pt-BR" sz="3000">
                <a:solidFill>
                  <a:schemeClr val="lt1"/>
                </a:solidFill>
              </a:rPr>
              <a:t>Formas de recolhimento 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7e0573a6e772bd4a_17"/>
          <p:cNvSpPr/>
          <p:nvPr/>
        </p:nvSpPr>
        <p:spPr>
          <a:xfrm>
            <a:off x="1494500" y="2076576"/>
            <a:ext cx="9203100" cy="923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Documento de Arrecadação 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162" name="Google Shape;162;g7e0573a6e772bd4a_17"/>
          <p:cNvSpPr/>
          <p:nvPr/>
        </p:nvSpPr>
        <p:spPr>
          <a:xfrm>
            <a:off x="1494500" y="3563489"/>
            <a:ext cx="9203100" cy="9234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Split Payment</a:t>
            </a:r>
            <a:endParaRPr b="1"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6fae019575db37a7_35"/>
          <p:cNvPicPr preferRelativeResize="0"/>
          <p:nvPr/>
        </p:nvPicPr>
        <p:blipFill rotWithShape="1">
          <a:blip r:embed="rId3">
            <a:alphaModFix/>
          </a:blip>
          <a:srcRect b="8636" l="0" r="0" t="864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6fae019575db37a7_35" title="ED. Niemyer cor branca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/>
          <p:nvPr/>
        </p:nvSpPr>
        <p:spPr>
          <a:xfrm>
            <a:off x="3227433" y="2830926"/>
            <a:ext cx="57372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pt-BR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5" title="ED. Niemyer cor branc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/>
        </p:nvSpPr>
        <p:spPr>
          <a:xfrm>
            <a:off x="392246" y="382340"/>
            <a:ext cx="11407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pt-BR" sz="3000">
                <a:solidFill>
                  <a:schemeClr val="lt1"/>
                </a:solidFill>
              </a:rPr>
              <a:t>Processos centralizados no CGI</a:t>
            </a:r>
            <a:r>
              <a:rPr b="1" lang="pt-BR" sz="3000">
                <a:solidFill>
                  <a:schemeClr val="lt1"/>
                </a:solidFill>
              </a:rPr>
              <a:t>BS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598479" y="2913937"/>
            <a:ext cx="370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</a:rPr>
              <a:t>Porta de entrada dos recolhimentos no CGIBS</a:t>
            </a:r>
            <a:endParaRPr sz="2000">
              <a:solidFill>
                <a:schemeClr val="lt1"/>
              </a:solidFill>
            </a:endParaRPr>
          </a:p>
        </p:txBody>
      </p:sp>
      <p:cxnSp>
        <p:nvCxnSpPr>
          <p:cNvPr id="179" name="Google Shape;179;p5"/>
          <p:cNvCxnSpPr>
            <a:endCxn id="178" idx="1"/>
          </p:cNvCxnSpPr>
          <p:nvPr/>
        </p:nvCxnSpPr>
        <p:spPr>
          <a:xfrm>
            <a:off x="595179" y="2745637"/>
            <a:ext cx="3300" cy="568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0" name="Google Shape;180;p5"/>
          <p:cNvSpPr/>
          <p:nvPr/>
        </p:nvSpPr>
        <p:spPr>
          <a:xfrm>
            <a:off x="489225" y="1652225"/>
            <a:ext cx="3942300" cy="1178700"/>
          </a:xfrm>
          <a:prstGeom prst="homePlate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dk1"/>
                </a:solidFill>
              </a:rPr>
              <a:t>Arrecadação</a:t>
            </a:r>
            <a:endParaRPr b="1" sz="3000">
              <a:solidFill>
                <a:schemeClr val="dk1"/>
              </a:solidFill>
            </a:endParaRPr>
          </a:p>
        </p:txBody>
      </p:sp>
      <p:sp>
        <p:nvSpPr>
          <p:cNvPr id="181" name="Google Shape;181;p5"/>
          <p:cNvSpPr txBox="1"/>
          <p:nvPr/>
        </p:nvSpPr>
        <p:spPr>
          <a:xfrm>
            <a:off x="4302879" y="3714337"/>
            <a:ext cx="370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</a:rPr>
              <a:t>Controle de débitos e créditos, do meio ao fim de cadeia</a:t>
            </a:r>
            <a:endParaRPr sz="2000">
              <a:solidFill>
                <a:schemeClr val="lt1"/>
              </a:solidFill>
            </a:endParaRPr>
          </a:p>
        </p:txBody>
      </p:sp>
      <p:cxnSp>
        <p:nvCxnSpPr>
          <p:cNvPr id="182" name="Google Shape;182;p5"/>
          <p:cNvCxnSpPr>
            <a:endCxn id="181" idx="1"/>
          </p:cNvCxnSpPr>
          <p:nvPr/>
        </p:nvCxnSpPr>
        <p:spPr>
          <a:xfrm>
            <a:off x="4302579" y="2776837"/>
            <a:ext cx="300" cy="13377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" name="Google Shape;183;p5"/>
          <p:cNvSpPr/>
          <p:nvPr/>
        </p:nvSpPr>
        <p:spPr>
          <a:xfrm>
            <a:off x="4083156" y="1652225"/>
            <a:ext cx="4025700" cy="1178700"/>
          </a:xfrm>
          <a:prstGeom prst="chevron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/>
              <a:t>Apuração</a:t>
            </a:r>
            <a:endParaRPr b="1" sz="3000"/>
          </a:p>
        </p:txBody>
      </p:sp>
      <p:sp>
        <p:nvSpPr>
          <p:cNvPr id="184" name="Google Shape;184;p5"/>
          <p:cNvSpPr txBox="1"/>
          <p:nvPr/>
        </p:nvSpPr>
        <p:spPr>
          <a:xfrm>
            <a:off x="8273151" y="4514725"/>
            <a:ext cx="2884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</a:rPr>
              <a:t>Repartição financeira com descontos legais </a:t>
            </a:r>
            <a:endParaRPr sz="2000">
              <a:solidFill>
                <a:schemeClr val="lt1"/>
              </a:solidFill>
            </a:endParaRPr>
          </a:p>
        </p:txBody>
      </p:sp>
      <p:cxnSp>
        <p:nvCxnSpPr>
          <p:cNvPr id="185" name="Google Shape;185;p5"/>
          <p:cNvCxnSpPr>
            <a:endCxn id="184" idx="1"/>
          </p:cNvCxnSpPr>
          <p:nvPr/>
        </p:nvCxnSpPr>
        <p:spPr>
          <a:xfrm>
            <a:off x="8265351" y="2810125"/>
            <a:ext cx="7800" cy="21048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6" name="Google Shape;186;p5"/>
          <p:cNvSpPr/>
          <p:nvPr/>
        </p:nvSpPr>
        <p:spPr>
          <a:xfrm>
            <a:off x="7744106" y="1652225"/>
            <a:ext cx="3942300" cy="1178700"/>
          </a:xfrm>
          <a:prstGeom prst="chevron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/>
              <a:t>Distribui</a:t>
            </a:r>
            <a:r>
              <a:rPr b="1" lang="pt-BR" sz="3000"/>
              <a:t>ção</a:t>
            </a:r>
            <a:endParaRPr b="1"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54ef554d7b533f02_44"/>
          <p:cNvPicPr preferRelativeResize="0"/>
          <p:nvPr/>
        </p:nvPicPr>
        <p:blipFill rotWithShape="1">
          <a:blip r:embed="rId3">
            <a:alphaModFix/>
          </a:blip>
          <a:srcRect b="14362" l="0" r="0" t="1064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54ef554d7b533f02_44" title="ED. Niemyer cor branca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