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sldIdLst>
    <p:sldId id="275" r:id="rId2"/>
    <p:sldId id="257" r:id="rId3"/>
    <p:sldId id="258" r:id="rId4"/>
    <p:sldId id="259" r:id="rId5"/>
    <p:sldId id="260" r:id="rId6"/>
    <p:sldId id="269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76" r:id="rId15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74" d="100"/>
          <a:sy n="74" d="100"/>
        </p:scale>
        <p:origin x="35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lijuri, Monica" userId="a4dc38ed-1998-4a18-96a3-145afa4de923" providerId="ADAL" clId="{949A0986-5782-4418-98F7-EA731A2788EF}"/>
    <pc:docChg chg="modSld">
      <pc:chgData name="Calijuri, Monica" userId="a4dc38ed-1998-4a18-96a3-145afa4de923" providerId="ADAL" clId="{949A0986-5782-4418-98F7-EA731A2788EF}" dt="2026-06-01T03:00:23.514" v="2" actId="20577"/>
      <pc:docMkLst>
        <pc:docMk/>
      </pc:docMkLst>
      <pc:sldChg chg="modSp mod">
        <pc:chgData name="Calijuri, Monica" userId="a4dc38ed-1998-4a18-96a3-145afa4de923" providerId="ADAL" clId="{949A0986-5782-4418-98F7-EA731A2788EF}" dt="2026-06-01T03:00:23.514" v="2" actId="20577"/>
        <pc:sldMkLst>
          <pc:docMk/>
          <pc:sldMk cId="0" sldId="275"/>
        </pc:sldMkLst>
        <pc:spChg chg="mod">
          <ac:chgData name="Calijuri, Monica" userId="a4dc38ed-1998-4a18-96a3-145afa4de923" providerId="ADAL" clId="{949A0986-5782-4418-98F7-EA731A2788EF}" dt="2026-06-01T03:00:23.514" v="2" actId="20577"/>
          <ac:spMkLst>
            <pc:docMk/>
            <pc:sldMk cId="0" sldId="275"/>
            <ac:spMk id="89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006513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Combina recomendações do FMI sobre sequenciamento deliberado, governança e monitoramento com a abordagem da FTA de priorizar casos de uso por impacto e viabilidade. Juan Toro, p. 13-17; Ryan Minnick, p. 13-16.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Esta é a mensagem de adequação ao público do congresso: auditores fiscais são atores centrais da transformação. IA e automação reduzem tarefas repetitivas, mas aumentam a necessidade de julgamento profissional, controle da qualidade, responsabilização, supervisão humana e desenho institucional.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Fechar com síntese. Frase inspirada na conclusão do FMI: a próxima reforma modernizadora será definida por liderança, não por tecnologia. Juan Toro, p. 18.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ABA21F-E81B-5B9B-979E-8F193E0EC9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2C45CD8-7F9A-0B3B-CECB-BA3C96B49AA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4918CFC-91AB-CBDA-B644-0723C8AA540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Fechar com síntese. Frase inspirada na conclusão do FMI: a próxima reforma modernizadora será definida por liderança, não por tecnologia. Juan Toro, p. 18.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0E2E7A-C685-F80E-D5AF-F617C4D4F08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3459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 ponte com as apresentações recentes é clara: o FMI enfatiza que a digitalização é habilitador de reformas macrofiscais, mas o foco está migrando para reengenharia de processos, não apenas digitalização. Juan Toro, p. 4-5.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Base conceitual da apresentação da OCDE/FTA: Administração 1.0 centrada na administração e manual; 2.0 com processos automatizados e tributação periódica; 3.0 centrada no contribuinte, baseada em eventos e integrada a ecossistemas de dados. Nina Funnemark, p. 4-5.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Mantém a estrutura central da apresentação da Bolívia/INTEC: pilares tecnológicos, identidade digital, faturamento eletrônico, gestão e análise de dados, IA e automação, CACAO, governança e cumprimento cooperativo.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Conectar diretamente com o painel seguinte do congresso sobre o novo modelo de arrecadação da CBS e do IBS e o debate sobre split payment, transparência e governança do Comitê Gestor. Agenda do congresso, p. 5.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 apresentação da OCDE sobre DCTR destaca: heterogeneidade de regimes, aumento de complexidade e custos de cumprimento, risco para comércio e investimento internacional; e seis diretrizes: bases estratégicas, faturamento eletrônico como pilar, facilitação do cumprimento, segurança, interoperabilidade e sustentabilidade. Claudia Vargas, p. 3-7 e p. 10-11.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 apresentação da FTA mostra a evolução da IA desde sistemas baseados em regras, machine learning, NLP/OCR e RPA até IA generativa; também lista funções tributárias impactadas: atendimento, suporte interno, processamento, fraude, auditoria, cobrança, modelagem de política, cruzamento de dados e comunicação. Ryan Minnick, p. 5-8.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Usar como slide de transição para liderança. O FMI enfatiza que a tecnologia não é panaceia: com bases fracas, a automação acelera decisões fracas; com bases sólidas, melhora a tomada de decisões. Também propõe seis perspectivas de liderança: continuidade/resiliência, segurança/confiança, espaço para mudança, fazer certo desde o início, avançar com propósito e confiar/verificar/cautela. Juan Toro, p. 11-17.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Conectar ao bloco do congresso sobre conformidade fiscal, devedor contumaz e experiências internacionais com compliance cooperativo. O objetivo é mostrar que cooperação e controle não são opostos: dados e IA permitem direcionar esforços ao risco relevante, enquanto programas cooperativos reduzem incerteza e litigiosidade.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0549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/>
        </p:nvSpPr>
        <p:spPr>
          <a:xfrm>
            <a:off x="3227433" y="2830926"/>
            <a:ext cx="5737125" cy="923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TÍTULO PALESTRA</a:t>
            </a:r>
            <a:endParaRPr/>
          </a:p>
        </p:txBody>
      </p:sp>
      <p:sp>
        <p:nvSpPr>
          <p:cNvPr id="85" name="Google Shape;85;p1"/>
          <p:cNvSpPr txBox="1"/>
          <p:nvPr/>
        </p:nvSpPr>
        <p:spPr>
          <a:xfrm>
            <a:off x="3507806" y="4047732"/>
            <a:ext cx="5176377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 b="1" i="0" u="none" strike="noStrike" cap="none">
                <a:solidFill>
                  <a:srgbClr val="FFE800"/>
                </a:solidFill>
                <a:latin typeface="Calibri"/>
                <a:ea typeface="Calibri"/>
                <a:cs typeface="Calibri"/>
                <a:sym typeface="Calibri"/>
              </a:rPr>
              <a:t>Nome Palestrante</a:t>
            </a:r>
            <a:endParaRPr/>
          </a:p>
        </p:txBody>
      </p:sp>
      <p:sp>
        <p:nvSpPr>
          <p:cNvPr id="86" name="Google Shape;86;p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293D18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7" name="Google Shape;87;p1" title="ED. Niemyer cor branca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56963" y="105375"/>
            <a:ext cx="5878052" cy="1745050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Google Shape;88;p1"/>
          <p:cNvSpPr txBox="1"/>
          <p:nvPr/>
        </p:nvSpPr>
        <p:spPr>
          <a:xfrm>
            <a:off x="559850" y="2551650"/>
            <a:ext cx="9349200" cy="20312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r>
              <a:rPr lang="pt-BR" sz="5400" b="1" dirty="0">
                <a:solidFill>
                  <a:srgbClr val="DB9920"/>
                </a:solidFill>
              </a:rPr>
              <a:t>Administração Tributária 3.0:</a:t>
            </a:r>
            <a:br>
              <a:rPr lang="pt-BR" sz="5400" b="1" dirty="0">
                <a:solidFill>
                  <a:srgbClr val="DB9920"/>
                </a:solidFill>
              </a:rPr>
            </a:br>
            <a:r>
              <a:rPr lang="pt-BR" sz="5400" b="1" dirty="0">
                <a:solidFill>
                  <a:srgbClr val="DB9920"/>
                </a:solidFill>
              </a:rPr>
              <a:t>mudança de paradigma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rgbClr val="DB9920"/>
              </a:solidFill>
            </a:endParaRPr>
          </a:p>
        </p:txBody>
      </p:sp>
      <p:sp>
        <p:nvSpPr>
          <p:cNvPr id="89" name="Google Shape;89;p1"/>
          <p:cNvSpPr txBox="1"/>
          <p:nvPr/>
        </p:nvSpPr>
        <p:spPr>
          <a:xfrm>
            <a:off x="559842" y="4734746"/>
            <a:ext cx="7678384" cy="11233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 b="1" dirty="0">
                <a:solidFill>
                  <a:schemeClr val="lt1"/>
                </a:solidFill>
              </a:rPr>
              <a:t>Monica Calijuri</a:t>
            </a:r>
            <a:endParaRPr sz="4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700" b="1" dirty="0">
                <a:solidFill>
                  <a:schemeClr val="lt1"/>
                </a:solidFill>
              </a:rPr>
              <a:t>Especialista </a:t>
            </a:r>
            <a:r>
              <a:rPr lang="pt-BR" sz="2700" b="1">
                <a:solidFill>
                  <a:schemeClr val="lt1"/>
                </a:solidFill>
              </a:rPr>
              <a:t>líder Adm. </a:t>
            </a:r>
            <a:r>
              <a:rPr lang="pt-BR" sz="2700" b="1" dirty="0">
                <a:solidFill>
                  <a:schemeClr val="lt1"/>
                </a:solidFill>
              </a:rPr>
              <a:t>Tributaria – BID – FMM </a:t>
            </a:r>
            <a:endParaRPr sz="2700" b="1" dirty="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84BD00"/>
          </a:solidFill>
          <a:ln w="12700">
            <a:solidFill>
              <a:srgbClr val="84BD00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" name="Shape 1"/>
          <p:cNvSpPr/>
          <p:nvPr/>
        </p:nvSpPr>
        <p:spPr>
          <a:xfrm>
            <a:off x="0" y="164592"/>
            <a:ext cx="12191695" cy="777240"/>
          </a:xfrm>
          <a:prstGeom prst="rect">
            <a:avLst/>
          </a:prstGeom>
          <a:solidFill>
            <a:srgbClr val="1F4E79"/>
          </a:solidFill>
          <a:ln w="12700">
            <a:solidFill>
              <a:srgbClr val="1F4E79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4" name="Text 2"/>
          <p:cNvSpPr/>
          <p:nvPr/>
        </p:nvSpPr>
        <p:spPr>
          <a:xfrm>
            <a:off x="244143" y="345186"/>
            <a:ext cx="11780217" cy="41605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Autofit/>
          </a:bodyPr>
          <a:lstStyle/>
          <a:p>
            <a:pPr marL="0" indent="0">
              <a:buNone/>
            </a:pPr>
            <a:r>
              <a:rPr lang="en-US" sz="32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9. Confiança, compliance cooperativo e auditoria inteligente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10607040" y="6537960"/>
            <a:ext cx="1143000" cy="164592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6F7C85"/>
                </a:solidFill>
              </a:rPr>
              <a:t>BID | FMM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685800" y="1078992"/>
            <a:ext cx="9784080" cy="50292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Autofit/>
          </a:bodyPr>
          <a:lstStyle/>
          <a:p>
            <a:pPr marL="0" indent="0">
              <a:buNone/>
            </a:pPr>
            <a:r>
              <a:rPr lang="en-US" sz="2000" b="1" dirty="0">
                <a:solidFill>
                  <a:srgbClr val="1F4E79"/>
                </a:solidFill>
              </a:rPr>
              <a:t>A AT 3.0 não elimina o controle. Ela reposiciona o controle para onde ele gera mais valor.</a:t>
            </a:r>
            <a:endParaRPr lang="en-US" sz="2000" dirty="0"/>
          </a:p>
        </p:txBody>
      </p:sp>
      <p:sp>
        <p:nvSpPr>
          <p:cNvPr id="8" name="Shape 6"/>
          <p:cNvSpPr/>
          <p:nvPr/>
        </p:nvSpPr>
        <p:spPr>
          <a:xfrm>
            <a:off x="822960" y="1920240"/>
            <a:ext cx="3090672" cy="2062480"/>
          </a:xfrm>
          <a:prstGeom prst="roundRect">
            <a:avLst>
              <a:gd name="adj" fmla="val 5161"/>
            </a:avLst>
          </a:prstGeom>
          <a:solidFill>
            <a:srgbClr val="F9FBFD"/>
          </a:solidFill>
          <a:ln w="12700">
            <a:solidFill>
              <a:srgbClr val="D6E1EA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9" name="Shape 7"/>
          <p:cNvSpPr/>
          <p:nvPr/>
        </p:nvSpPr>
        <p:spPr>
          <a:xfrm>
            <a:off x="822960" y="1920240"/>
            <a:ext cx="64008" cy="2089150"/>
          </a:xfrm>
          <a:prstGeom prst="rect">
            <a:avLst/>
          </a:prstGeom>
          <a:solidFill>
            <a:srgbClr val="C84630"/>
          </a:solidFill>
          <a:ln w="12700">
            <a:solidFill>
              <a:srgbClr val="C84630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0" name="Text 8"/>
          <p:cNvSpPr/>
          <p:nvPr/>
        </p:nvSpPr>
        <p:spPr>
          <a:xfrm>
            <a:off x="987552" y="2048256"/>
            <a:ext cx="2926080" cy="256032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Autofit/>
          </a:bodyPr>
          <a:lstStyle/>
          <a:p>
            <a:pPr marL="0" indent="0">
              <a:buNone/>
            </a:pPr>
            <a:r>
              <a:rPr lang="en-US" sz="2000" b="1" dirty="0">
                <a:solidFill>
                  <a:srgbClr val="1F4E79"/>
                </a:solidFill>
              </a:rPr>
              <a:t>Depois do fato</a:t>
            </a:r>
            <a:endParaRPr lang="en-US" sz="2000" dirty="0"/>
          </a:p>
        </p:txBody>
      </p:sp>
      <p:sp>
        <p:nvSpPr>
          <p:cNvPr id="11" name="Text 9"/>
          <p:cNvSpPr/>
          <p:nvPr/>
        </p:nvSpPr>
        <p:spPr>
          <a:xfrm>
            <a:off x="1088136" y="2896616"/>
            <a:ext cx="2926080" cy="77724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Autofit/>
          </a:bodyPr>
          <a:lstStyle/>
          <a:p>
            <a:pPr marL="0" indent="0">
              <a:buNone/>
            </a:pPr>
            <a:r>
              <a:rPr lang="en-US" sz="2000" dirty="0">
                <a:solidFill>
                  <a:srgbClr val="16324F"/>
                </a:solidFill>
              </a:rPr>
              <a:t>Fiscalização posterior, disputas longas, custo elevado para Fisco e contribuinte.</a:t>
            </a:r>
            <a:endParaRPr lang="en-US" sz="2000" dirty="0"/>
          </a:p>
        </p:txBody>
      </p:sp>
      <p:sp>
        <p:nvSpPr>
          <p:cNvPr id="12" name="Shape 10"/>
          <p:cNvSpPr/>
          <p:nvPr/>
        </p:nvSpPr>
        <p:spPr>
          <a:xfrm>
            <a:off x="4480560" y="1920240"/>
            <a:ext cx="3026664" cy="2062480"/>
          </a:xfrm>
          <a:prstGeom prst="roundRect">
            <a:avLst>
              <a:gd name="adj" fmla="val 5161"/>
            </a:avLst>
          </a:prstGeom>
          <a:solidFill>
            <a:srgbClr val="F2F7FB"/>
          </a:solidFill>
          <a:ln w="12700">
            <a:solidFill>
              <a:srgbClr val="D6E1EA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3" name="Shape 11"/>
          <p:cNvSpPr/>
          <p:nvPr/>
        </p:nvSpPr>
        <p:spPr>
          <a:xfrm>
            <a:off x="4480560" y="1920240"/>
            <a:ext cx="64008" cy="2089150"/>
          </a:xfrm>
          <a:prstGeom prst="rect">
            <a:avLst/>
          </a:prstGeom>
          <a:solidFill>
            <a:srgbClr val="0B6FAE"/>
          </a:solidFill>
          <a:ln w="12700">
            <a:solidFill>
              <a:srgbClr val="0B6FAE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4" name="Text 12"/>
          <p:cNvSpPr/>
          <p:nvPr/>
        </p:nvSpPr>
        <p:spPr>
          <a:xfrm>
            <a:off x="4645152" y="2048256"/>
            <a:ext cx="2926080" cy="256032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Autofit/>
          </a:bodyPr>
          <a:lstStyle/>
          <a:p>
            <a:r>
              <a:rPr lang="en-US" sz="2000" b="1" dirty="0">
                <a:solidFill>
                  <a:srgbClr val="1F4E79"/>
                </a:solidFill>
              </a:rPr>
              <a:t>Durante o ciclo</a:t>
            </a:r>
          </a:p>
        </p:txBody>
      </p:sp>
      <p:sp>
        <p:nvSpPr>
          <p:cNvPr id="15" name="Text 13"/>
          <p:cNvSpPr/>
          <p:nvPr/>
        </p:nvSpPr>
        <p:spPr>
          <a:xfrm>
            <a:off x="4721354" y="2747772"/>
            <a:ext cx="2926080" cy="77724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Autofit/>
          </a:bodyPr>
          <a:lstStyle/>
          <a:p>
            <a:pPr marL="0" indent="0">
              <a:buNone/>
            </a:pPr>
            <a:r>
              <a:rPr lang="en-US" sz="2000" dirty="0">
                <a:solidFill>
                  <a:srgbClr val="16324F"/>
                </a:solidFill>
              </a:rPr>
              <a:t>Monitoramento de risco, validações, alertas e correções preventivas.</a:t>
            </a:r>
            <a:endParaRPr lang="en-US" sz="2000" dirty="0"/>
          </a:p>
        </p:txBody>
      </p:sp>
      <p:sp>
        <p:nvSpPr>
          <p:cNvPr id="16" name="Shape 14"/>
          <p:cNvSpPr/>
          <p:nvPr/>
        </p:nvSpPr>
        <p:spPr>
          <a:xfrm>
            <a:off x="8186418" y="1946910"/>
            <a:ext cx="3078480" cy="2062480"/>
          </a:xfrm>
          <a:prstGeom prst="roundRect">
            <a:avLst>
              <a:gd name="adj" fmla="val 5161"/>
            </a:avLst>
          </a:prstGeom>
          <a:solidFill>
            <a:srgbClr val="F6FBF3"/>
          </a:solidFill>
          <a:ln w="12700">
            <a:solidFill>
              <a:srgbClr val="D6E1EA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7" name="Shape 15"/>
          <p:cNvSpPr/>
          <p:nvPr/>
        </p:nvSpPr>
        <p:spPr>
          <a:xfrm>
            <a:off x="8180067" y="1946910"/>
            <a:ext cx="48258" cy="2062480"/>
          </a:xfrm>
          <a:prstGeom prst="rect">
            <a:avLst/>
          </a:prstGeom>
          <a:solidFill>
            <a:srgbClr val="84BD00"/>
          </a:solidFill>
          <a:ln w="12700">
            <a:solidFill>
              <a:srgbClr val="84BD00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8" name="Text 16"/>
          <p:cNvSpPr/>
          <p:nvPr/>
        </p:nvSpPr>
        <p:spPr>
          <a:xfrm>
            <a:off x="8302752" y="2048256"/>
            <a:ext cx="2926080" cy="256032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Autofit/>
          </a:bodyPr>
          <a:lstStyle/>
          <a:p>
            <a:pPr marL="0" indent="0">
              <a:buNone/>
            </a:pPr>
            <a:r>
              <a:rPr lang="en-US" sz="2000" b="1" dirty="0">
                <a:solidFill>
                  <a:srgbClr val="1F4E79"/>
                </a:solidFill>
              </a:rPr>
              <a:t>Antes do conflito</a:t>
            </a:r>
            <a:endParaRPr lang="en-US" sz="2000" dirty="0"/>
          </a:p>
        </p:txBody>
      </p:sp>
      <p:sp>
        <p:nvSpPr>
          <p:cNvPr id="19" name="Text 17"/>
          <p:cNvSpPr/>
          <p:nvPr/>
        </p:nvSpPr>
        <p:spPr>
          <a:xfrm>
            <a:off x="8334756" y="2766060"/>
            <a:ext cx="2926080" cy="77724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Autofit/>
          </a:bodyPr>
          <a:lstStyle/>
          <a:p>
            <a:pPr marL="0" indent="0">
              <a:buNone/>
            </a:pPr>
            <a:r>
              <a:rPr lang="en-US" sz="2000" dirty="0">
                <a:solidFill>
                  <a:srgbClr val="16324F"/>
                </a:solidFill>
              </a:rPr>
              <a:t>Tax Control Framework, diálogo transparente, prevenção de litígios e segurança jurídica.</a:t>
            </a:r>
            <a:endParaRPr lang="en-US" sz="2000" dirty="0"/>
          </a:p>
        </p:txBody>
      </p:sp>
      <p:sp>
        <p:nvSpPr>
          <p:cNvPr id="20" name="Text 18"/>
          <p:cNvSpPr/>
          <p:nvPr/>
        </p:nvSpPr>
        <p:spPr>
          <a:xfrm>
            <a:off x="1005840" y="4251960"/>
            <a:ext cx="10149840" cy="713232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 fontScale="85000" lnSpcReduction="20000"/>
          </a:bodyPr>
          <a:lstStyle/>
          <a:p>
            <a:pPr algn="ctr"/>
            <a:r>
              <a:rPr lang="pt-BR" sz="2100" b="1" dirty="0">
                <a:solidFill>
                  <a:srgbClr val="16324F"/>
                </a:solidFill>
              </a:rPr>
              <a:t>Compliance cooperativo não significa menor controle. Significa controle mais inteligente, baseado em transparência, governança interna das empresas, Tax </a:t>
            </a:r>
            <a:r>
              <a:rPr lang="pt-BR" sz="2100" b="1" dirty="0" err="1">
                <a:solidFill>
                  <a:srgbClr val="16324F"/>
                </a:solidFill>
              </a:rPr>
              <a:t>Control</a:t>
            </a:r>
            <a:r>
              <a:rPr lang="pt-BR" sz="2100" b="1" dirty="0">
                <a:solidFill>
                  <a:srgbClr val="16324F"/>
                </a:solidFill>
              </a:rPr>
              <a:t> Framework e priorização de riscos relevantes.</a:t>
            </a:r>
            <a:endParaRPr lang="en-US" sz="2100" b="1" dirty="0">
              <a:solidFill>
                <a:srgbClr val="16324F"/>
              </a:solidFill>
            </a:endParaRPr>
          </a:p>
        </p:txBody>
      </p:sp>
      <p:sp>
        <p:nvSpPr>
          <p:cNvPr id="21" name="Text 19"/>
          <p:cNvSpPr/>
          <p:nvPr/>
        </p:nvSpPr>
        <p:spPr>
          <a:xfrm>
            <a:off x="1097280" y="5532120"/>
            <a:ext cx="9875520" cy="347472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Autofit/>
          </a:bodyPr>
          <a:lstStyle/>
          <a:p>
            <a:pPr marL="0" indent="0" algn="ctr">
              <a:buNone/>
            </a:pPr>
            <a:r>
              <a:rPr lang="en-US" sz="2400" dirty="0">
                <a:solidFill>
                  <a:srgbClr val="1F4E79"/>
                </a:solidFill>
              </a:rPr>
              <a:t>Controle efetivo = dados confiáveis + critérios transparentes + supervisão humana + cooperação institucional.</a:t>
            </a:r>
            <a:endParaRPr lang="en-US" sz="2400" dirty="0"/>
          </a:p>
        </p:txBody>
      </p:sp>
      <p:sp>
        <p:nvSpPr>
          <p:cNvPr id="23" name="Text 20"/>
          <p:cNvSpPr/>
          <p:nvPr/>
        </p:nvSpPr>
        <p:spPr>
          <a:xfrm>
            <a:off x="11750040" y="6512814"/>
            <a:ext cx="274320" cy="18973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r>
              <a:rPr dirty="0"/>
              <a:t>10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84BD00"/>
          </a:solidFill>
          <a:ln w="12700">
            <a:solidFill>
              <a:srgbClr val="84BD00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" name="Shape 1"/>
          <p:cNvSpPr/>
          <p:nvPr/>
        </p:nvSpPr>
        <p:spPr>
          <a:xfrm>
            <a:off x="0" y="164592"/>
            <a:ext cx="12191695" cy="594360"/>
          </a:xfrm>
          <a:prstGeom prst="rect">
            <a:avLst/>
          </a:prstGeom>
          <a:solidFill>
            <a:srgbClr val="1F4E79"/>
          </a:solidFill>
          <a:ln w="12700">
            <a:solidFill>
              <a:srgbClr val="1F4E79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4" name="Text 2"/>
          <p:cNvSpPr/>
          <p:nvPr/>
        </p:nvSpPr>
        <p:spPr>
          <a:xfrm>
            <a:off x="411480" y="265176"/>
            <a:ext cx="8961120" cy="34747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Autofit/>
          </a:bodyPr>
          <a:lstStyle/>
          <a:p>
            <a:pPr marL="0" indent="0">
              <a:buNone/>
            </a:pPr>
            <a:r>
              <a:rPr lang="en-US" sz="32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10. Uma rota prática de implementação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10607040" y="6537960"/>
            <a:ext cx="1143000" cy="164592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6F7C85"/>
                </a:solidFill>
              </a:rPr>
              <a:t>BID | FMM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2331720" y="2743200"/>
            <a:ext cx="685800" cy="0"/>
          </a:xfrm>
          <a:prstGeom prst="line">
            <a:avLst/>
          </a:prstGeom>
          <a:noFill/>
          <a:ln w="12700">
            <a:solidFill>
              <a:srgbClr val="A8B9C5"/>
            </a:solidFill>
            <a:prstDash val="solid"/>
            <a:tailEnd type="triangle"/>
          </a:ln>
        </p:spPr>
        <p:txBody>
          <a:bodyPr/>
          <a:lstStyle/>
          <a:p>
            <a:endParaRPr/>
          </a:p>
        </p:txBody>
      </p:sp>
      <p:sp>
        <p:nvSpPr>
          <p:cNvPr id="8" name="Shape 6"/>
          <p:cNvSpPr/>
          <p:nvPr/>
        </p:nvSpPr>
        <p:spPr>
          <a:xfrm>
            <a:off x="685800" y="2240280"/>
            <a:ext cx="777240" cy="777240"/>
          </a:xfrm>
          <a:prstGeom prst="ellipse">
            <a:avLst/>
          </a:prstGeom>
          <a:solidFill>
            <a:srgbClr val="0B6FAE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9" name="Text 7"/>
          <p:cNvSpPr/>
          <p:nvPr/>
        </p:nvSpPr>
        <p:spPr>
          <a:xfrm>
            <a:off x="886968" y="2450592"/>
            <a:ext cx="365760" cy="128016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</a:rPr>
              <a:t>1</a:t>
            </a:r>
            <a:endParaRPr lang="en-US" sz="2000" dirty="0"/>
          </a:p>
        </p:txBody>
      </p:sp>
      <p:sp>
        <p:nvSpPr>
          <p:cNvPr id="10" name="Text 8"/>
          <p:cNvSpPr/>
          <p:nvPr/>
        </p:nvSpPr>
        <p:spPr>
          <a:xfrm>
            <a:off x="365760" y="3220720"/>
            <a:ext cx="1554480" cy="347472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Autofit/>
          </a:bodyPr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1F4E79"/>
                </a:solidFill>
              </a:rPr>
              <a:t>Diagnóstico e bases</a:t>
            </a:r>
            <a:endParaRPr lang="en-US" sz="2000" dirty="0"/>
          </a:p>
        </p:txBody>
      </p:sp>
      <p:sp>
        <p:nvSpPr>
          <p:cNvPr id="11" name="Text 9"/>
          <p:cNvSpPr/>
          <p:nvPr/>
        </p:nvSpPr>
        <p:spPr>
          <a:xfrm>
            <a:off x="365760" y="3794760"/>
            <a:ext cx="1828800" cy="121412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Autofit/>
          </a:bodyPr>
          <a:lstStyle/>
          <a:p>
            <a:pPr marL="0" indent="0" algn="ctr">
              <a:buNone/>
            </a:pPr>
            <a:r>
              <a:rPr lang="en-US" sz="2000" dirty="0">
                <a:solidFill>
                  <a:srgbClr val="5B6770"/>
                </a:solidFill>
              </a:rPr>
              <a:t>dados, processos, riscos, competências, segurança</a:t>
            </a:r>
            <a:endParaRPr lang="en-US" sz="2000" dirty="0"/>
          </a:p>
        </p:txBody>
      </p:sp>
      <p:sp>
        <p:nvSpPr>
          <p:cNvPr id="12" name="Shape 10"/>
          <p:cNvSpPr/>
          <p:nvPr/>
        </p:nvSpPr>
        <p:spPr>
          <a:xfrm>
            <a:off x="4572000" y="2743200"/>
            <a:ext cx="685800" cy="0"/>
          </a:xfrm>
          <a:prstGeom prst="line">
            <a:avLst/>
          </a:prstGeom>
          <a:noFill/>
          <a:ln w="12700">
            <a:solidFill>
              <a:srgbClr val="A8B9C5"/>
            </a:solidFill>
            <a:prstDash val="solid"/>
            <a:tailEnd type="triangle"/>
          </a:ln>
        </p:spPr>
        <p:txBody>
          <a:bodyPr/>
          <a:lstStyle/>
          <a:p>
            <a:endParaRPr/>
          </a:p>
        </p:txBody>
      </p:sp>
      <p:sp>
        <p:nvSpPr>
          <p:cNvPr id="13" name="Shape 11"/>
          <p:cNvSpPr/>
          <p:nvPr/>
        </p:nvSpPr>
        <p:spPr>
          <a:xfrm>
            <a:off x="2926080" y="2240280"/>
            <a:ext cx="777240" cy="777240"/>
          </a:xfrm>
          <a:prstGeom prst="ellipse">
            <a:avLst/>
          </a:prstGeom>
          <a:solidFill>
            <a:srgbClr val="1A9C9A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4" name="Text 12"/>
          <p:cNvSpPr/>
          <p:nvPr/>
        </p:nvSpPr>
        <p:spPr>
          <a:xfrm>
            <a:off x="3127248" y="2450592"/>
            <a:ext cx="365760" cy="128016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</a:rPr>
              <a:t>2</a:t>
            </a:r>
            <a:endParaRPr lang="en-US" sz="2000" dirty="0"/>
          </a:p>
        </p:txBody>
      </p:sp>
      <p:sp>
        <p:nvSpPr>
          <p:cNvPr id="15" name="Text 13"/>
          <p:cNvSpPr/>
          <p:nvPr/>
        </p:nvSpPr>
        <p:spPr>
          <a:xfrm>
            <a:off x="2743200" y="3337560"/>
            <a:ext cx="1554480" cy="347472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Autofit/>
          </a:bodyPr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1F4E79"/>
                </a:solidFill>
              </a:rPr>
              <a:t>Casos de uso prioritários</a:t>
            </a:r>
            <a:endParaRPr lang="en-US" sz="2000" dirty="0"/>
          </a:p>
        </p:txBody>
      </p:sp>
      <p:sp>
        <p:nvSpPr>
          <p:cNvPr id="16" name="Text 14"/>
          <p:cNvSpPr/>
          <p:nvPr/>
        </p:nvSpPr>
        <p:spPr>
          <a:xfrm>
            <a:off x="2674620" y="4153408"/>
            <a:ext cx="1828800" cy="64008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Autofit/>
          </a:bodyPr>
          <a:lstStyle/>
          <a:p>
            <a:pPr marL="0" indent="0" algn="ctr">
              <a:buNone/>
            </a:pPr>
            <a:r>
              <a:rPr lang="en-US" sz="2000" dirty="0">
                <a:solidFill>
                  <a:srgbClr val="5B6770"/>
                </a:solidFill>
              </a:rPr>
              <a:t>alto impacto, alta viabilidade, governança clara</a:t>
            </a:r>
            <a:endParaRPr lang="en-US" sz="2000" dirty="0"/>
          </a:p>
        </p:txBody>
      </p:sp>
      <p:sp>
        <p:nvSpPr>
          <p:cNvPr id="17" name="Shape 15"/>
          <p:cNvSpPr/>
          <p:nvPr/>
        </p:nvSpPr>
        <p:spPr>
          <a:xfrm>
            <a:off x="6812280" y="2743200"/>
            <a:ext cx="685800" cy="0"/>
          </a:xfrm>
          <a:prstGeom prst="line">
            <a:avLst/>
          </a:prstGeom>
          <a:noFill/>
          <a:ln w="12700">
            <a:solidFill>
              <a:srgbClr val="A8B9C5"/>
            </a:solidFill>
            <a:prstDash val="solid"/>
            <a:tailEnd type="triangle"/>
          </a:ln>
        </p:spPr>
        <p:txBody>
          <a:bodyPr/>
          <a:lstStyle/>
          <a:p>
            <a:endParaRPr/>
          </a:p>
        </p:txBody>
      </p:sp>
      <p:sp>
        <p:nvSpPr>
          <p:cNvPr id="18" name="Shape 16"/>
          <p:cNvSpPr/>
          <p:nvPr/>
        </p:nvSpPr>
        <p:spPr>
          <a:xfrm>
            <a:off x="5166360" y="2240280"/>
            <a:ext cx="777240" cy="777240"/>
          </a:xfrm>
          <a:prstGeom prst="ellipse">
            <a:avLst/>
          </a:prstGeom>
          <a:solidFill>
            <a:srgbClr val="F28C28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9" name="Text 17"/>
          <p:cNvSpPr/>
          <p:nvPr/>
        </p:nvSpPr>
        <p:spPr>
          <a:xfrm>
            <a:off x="5367528" y="2450592"/>
            <a:ext cx="365760" cy="128016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</a:rPr>
              <a:t>3</a:t>
            </a:r>
            <a:endParaRPr lang="en-US" sz="2000" dirty="0"/>
          </a:p>
        </p:txBody>
      </p:sp>
      <p:sp>
        <p:nvSpPr>
          <p:cNvPr id="20" name="Text 18"/>
          <p:cNvSpPr/>
          <p:nvPr/>
        </p:nvSpPr>
        <p:spPr>
          <a:xfrm>
            <a:off x="4865370" y="3255264"/>
            <a:ext cx="1554480" cy="347472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Autofit/>
          </a:bodyPr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1F4E79"/>
                </a:solidFill>
              </a:rPr>
              <a:t>Pilotos controlados</a:t>
            </a:r>
            <a:endParaRPr lang="en-US" sz="2000" dirty="0"/>
          </a:p>
        </p:txBody>
      </p:sp>
      <p:sp>
        <p:nvSpPr>
          <p:cNvPr id="21" name="Text 19"/>
          <p:cNvSpPr/>
          <p:nvPr/>
        </p:nvSpPr>
        <p:spPr>
          <a:xfrm>
            <a:off x="4880610" y="4081780"/>
            <a:ext cx="1828800" cy="64008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Autofit/>
          </a:bodyPr>
          <a:lstStyle/>
          <a:p>
            <a:pPr marL="0" indent="0" algn="ctr">
              <a:buNone/>
            </a:pPr>
            <a:r>
              <a:rPr lang="en-US" sz="2000" dirty="0">
                <a:solidFill>
                  <a:srgbClr val="5B6770"/>
                </a:solidFill>
              </a:rPr>
              <a:t>métricas, grupos de teste, avaliação e saída</a:t>
            </a:r>
            <a:endParaRPr lang="en-US" sz="2000" dirty="0"/>
          </a:p>
        </p:txBody>
      </p:sp>
      <p:sp>
        <p:nvSpPr>
          <p:cNvPr id="22" name="Shape 20"/>
          <p:cNvSpPr/>
          <p:nvPr/>
        </p:nvSpPr>
        <p:spPr>
          <a:xfrm>
            <a:off x="9052560" y="2743200"/>
            <a:ext cx="685800" cy="0"/>
          </a:xfrm>
          <a:prstGeom prst="line">
            <a:avLst/>
          </a:prstGeom>
          <a:noFill/>
          <a:ln w="12700">
            <a:solidFill>
              <a:srgbClr val="A8B9C5"/>
            </a:solidFill>
            <a:prstDash val="solid"/>
            <a:tailEnd type="triangle"/>
          </a:ln>
        </p:spPr>
        <p:txBody>
          <a:bodyPr/>
          <a:lstStyle/>
          <a:p>
            <a:endParaRPr/>
          </a:p>
        </p:txBody>
      </p:sp>
      <p:sp>
        <p:nvSpPr>
          <p:cNvPr id="23" name="Shape 21"/>
          <p:cNvSpPr/>
          <p:nvPr/>
        </p:nvSpPr>
        <p:spPr>
          <a:xfrm>
            <a:off x="7406640" y="2240280"/>
            <a:ext cx="777240" cy="777240"/>
          </a:xfrm>
          <a:prstGeom prst="ellipse">
            <a:avLst/>
          </a:prstGeom>
          <a:solidFill>
            <a:srgbClr val="84BD00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4" name="Text 22"/>
          <p:cNvSpPr/>
          <p:nvPr/>
        </p:nvSpPr>
        <p:spPr>
          <a:xfrm>
            <a:off x="7607808" y="2450592"/>
            <a:ext cx="365760" cy="128016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</a:rPr>
              <a:t>4</a:t>
            </a:r>
            <a:endParaRPr lang="en-US" sz="2000" dirty="0"/>
          </a:p>
        </p:txBody>
      </p:sp>
      <p:sp>
        <p:nvSpPr>
          <p:cNvPr id="25" name="Text 23"/>
          <p:cNvSpPr/>
          <p:nvPr/>
        </p:nvSpPr>
        <p:spPr>
          <a:xfrm>
            <a:off x="7164705" y="3246121"/>
            <a:ext cx="1554480" cy="347472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Autofit/>
          </a:bodyPr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1F4E79"/>
                </a:solidFill>
              </a:rPr>
              <a:t>Escala institucional</a:t>
            </a:r>
            <a:endParaRPr lang="en-US" sz="2000" dirty="0"/>
          </a:p>
        </p:txBody>
      </p:sp>
      <p:sp>
        <p:nvSpPr>
          <p:cNvPr id="26" name="Text 24"/>
          <p:cNvSpPr/>
          <p:nvPr/>
        </p:nvSpPr>
        <p:spPr>
          <a:xfrm>
            <a:off x="7189470" y="4153408"/>
            <a:ext cx="1828800" cy="64008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Autofit/>
          </a:bodyPr>
          <a:lstStyle/>
          <a:p>
            <a:pPr marL="0" indent="0" algn="ctr">
              <a:buNone/>
            </a:pPr>
            <a:r>
              <a:rPr lang="en-US" sz="2000" dirty="0">
                <a:solidFill>
                  <a:srgbClr val="5B6770"/>
                </a:solidFill>
              </a:rPr>
              <a:t>processos redesenhados, pessoas treinadas, accountability</a:t>
            </a:r>
            <a:endParaRPr lang="en-US" sz="2000" dirty="0"/>
          </a:p>
        </p:txBody>
      </p:sp>
      <p:sp>
        <p:nvSpPr>
          <p:cNvPr id="27" name="Shape 25"/>
          <p:cNvSpPr/>
          <p:nvPr/>
        </p:nvSpPr>
        <p:spPr>
          <a:xfrm>
            <a:off x="11292840" y="2743200"/>
            <a:ext cx="0" cy="0"/>
          </a:xfrm>
          <a:prstGeom prst="line">
            <a:avLst/>
          </a:prstGeom>
          <a:noFill/>
          <a:ln w="12700">
            <a:solidFill>
              <a:srgbClr val="A8B9C5"/>
            </a:solidFill>
            <a:prstDash val="solid"/>
            <a:tailEnd type="none"/>
          </a:ln>
        </p:spPr>
        <p:txBody>
          <a:bodyPr/>
          <a:lstStyle/>
          <a:p>
            <a:endParaRPr/>
          </a:p>
        </p:txBody>
      </p:sp>
      <p:sp>
        <p:nvSpPr>
          <p:cNvPr id="28" name="Shape 26"/>
          <p:cNvSpPr/>
          <p:nvPr/>
        </p:nvSpPr>
        <p:spPr>
          <a:xfrm>
            <a:off x="9646920" y="2240280"/>
            <a:ext cx="777240" cy="777240"/>
          </a:xfrm>
          <a:prstGeom prst="ellipse">
            <a:avLst/>
          </a:prstGeom>
          <a:solidFill>
            <a:srgbClr val="1F4E79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sz="2000" dirty="0"/>
          </a:p>
        </p:txBody>
      </p:sp>
      <p:sp>
        <p:nvSpPr>
          <p:cNvPr id="29" name="Text 27"/>
          <p:cNvSpPr/>
          <p:nvPr/>
        </p:nvSpPr>
        <p:spPr>
          <a:xfrm>
            <a:off x="9848088" y="2450592"/>
            <a:ext cx="365760" cy="128016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5</a:t>
            </a:r>
            <a:endParaRPr lang="en-US" sz="1600" dirty="0"/>
          </a:p>
        </p:txBody>
      </p:sp>
      <p:sp>
        <p:nvSpPr>
          <p:cNvPr id="30" name="Text 28"/>
          <p:cNvSpPr/>
          <p:nvPr/>
        </p:nvSpPr>
        <p:spPr>
          <a:xfrm>
            <a:off x="9436608" y="3270504"/>
            <a:ext cx="1554480" cy="347472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Autofit/>
          </a:bodyPr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1F4E79"/>
                </a:solidFill>
              </a:rPr>
              <a:t>Ecossistema interoperável</a:t>
            </a:r>
            <a:endParaRPr lang="en-US" sz="2000" dirty="0"/>
          </a:p>
        </p:txBody>
      </p:sp>
      <p:sp>
        <p:nvSpPr>
          <p:cNvPr id="31" name="Text 29"/>
          <p:cNvSpPr/>
          <p:nvPr/>
        </p:nvSpPr>
        <p:spPr>
          <a:xfrm>
            <a:off x="9326880" y="4128008"/>
            <a:ext cx="1828800" cy="64008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Autofit/>
          </a:bodyPr>
          <a:lstStyle/>
          <a:p>
            <a:pPr marL="0" indent="0" algn="ctr">
              <a:buNone/>
            </a:pPr>
            <a:r>
              <a:rPr lang="en-US" sz="2000" dirty="0">
                <a:solidFill>
                  <a:srgbClr val="5B6770"/>
                </a:solidFill>
              </a:rPr>
              <a:t>integração com empresas, entes federativos e parceiros</a:t>
            </a:r>
            <a:endParaRPr lang="en-US" sz="2000" dirty="0"/>
          </a:p>
        </p:txBody>
      </p:sp>
      <p:sp>
        <p:nvSpPr>
          <p:cNvPr id="32" name="Text 30"/>
          <p:cNvSpPr/>
          <p:nvPr/>
        </p:nvSpPr>
        <p:spPr>
          <a:xfrm>
            <a:off x="886968" y="5735320"/>
            <a:ext cx="10058400" cy="47548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Autofit/>
          </a:bodyPr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1F4E79"/>
                </a:solidFill>
              </a:rPr>
              <a:t>A sequência importa: começar pequeno não significa pensar pequeno. Significa proteger a credibilidade enquanto se constrói capacidade.</a:t>
            </a:r>
            <a:endParaRPr lang="en-US" sz="2400" dirty="0"/>
          </a:p>
        </p:txBody>
      </p:sp>
      <p:sp>
        <p:nvSpPr>
          <p:cNvPr id="34" name="Text 31"/>
          <p:cNvSpPr/>
          <p:nvPr/>
        </p:nvSpPr>
        <p:spPr>
          <a:xfrm>
            <a:off x="11750040" y="6461760"/>
            <a:ext cx="274320" cy="240792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r>
              <a:rPr dirty="0"/>
              <a:t>11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84BD00"/>
          </a:solidFill>
          <a:ln w="12700">
            <a:solidFill>
              <a:srgbClr val="84BD00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" name="Shape 1"/>
          <p:cNvSpPr/>
          <p:nvPr/>
        </p:nvSpPr>
        <p:spPr>
          <a:xfrm>
            <a:off x="0" y="164592"/>
            <a:ext cx="12191695" cy="594360"/>
          </a:xfrm>
          <a:prstGeom prst="rect">
            <a:avLst/>
          </a:prstGeom>
          <a:solidFill>
            <a:srgbClr val="1F4E79"/>
          </a:solidFill>
          <a:ln w="12700">
            <a:solidFill>
              <a:srgbClr val="1F4E79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4" name="Text 2"/>
          <p:cNvSpPr/>
          <p:nvPr/>
        </p:nvSpPr>
        <p:spPr>
          <a:xfrm>
            <a:off x="411480" y="265176"/>
            <a:ext cx="8961120" cy="34747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Autofit/>
          </a:bodyPr>
          <a:lstStyle/>
          <a:p>
            <a:pPr marL="0" indent="0">
              <a:buNone/>
            </a:pPr>
            <a:r>
              <a:rPr lang="en-US" sz="32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11. O novo papel do auditor fiscal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10607040" y="6537960"/>
            <a:ext cx="1143000" cy="164592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6F7C85"/>
                </a:solidFill>
              </a:rPr>
              <a:t>BID | FMM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685800" y="1069848"/>
            <a:ext cx="9875520" cy="50292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Autofit/>
          </a:bodyPr>
          <a:lstStyle/>
          <a:p>
            <a:pPr marL="0" indent="0">
              <a:buNone/>
            </a:pPr>
            <a:r>
              <a:rPr lang="en-US" sz="2800" b="1" dirty="0">
                <a:solidFill>
                  <a:srgbClr val="1F4E79"/>
                </a:solidFill>
              </a:rPr>
              <a:t>Na AT 3.0, o auditor fiscal não perde relevância. Ele ganha novas funções estratégicas.</a:t>
            </a:r>
            <a:endParaRPr lang="en-US" sz="2800" dirty="0"/>
          </a:p>
        </p:txBody>
      </p:sp>
      <p:sp>
        <p:nvSpPr>
          <p:cNvPr id="8" name="Shape 6"/>
          <p:cNvSpPr/>
          <p:nvPr/>
        </p:nvSpPr>
        <p:spPr>
          <a:xfrm>
            <a:off x="731520" y="1828800"/>
            <a:ext cx="3246120" cy="1408176"/>
          </a:xfrm>
          <a:prstGeom prst="roundRect">
            <a:avLst>
              <a:gd name="adj" fmla="val 6780"/>
            </a:avLst>
          </a:prstGeom>
          <a:solidFill>
            <a:srgbClr val="F2F7FB"/>
          </a:solidFill>
          <a:ln w="12700">
            <a:solidFill>
              <a:srgbClr val="D6E1EA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9" name="Shape 7"/>
          <p:cNvSpPr/>
          <p:nvPr/>
        </p:nvSpPr>
        <p:spPr>
          <a:xfrm>
            <a:off x="731520" y="1828800"/>
            <a:ext cx="54864" cy="1408176"/>
          </a:xfrm>
          <a:prstGeom prst="rect">
            <a:avLst/>
          </a:prstGeom>
          <a:solidFill>
            <a:srgbClr val="0B6FAE"/>
          </a:solidFill>
          <a:ln w="12700">
            <a:solidFill>
              <a:srgbClr val="0B6FAE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0" name="Text 8"/>
          <p:cNvSpPr/>
          <p:nvPr/>
        </p:nvSpPr>
        <p:spPr>
          <a:xfrm>
            <a:off x="896112" y="1956816"/>
            <a:ext cx="2971800" cy="256032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Autofit/>
          </a:bodyPr>
          <a:lstStyle/>
          <a:p>
            <a:pPr marL="0" indent="0">
              <a:buNone/>
            </a:pPr>
            <a:r>
              <a:rPr lang="en-US" sz="2000" b="1" dirty="0">
                <a:solidFill>
                  <a:srgbClr val="1F4E79"/>
                </a:solidFill>
              </a:rPr>
              <a:t>Curador de dados</a:t>
            </a:r>
            <a:endParaRPr lang="en-US" sz="2000" dirty="0"/>
          </a:p>
        </p:txBody>
      </p:sp>
      <p:sp>
        <p:nvSpPr>
          <p:cNvPr id="11" name="Text 9"/>
          <p:cNvSpPr/>
          <p:nvPr/>
        </p:nvSpPr>
        <p:spPr>
          <a:xfrm>
            <a:off x="896112" y="2514600"/>
            <a:ext cx="2971800" cy="438912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Autofit/>
          </a:bodyPr>
          <a:lstStyle/>
          <a:p>
            <a:pPr marL="0" indent="0">
              <a:buNone/>
            </a:pPr>
            <a:r>
              <a:rPr lang="en-US" sz="2000" dirty="0">
                <a:solidFill>
                  <a:srgbClr val="16324F"/>
                </a:solidFill>
              </a:rPr>
              <a:t>Entender qualidade, origem, consistência e uso apropriado dos dados.</a:t>
            </a:r>
            <a:endParaRPr lang="en-US" sz="2000" dirty="0"/>
          </a:p>
        </p:txBody>
      </p:sp>
      <p:sp>
        <p:nvSpPr>
          <p:cNvPr id="12" name="Shape 10"/>
          <p:cNvSpPr/>
          <p:nvPr/>
        </p:nvSpPr>
        <p:spPr>
          <a:xfrm>
            <a:off x="4480560" y="1828800"/>
            <a:ext cx="3246120" cy="1435608"/>
          </a:xfrm>
          <a:prstGeom prst="roundRect">
            <a:avLst>
              <a:gd name="adj" fmla="val 6780"/>
            </a:avLst>
          </a:prstGeom>
          <a:solidFill>
            <a:srgbClr val="F6FBF3"/>
          </a:solidFill>
          <a:ln w="12700">
            <a:solidFill>
              <a:srgbClr val="D6E1EA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3" name="Shape 11"/>
          <p:cNvSpPr/>
          <p:nvPr/>
        </p:nvSpPr>
        <p:spPr>
          <a:xfrm>
            <a:off x="4480560" y="1828800"/>
            <a:ext cx="64008" cy="1408176"/>
          </a:xfrm>
          <a:prstGeom prst="rect">
            <a:avLst/>
          </a:prstGeom>
          <a:solidFill>
            <a:srgbClr val="1A9C9A"/>
          </a:solidFill>
          <a:ln w="12700">
            <a:solidFill>
              <a:srgbClr val="1A9C9A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4" name="Text 12"/>
          <p:cNvSpPr/>
          <p:nvPr/>
        </p:nvSpPr>
        <p:spPr>
          <a:xfrm>
            <a:off x="4645152" y="1956816"/>
            <a:ext cx="2971800" cy="256032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Autofit/>
          </a:bodyPr>
          <a:lstStyle/>
          <a:p>
            <a:pPr marL="0" indent="0">
              <a:buNone/>
            </a:pPr>
            <a:r>
              <a:rPr lang="en-US" sz="2000" b="1" dirty="0">
                <a:solidFill>
                  <a:srgbClr val="1F4E79"/>
                </a:solidFill>
              </a:rPr>
              <a:t>Analista de risco</a:t>
            </a:r>
            <a:endParaRPr lang="en-US" sz="2000" dirty="0"/>
          </a:p>
        </p:txBody>
      </p:sp>
      <p:sp>
        <p:nvSpPr>
          <p:cNvPr id="15" name="Text 13"/>
          <p:cNvSpPr/>
          <p:nvPr/>
        </p:nvSpPr>
        <p:spPr>
          <a:xfrm>
            <a:off x="4645152" y="2499360"/>
            <a:ext cx="2971800" cy="438912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Autofit/>
          </a:bodyPr>
          <a:lstStyle/>
          <a:p>
            <a:pPr marL="0" indent="0">
              <a:buNone/>
            </a:pPr>
            <a:r>
              <a:rPr lang="en-US" sz="2000" dirty="0">
                <a:solidFill>
                  <a:srgbClr val="16324F"/>
                </a:solidFill>
              </a:rPr>
              <a:t>Interpretar sinais, modelos e prioridades para selecionar intervenções.</a:t>
            </a:r>
            <a:endParaRPr lang="en-US" sz="2000" dirty="0"/>
          </a:p>
        </p:txBody>
      </p:sp>
      <p:sp>
        <p:nvSpPr>
          <p:cNvPr id="16" name="Shape 14"/>
          <p:cNvSpPr/>
          <p:nvPr/>
        </p:nvSpPr>
        <p:spPr>
          <a:xfrm>
            <a:off x="8229600" y="1828800"/>
            <a:ext cx="3066288" cy="1435608"/>
          </a:xfrm>
          <a:prstGeom prst="roundRect">
            <a:avLst>
              <a:gd name="adj" fmla="val 6780"/>
            </a:avLst>
          </a:prstGeom>
          <a:solidFill>
            <a:srgbClr val="F2F7FB"/>
          </a:solidFill>
          <a:ln w="12700">
            <a:solidFill>
              <a:srgbClr val="D6E1EA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7" name="Shape 15"/>
          <p:cNvSpPr/>
          <p:nvPr/>
        </p:nvSpPr>
        <p:spPr>
          <a:xfrm>
            <a:off x="8229600" y="1828800"/>
            <a:ext cx="64008" cy="1408176"/>
          </a:xfrm>
          <a:prstGeom prst="rect">
            <a:avLst/>
          </a:prstGeom>
          <a:solidFill>
            <a:srgbClr val="84BD00"/>
          </a:solidFill>
          <a:ln w="12700">
            <a:solidFill>
              <a:srgbClr val="84BD00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8" name="Text 16"/>
          <p:cNvSpPr/>
          <p:nvPr/>
        </p:nvSpPr>
        <p:spPr>
          <a:xfrm>
            <a:off x="8419084" y="1897888"/>
            <a:ext cx="2971800" cy="256032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Autofit/>
          </a:bodyPr>
          <a:lstStyle/>
          <a:p>
            <a:pPr marL="0" indent="0">
              <a:buNone/>
            </a:pPr>
            <a:r>
              <a:rPr lang="en-US" sz="2000" b="1" dirty="0">
                <a:solidFill>
                  <a:srgbClr val="1F4E79"/>
                </a:solidFill>
              </a:rPr>
              <a:t>Guardião da legalidade</a:t>
            </a:r>
            <a:endParaRPr lang="en-US" sz="2000" dirty="0"/>
          </a:p>
        </p:txBody>
      </p:sp>
      <p:sp>
        <p:nvSpPr>
          <p:cNvPr id="19" name="Text 17"/>
          <p:cNvSpPr/>
          <p:nvPr/>
        </p:nvSpPr>
        <p:spPr>
          <a:xfrm>
            <a:off x="8419084" y="2441448"/>
            <a:ext cx="2971800" cy="438912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Autofit/>
          </a:bodyPr>
          <a:lstStyle/>
          <a:p>
            <a:pPr marL="0" indent="0">
              <a:buNone/>
            </a:pPr>
            <a:r>
              <a:rPr lang="en-US" sz="2000" dirty="0">
                <a:solidFill>
                  <a:srgbClr val="16324F"/>
                </a:solidFill>
              </a:rPr>
              <a:t>Assegurar devido processo, motivação, proporcionalidade e direitos do contribuinte.</a:t>
            </a:r>
            <a:endParaRPr lang="en-US" sz="2000" dirty="0"/>
          </a:p>
        </p:txBody>
      </p:sp>
      <p:sp>
        <p:nvSpPr>
          <p:cNvPr id="20" name="Shape 18"/>
          <p:cNvSpPr/>
          <p:nvPr/>
        </p:nvSpPr>
        <p:spPr>
          <a:xfrm>
            <a:off x="731520" y="3383280"/>
            <a:ext cx="2971800" cy="1705356"/>
          </a:xfrm>
          <a:prstGeom prst="roundRect">
            <a:avLst>
              <a:gd name="adj" fmla="val 6780"/>
            </a:avLst>
          </a:prstGeom>
          <a:solidFill>
            <a:srgbClr val="F6FBF3"/>
          </a:solidFill>
          <a:ln w="12700">
            <a:solidFill>
              <a:srgbClr val="D6E1EA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1" name="Shape 19"/>
          <p:cNvSpPr/>
          <p:nvPr/>
        </p:nvSpPr>
        <p:spPr>
          <a:xfrm>
            <a:off x="731520" y="3383280"/>
            <a:ext cx="45719" cy="1705356"/>
          </a:xfrm>
          <a:prstGeom prst="rect">
            <a:avLst/>
          </a:prstGeom>
          <a:solidFill>
            <a:srgbClr val="F28C28"/>
          </a:solidFill>
          <a:ln w="12700">
            <a:solidFill>
              <a:srgbClr val="F28C28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2" name="Text 20"/>
          <p:cNvSpPr/>
          <p:nvPr/>
        </p:nvSpPr>
        <p:spPr>
          <a:xfrm>
            <a:off x="896112" y="3424428"/>
            <a:ext cx="2971800" cy="256032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Autofit/>
          </a:bodyPr>
          <a:lstStyle/>
          <a:p>
            <a:pPr marL="0" indent="0">
              <a:buNone/>
            </a:pPr>
            <a:r>
              <a:rPr lang="en-US" sz="2000" b="1" dirty="0">
                <a:solidFill>
                  <a:srgbClr val="1F4E79"/>
                </a:solidFill>
              </a:rPr>
              <a:t>Gestor de confiança</a:t>
            </a:r>
            <a:endParaRPr lang="en-US" sz="2000" dirty="0"/>
          </a:p>
        </p:txBody>
      </p:sp>
      <p:sp>
        <p:nvSpPr>
          <p:cNvPr id="23" name="Text 21"/>
          <p:cNvSpPr/>
          <p:nvPr/>
        </p:nvSpPr>
        <p:spPr>
          <a:xfrm>
            <a:off x="896112" y="4177792"/>
            <a:ext cx="2971800" cy="438912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Autofit/>
          </a:bodyPr>
          <a:lstStyle/>
          <a:p>
            <a:pPr marL="0" indent="0">
              <a:buNone/>
            </a:pPr>
            <a:r>
              <a:rPr lang="en-US" sz="2000" dirty="0">
                <a:solidFill>
                  <a:srgbClr val="16324F"/>
                </a:solidFill>
              </a:rPr>
              <a:t>Comunicar melhor, prevenir conflitos e fortalecer compliance cooperativo.</a:t>
            </a:r>
            <a:endParaRPr lang="en-US" sz="2000" dirty="0"/>
          </a:p>
        </p:txBody>
      </p:sp>
      <p:sp>
        <p:nvSpPr>
          <p:cNvPr id="24" name="Shape 22"/>
          <p:cNvSpPr/>
          <p:nvPr/>
        </p:nvSpPr>
        <p:spPr>
          <a:xfrm>
            <a:off x="4480560" y="3383280"/>
            <a:ext cx="3136392" cy="1645920"/>
          </a:xfrm>
          <a:prstGeom prst="roundRect">
            <a:avLst>
              <a:gd name="adj" fmla="val 6780"/>
            </a:avLst>
          </a:prstGeom>
          <a:solidFill>
            <a:srgbClr val="FFF6ED"/>
          </a:solidFill>
          <a:ln w="12700">
            <a:solidFill>
              <a:srgbClr val="D6E1EA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5" name="Shape 23"/>
          <p:cNvSpPr/>
          <p:nvPr/>
        </p:nvSpPr>
        <p:spPr>
          <a:xfrm>
            <a:off x="4480560" y="3383280"/>
            <a:ext cx="64008" cy="1645920"/>
          </a:xfrm>
          <a:prstGeom prst="rect">
            <a:avLst/>
          </a:prstGeom>
          <a:solidFill>
            <a:srgbClr val="1F4E79"/>
          </a:solidFill>
          <a:ln w="12700">
            <a:solidFill>
              <a:srgbClr val="1F4E79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6" name="Text 24"/>
          <p:cNvSpPr/>
          <p:nvPr/>
        </p:nvSpPr>
        <p:spPr>
          <a:xfrm>
            <a:off x="4645152" y="3511296"/>
            <a:ext cx="2971800" cy="256032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Autofit/>
          </a:bodyPr>
          <a:lstStyle/>
          <a:p>
            <a:pPr marL="0" indent="0">
              <a:buNone/>
            </a:pPr>
            <a:r>
              <a:rPr lang="en-US" sz="2000" b="1" dirty="0">
                <a:solidFill>
                  <a:srgbClr val="1F4E79"/>
                </a:solidFill>
              </a:rPr>
              <a:t>Líder de mudança</a:t>
            </a:r>
            <a:endParaRPr lang="en-US" sz="2000" dirty="0"/>
          </a:p>
        </p:txBody>
      </p:sp>
      <p:sp>
        <p:nvSpPr>
          <p:cNvPr id="27" name="Text 25"/>
          <p:cNvSpPr/>
          <p:nvPr/>
        </p:nvSpPr>
        <p:spPr>
          <a:xfrm>
            <a:off x="4675634" y="4159504"/>
            <a:ext cx="2971800" cy="438912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Autofit/>
          </a:bodyPr>
          <a:lstStyle/>
          <a:p>
            <a:pPr marL="0" indent="0">
              <a:buNone/>
            </a:pPr>
            <a:r>
              <a:rPr lang="en-US" sz="2000" dirty="0">
                <a:solidFill>
                  <a:srgbClr val="16324F"/>
                </a:solidFill>
              </a:rPr>
              <a:t>Traduzir tecnologia em resultados institucionais e aprendizagem organizacional.</a:t>
            </a:r>
            <a:endParaRPr lang="en-US" sz="2000" dirty="0"/>
          </a:p>
        </p:txBody>
      </p:sp>
      <p:sp>
        <p:nvSpPr>
          <p:cNvPr id="28" name="Text 26"/>
          <p:cNvSpPr/>
          <p:nvPr/>
        </p:nvSpPr>
        <p:spPr>
          <a:xfrm>
            <a:off x="822960" y="5746496"/>
            <a:ext cx="10149840" cy="420624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Autofit/>
          </a:bodyPr>
          <a:lstStyle/>
          <a:p>
            <a:pPr algn="ctr"/>
            <a:r>
              <a:rPr lang="pt-BR" sz="2400" b="1" dirty="0">
                <a:solidFill>
                  <a:srgbClr val="1F4E79"/>
                </a:solidFill>
              </a:rPr>
              <a:t>A AT 3.0 não substitui o auditor fiscal. Ela muda o centro de gravidade do trabalho: menos execução repetitiva, mais análise, decisão, governança, controle de modelos, interpretação jurídica e gestão de riscos complexos.</a:t>
            </a:r>
            <a:endParaRPr lang="en-US" sz="2400" b="1" dirty="0">
              <a:solidFill>
                <a:srgbClr val="1F4E79"/>
              </a:solidFill>
            </a:endParaRPr>
          </a:p>
        </p:txBody>
      </p:sp>
      <p:sp>
        <p:nvSpPr>
          <p:cNvPr id="30" name="Text 27"/>
          <p:cNvSpPr/>
          <p:nvPr/>
        </p:nvSpPr>
        <p:spPr>
          <a:xfrm>
            <a:off x="11750040" y="6441440"/>
            <a:ext cx="274320" cy="261112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r>
              <a:rPr dirty="0"/>
              <a:t>12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84BD00"/>
          </a:solidFill>
          <a:ln w="12700">
            <a:solidFill>
              <a:srgbClr val="84BD00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" name="Shape 1"/>
          <p:cNvSpPr/>
          <p:nvPr/>
        </p:nvSpPr>
        <p:spPr>
          <a:xfrm>
            <a:off x="0" y="164592"/>
            <a:ext cx="12191695" cy="594360"/>
          </a:xfrm>
          <a:prstGeom prst="rect">
            <a:avLst/>
          </a:prstGeom>
          <a:solidFill>
            <a:srgbClr val="1F4E79"/>
          </a:solidFill>
          <a:ln w="12700">
            <a:solidFill>
              <a:srgbClr val="1F4E79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4" name="Text 2"/>
          <p:cNvSpPr/>
          <p:nvPr/>
        </p:nvSpPr>
        <p:spPr>
          <a:xfrm>
            <a:off x="411480" y="265176"/>
            <a:ext cx="8961120" cy="34747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Autofit/>
          </a:bodyPr>
          <a:lstStyle/>
          <a:p>
            <a:pPr marL="0" indent="0">
              <a:buNone/>
            </a:pPr>
            <a:r>
              <a:rPr lang="en-US" sz="32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12. Três mensagens finais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10607040" y="6537960"/>
            <a:ext cx="1143000" cy="164592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6F7C85"/>
                </a:solidFill>
              </a:rPr>
              <a:t>BID | FMM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731520" y="1417320"/>
            <a:ext cx="457200" cy="50292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84BD00"/>
                </a:solidFill>
              </a:rPr>
              <a:t>1</a:t>
            </a:r>
            <a:endParaRPr lang="en-US" sz="2600" dirty="0"/>
          </a:p>
        </p:txBody>
      </p:sp>
      <p:sp>
        <p:nvSpPr>
          <p:cNvPr id="8" name="Text 6"/>
          <p:cNvSpPr/>
          <p:nvPr/>
        </p:nvSpPr>
        <p:spPr>
          <a:xfrm>
            <a:off x="1325880" y="1444752"/>
            <a:ext cx="9601200" cy="41148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rgbClr val="1F4E79"/>
                </a:solidFill>
              </a:rPr>
              <a:t>AT 3.0 é mudança de paradigma, não apenas tecnologia.</a:t>
            </a:r>
            <a:endParaRPr lang="en-US" sz="2400" dirty="0"/>
          </a:p>
        </p:txBody>
      </p:sp>
      <p:sp>
        <p:nvSpPr>
          <p:cNvPr id="9" name="Text 7"/>
          <p:cNvSpPr/>
          <p:nvPr/>
        </p:nvSpPr>
        <p:spPr>
          <a:xfrm>
            <a:off x="731520" y="2743200"/>
            <a:ext cx="457200" cy="50292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84BD00"/>
                </a:solidFill>
              </a:rPr>
              <a:t>2</a:t>
            </a:r>
            <a:endParaRPr lang="en-US" sz="2600" dirty="0"/>
          </a:p>
        </p:txBody>
      </p:sp>
      <p:sp>
        <p:nvSpPr>
          <p:cNvPr id="10" name="Text 8"/>
          <p:cNvSpPr/>
          <p:nvPr/>
        </p:nvSpPr>
        <p:spPr>
          <a:xfrm>
            <a:off x="1325880" y="2770632"/>
            <a:ext cx="9601200" cy="56692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 fontScale="92500" lnSpcReduction="20000"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rgbClr val="1F4E79"/>
                </a:solidFill>
              </a:rPr>
              <a:t>A reforma do consumo é uma oportunidade para desenhar cumprimento por evento, dados interoperáveis e confiança.</a:t>
            </a:r>
            <a:endParaRPr lang="en-US" sz="2400" dirty="0"/>
          </a:p>
        </p:txBody>
      </p:sp>
      <p:sp>
        <p:nvSpPr>
          <p:cNvPr id="11" name="Text 9"/>
          <p:cNvSpPr/>
          <p:nvPr/>
        </p:nvSpPr>
        <p:spPr>
          <a:xfrm>
            <a:off x="731520" y="4251960"/>
            <a:ext cx="457200" cy="50292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84BD00"/>
                </a:solidFill>
              </a:rPr>
              <a:t>3</a:t>
            </a:r>
            <a:endParaRPr lang="en-US" sz="2600" dirty="0"/>
          </a:p>
        </p:txBody>
      </p:sp>
      <p:sp>
        <p:nvSpPr>
          <p:cNvPr id="12" name="Text 10"/>
          <p:cNvSpPr/>
          <p:nvPr/>
        </p:nvSpPr>
        <p:spPr>
          <a:xfrm>
            <a:off x="1325880" y="4279392"/>
            <a:ext cx="9601200" cy="56692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 fontScale="92500" lnSpcReduction="20000"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rgbClr val="1F4E79"/>
                </a:solidFill>
              </a:rPr>
              <a:t>A próxima modernização será definida por liderança institucional — com tecnologia, mas além da tecnologia.</a:t>
            </a:r>
            <a:endParaRPr lang="en-US" sz="2400" dirty="0"/>
          </a:p>
        </p:txBody>
      </p:sp>
      <p:sp>
        <p:nvSpPr>
          <p:cNvPr id="16" name="Text 13"/>
          <p:cNvSpPr/>
          <p:nvPr/>
        </p:nvSpPr>
        <p:spPr>
          <a:xfrm>
            <a:off x="11750040" y="6537960"/>
            <a:ext cx="274320" cy="164592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r>
              <a:t>13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981958A-960C-C4B9-EB72-17D50C456B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79A52099-1452-10F6-F49E-0D9855509865}"/>
              </a:ext>
            </a:extLst>
          </p:cNvPr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84BD00"/>
          </a:solidFill>
          <a:ln w="12700">
            <a:solidFill>
              <a:srgbClr val="84BD00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" name="Shape 1">
            <a:extLst>
              <a:ext uri="{FF2B5EF4-FFF2-40B4-BE49-F238E27FC236}">
                <a16:creationId xmlns:a16="http://schemas.microsoft.com/office/drawing/2014/main" id="{54E09392-78A0-4F6A-EE19-76173EA6311C}"/>
              </a:ext>
            </a:extLst>
          </p:cNvPr>
          <p:cNvSpPr/>
          <p:nvPr/>
        </p:nvSpPr>
        <p:spPr>
          <a:xfrm>
            <a:off x="0" y="164592"/>
            <a:ext cx="12191695" cy="594360"/>
          </a:xfrm>
          <a:prstGeom prst="rect">
            <a:avLst/>
          </a:prstGeom>
          <a:solidFill>
            <a:srgbClr val="1F4E79"/>
          </a:solidFill>
          <a:ln w="12700">
            <a:solidFill>
              <a:srgbClr val="1F4E79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A21D7B0E-4061-3B67-410C-4DA6EE6EB563}"/>
              </a:ext>
            </a:extLst>
          </p:cNvPr>
          <p:cNvSpPr/>
          <p:nvPr/>
        </p:nvSpPr>
        <p:spPr>
          <a:xfrm>
            <a:off x="411480" y="265176"/>
            <a:ext cx="8961120" cy="34747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Autofit/>
          </a:bodyPr>
          <a:lstStyle/>
          <a:p>
            <a:pPr marL="0" indent="0">
              <a:buNone/>
            </a:pPr>
            <a:endParaRPr lang="en-US" sz="3600" dirty="0"/>
          </a:p>
        </p:txBody>
      </p:sp>
      <p:sp>
        <p:nvSpPr>
          <p:cNvPr id="6" name="Text 4">
            <a:extLst>
              <a:ext uri="{FF2B5EF4-FFF2-40B4-BE49-F238E27FC236}">
                <a16:creationId xmlns:a16="http://schemas.microsoft.com/office/drawing/2014/main" id="{C9E39A8E-DA49-39EB-F964-85861A4791CC}"/>
              </a:ext>
            </a:extLst>
          </p:cNvPr>
          <p:cNvSpPr/>
          <p:nvPr/>
        </p:nvSpPr>
        <p:spPr>
          <a:xfrm>
            <a:off x="10607040" y="6537960"/>
            <a:ext cx="1143000" cy="164592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6F7C85"/>
                </a:solidFill>
              </a:rPr>
              <a:t>BID | FMM</a:t>
            </a:r>
            <a:endParaRPr lang="en-US" sz="800" dirty="0"/>
          </a:p>
        </p:txBody>
      </p:sp>
      <p:sp>
        <p:nvSpPr>
          <p:cNvPr id="7" name="Text 5">
            <a:extLst>
              <a:ext uri="{FF2B5EF4-FFF2-40B4-BE49-F238E27FC236}">
                <a16:creationId xmlns:a16="http://schemas.microsoft.com/office/drawing/2014/main" id="{94EFF20E-8817-BB5B-2AA6-5D1A10AD16D4}"/>
              </a:ext>
            </a:extLst>
          </p:cNvPr>
          <p:cNvSpPr/>
          <p:nvPr/>
        </p:nvSpPr>
        <p:spPr>
          <a:xfrm>
            <a:off x="1849120" y="2138680"/>
            <a:ext cx="8757920" cy="213868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ctr">
              <a:buNone/>
            </a:pPr>
            <a:r>
              <a:rPr lang="en-US" sz="2600" b="1" dirty="0" err="1">
                <a:solidFill>
                  <a:schemeClr val="accent1">
                    <a:lumMod val="50000"/>
                  </a:schemeClr>
                </a:solidFill>
              </a:rPr>
              <a:t>Obrigada</a:t>
            </a:r>
            <a:endParaRPr lang="en-US" sz="26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 algn="ctr">
              <a:buNone/>
            </a:pPr>
            <a:endParaRPr lang="en-US" sz="26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 algn="ctr">
              <a:buNone/>
            </a:pPr>
            <a:r>
              <a:rPr lang="en-US" sz="2600" b="1" dirty="0">
                <a:solidFill>
                  <a:schemeClr val="accent1">
                    <a:lumMod val="50000"/>
                  </a:schemeClr>
                </a:solidFill>
              </a:rPr>
              <a:t>monicasc@iadb.org</a:t>
            </a:r>
          </a:p>
        </p:txBody>
      </p:sp>
    </p:spTree>
    <p:extLst>
      <p:ext uri="{BB962C8B-B14F-4D97-AF65-F5344CB8AC3E}">
        <p14:creationId xmlns:p14="http://schemas.microsoft.com/office/powerpoint/2010/main" val="8681287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84BD00"/>
          </a:solidFill>
          <a:ln w="12700">
            <a:solidFill>
              <a:srgbClr val="84BD00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" name="Shape 1"/>
          <p:cNvSpPr/>
          <p:nvPr/>
        </p:nvSpPr>
        <p:spPr>
          <a:xfrm>
            <a:off x="0" y="164592"/>
            <a:ext cx="12191695" cy="594360"/>
          </a:xfrm>
          <a:prstGeom prst="rect">
            <a:avLst/>
          </a:prstGeom>
          <a:solidFill>
            <a:srgbClr val="1F4E79"/>
          </a:solidFill>
          <a:ln w="12700">
            <a:solidFill>
              <a:srgbClr val="1F4E79">
                <a:alpha val="0"/>
              </a:srgbClr>
            </a:solidFill>
            <a:prstDash val="solid"/>
          </a:ln>
        </p:spPr>
        <p:txBody>
          <a:bodyPr/>
          <a:lstStyle/>
          <a:p>
            <a:endParaRPr sz="2400" dirty="0"/>
          </a:p>
        </p:txBody>
      </p:sp>
      <p:sp>
        <p:nvSpPr>
          <p:cNvPr id="4" name="Text 2"/>
          <p:cNvSpPr/>
          <p:nvPr/>
        </p:nvSpPr>
        <p:spPr>
          <a:xfrm>
            <a:off x="411480" y="265176"/>
            <a:ext cx="8961120" cy="34747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Autofit/>
          </a:bodyPr>
          <a:lstStyle/>
          <a:p>
            <a:pPr marL="0" indent="0">
              <a:buNone/>
            </a:pPr>
            <a:r>
              <a:rPr lang="en-US" sz="32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1. A pergunta central mudou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10607040" y="6537960"/>
            <a:ext cx="1143000" cy="164592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6F7C85"/>
                </a:solidFill>
              </a:rPr>
              <a:t>BID | FMM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594360" y="1078992"/>
            <a:ext cx="10913278" cy="68580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rgbClr val="1F4E79"/>
                </a:solidFill>
              </a:rPr>
              <a:t>Não se trata apenas de digitalizar processos antigos. Trata-se de redesenhar a forma como o cumprimento acontece.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685799" y="2148839"/>
            <a:ext cx="3446253" cy="2368297"/>
          </a:xfrm>
          <a:prstGeom prst="roundRect">
            <a:avLst>
              <a:gd name="adj" fmla="val 5333"/>
            </a:avLst>
          </a:prstGeom>
          <a:solidFill>
            <a:srgbClr val="F3F8FC"/>
          </a:solidFill>
          <a:ln w="12700">
            <a:solidFill>
              <a:srgbClr val="D6E1EA"/>
            </a:solidFill>
            <a:prstDash val="solid"/>
          </a:ln>
        </p:spPr>
        <p:txBody>
          <a:bodyPr/>
          <a:lstStyle/>
          <a:p>
            <a:endParaRPr sz="2400" dirty="0"/>
          </a:p>
        </p:txBody>
      </p:sp>
      <p:sp>
        <p:nvSpPr>
          <p:cNvPr id="9" name="Shape 7"/>
          <p:cNvSpPr/>
          <p:nvPr/>
        </p:nvSpPr>
        <p:spPr>
          <a:xfrm>
            <a:off x="685800" y="2148840"/>
            <a:ext cx="45719" cy="2302390"/>
          </a:xfrm>
          <a:prstGeom prst="rect">
            <a:avLst/>
          </a:prstGeom>
          <a:solidFill>
            <a:srgbClr val="0B6FAE"/>
          </a:solidFill>
          <a:ln w="12700">
            <a:solidFill>
              <a:srgbClr val="0B6FAE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0" name="Text 8"/>
          <p:cNvSpPr/>
          <p:nvPr/>
        </p:nvSpPr>
        <p:spPr>
          <a:xfrm>
            <a:off x="917448" y="2368469"/>
            <a:ext cx="2926080" cy="256032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rgbClr val="1F4E79"/>
                </a:solidFill>
              </a:rPr>
              <a:t>Contexto fiscal</a:t>
            </a:r>
            <a:endParaRPr lang="en-US" sz="2400" dirty="0"/>
          </a:p>
        </p:txBody>
      </p:sp>
      <p:sp>
        <p:nvSpPr>
          <p:cNvPr id="11" name="Text 9"/>
          <p:cNvSpPr/>
          <p:nvPr/>
        </p:nvSpPr>
        <p:spPr>
          <a:xfrm>
            <a:off x="963167" y="3280625"/>
            <a:ext cx="2926080" cy="73152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Autofit/>
          </a:bodyPr>
          <a:lstStyle/>
          <a:p>
            <a:pPr marL="0" indent="0">
              <a:buNone/>
            </a:pPr>
            <a:r>
              <a:rPr lang="en-US" sz="2000" dirty="0">
                <a:solidFill>
                  <a:srgbClr val="16324F"/>
                </a:solidFill>
              </a:rPr>
              <a:t>Pressão por receitas, maior complexidade econômica, novas cadeias digitais e exigência de serviços melhores.</a:t>
            </a:r>
            <a:endParaRPr lang="en-US" sz="2000" dirty="0"/>
          </a:p>
        </p:txBody>
      </p:sp>
      <p:sp>
        <p:nvSpPr>
          <p:cNvPr id="12" name="Shape 10"/>
          <p:cNvSpPr/>
          <p:nvPr/>
        </p:nvSpPr>
        <p:spPr>
          <a:xfrm>
            <a:off x="4434840" y="2148840"/>
            <a:ext cx="3258314" cy="2368296"/>
          </a:xfrm>
          <a:prstGeom prst="roundRect">
            <a:avLst>
              <a:gd name="adj" fmla="val 5333"/>
            </a:avLst>
          </a:prstGeom>
          <a:solidFill>
            <a:srgbClr val="F6FBF3"/>
          </a:solidFill>
          <a:ln w="12700">
            <a:solidFill>
              <a:srgbClr val="D6E1EA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3" name="Shape 11"/>
          <p:cNvSpPr/>
          <p:nvPr/>
        </p:nvSpPr>
        <p:spPr>
          <a:xfrm>
            <a:off x="4434840" y="2148840"/>
            <a:ext cx="54864" cy="2368296"/>
          </a:xfrm>
          <a:prstGeom prst="rect">
            <a:avLst/>
          </a:prstGeom>
          <a:solidFill>
            <a:srgbClr val="84BD00"/>
          </a:solidFill>
          <a:ln w="12700">
            <a:solidFill>
              <a:srgbClr val="84BD00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4" name="Text 12"/>
          <p:cNvSpPr/>
          <p:nvPr/>
        </p:nvSpPr>
        <p:spPr>
          <a:xfrm>
            <a:off x="4599432" y="2363724"/>
            <a:ext cx="2926080" cy="256032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rgbClr val="1F4E79"/>
                </a:solidFill>
              </a:rPr>
              <a:t>Contexto institucional</a:t>
            </a:r>
            <a:endParaRPr lang="en-US" sz="2400" dirty="0"/>
          </a:p>
        </p:txBody>
      </p:sp>
      <p:sp>
        <p:nvSpPr>
          <p:cNvPr id="15" name="Text 13"/>
          <p:cNvSpPr/>
          <p:nvPr/>
        </p:nvSpPr>
        <p:spPr>
          <a:xfrm>
            <a:off x="4590288" y="2937725"/>
            <a:ext cx="2926080" cy="141732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Autofit/>
          </a:bodyPr>
          <a:lstStyle/>
          <a:p>
            <a:pPr marL="0" indent="0">
              <a:buNone/>
            </a:pPr>
            <a:r>
              <a:rPr lang="en-US" sz="2000" dirty="0">
                <a:solidFill>
                  <a:srgbClr val="16324F"/>
                </a:solidFill>
              </a:rPr>
              <a:t>A reforma do consumo exige coordenação federativa, interoperabilidade, transparência e confiança.</a:t>
            </a:r>
            <a:endParaRPr lang="en-US" sz="2000" dirty="0"/>
          </a:p>
        </p:txBody>
      </p:sp>
      <p:sp>
        <p:nvSpPr>
          <p:cNvPr id="16" name="Shape 14"/>
          <p:cNvSpPr/>
          <p:nvPr/>
        </p:nvSpPr>
        <p:spPr>
          <a:xfrm>
            <a:off x="8211312" y="2148839"/>
            <a:ext cx="3200400" cy="2404873"/>
          </a:xfrm>
          <a:prstGeom prst="roundRect">
            <a:avLst>
              <a:gd name="adj" fmla="val 5333"/>
            </a:avLst>
          </a:prstGeom>
          <a:solidFill>
            <a:srgbClr val="FFF6ED"/>
          </a:solidFill>
          <a:ln w="12700">
            <a:solidFill>
              <a:srgbClr val="D6E1EA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7" name="Shape 15"/>
          <p:cNvSpPr/>
          <p:nvPr/>
        </p:nvSpPr>
        <p:spPr>
          <a:xfrm>
            <a:off x="8183880" y="2148840"/>
            <a:ext cx="64008" cy="2368296"/>
          </a:xfrm>
          <a:prstGeom prst="rect">
            <a:avLst/>
          </a:prstGeom>
          <a:solidFill>
            <a:srgbClr val="F28C28"/>
          </a:solidFill>
          <a:ln w="12700">
            <a:solidFill>
              <a:srgbClr val="F28C28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8" name="Text 16"/>
          <p:cNvSpPr/>
          <p:nvPr/>
        </p:nvSpPr>
        <p:spPr>
          <a:xfrm>
            <a:off x="8485632" y="2379768"/>
            <a:ext cx="2926080" cy="256032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rgbClr val="1F4E79"/>
                </a:solidFill>
              </a:rPr>
              <a:t>Contexto tecnológico</a:t>
            </a:r>
            <a:endParaRPr lang="en-US" sz="2400" dirty="0"/>
          </a:p>
        </p:txBody>
      </p:sp>
      <p:sp>
        <p:nvSpPr>
          <p:cNvPr id="19" name="Text 17"/>
          <p:cNvSpPr/>
          <p:nvPr/>
        </p:nvSpPr>
        <p:spPr>
          <a:xfrm>
            <a:off x="8366760" y="3037015"/>
            <a:ext cx="2926080" cy="131803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Autofit/>
          </a:bodyPr>
          <a:lstStyle/>
          <a:p>
            <a:pPr marL="0" indent="0">
              <a:buNone/>
            </a:pPr>
            <a:r>
              <a:rPr lang="en-US" sz="2000" dirty="0">
                <a:solidFill>
                  <a:srgbClr val="16324F"/>
                </a:solidFill>
              </a:rPr>
              <a:t>IA, automação, dados em tempo real e infraestrutura em nuvem aceleram a mudança, mas não substituem governança.</a:t>
            </a:r>
            <a:endParaRPr lang="en-US" sz="2000" dirty="0"/>
          </a:p>
        </p:txBody>
      </p:sp>
      <p:sp>
        <p:nvSpPr>
          <p:cNvPr id="21" name="Text 19"/>
          <p:cNvSpPr/>
          <p:nvPr/>
        </p:nvSpPr>
        <p:spPr>
          <a:xfrm>
            <a:off x="850392" y="5392544"/>
            <a:ext cx="9875520" cy="64008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 fontScale="92500"/>
          </a:bodyPr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16324F"/>
                </a:solidFill>
              </a:rPr>
              <a:t>A Administração Tributária 3.0 é uma agenda de liderança pública: tecnologia só gera valor quando está conectada a resultados, processos, pessoas e confiança.</a:t>
            </a:r>
            <a:endParaRPr lang="en-US" sz="2200" dirty="0"/>
          </a:p>
        </p:txBody>
      </p:sp>
      <p:sp>
        <p:nvSpPr>
          <p:cNvPr id="23" name="Text 20"/>
          <p:cNvSpPr/>
          <p:nvPr/>
        </p:nvSpPr>
        <p:spPr>
          <a:xfrm>
            <a:off x="11841480" y="6547104"/>
            <a:ext cx="182880" cy="15544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6F7C85"/>
                </a:solidFill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84BD00"/>
          </a:solidFill>
          <a:ln w="12700">
            <a:solidFill>
              <a:srgbClr val="84BD00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" name="Shape 1"/>
          <p:cNvSpPr/>
          <p:nvPr/>
        </p:nvSpPr>
        <p:spPr>
          <a:xfrm>
            <a:off x="0" y="164592"/>
            <a:ext cx="12191695" cy="594360"/>
          </a:xfrm>
          <a:prstGeom prst="rect">
            <a:avLst/>
          </a:prstGeom>
          <a:solidFill>
            <a:srgbClr val="1F4E79"/>
          </a:solidFill>
          <a:ln w="12700">
            <a:solidFill>
              <a:srgbClr val="1F4E79">
                <a:alpha val="0"/>
              </a:srgbClr>
            </a:solidFill>
            <a:prstDash val="solid"/>
          </a:ln>
        </p:spPr>
        <p:txBody>
          <a:bodyPr/>
          <a:lstStyle/>
          <a:p>
            <a:endParaRPr sz="3200" dirty="0"/>
          </a:p>
        </p:txBody>
      </p:sp>
      <p:sp>
        <p:nvSpPr>
          <p:cNvPr id="4" name="Text 2"/>
          <p:cNvSpPr/>
          <p:nvPr/>
        </p:nvSpPr>
        <p:spPr>
          <a:xfrm>
            <a:off x="411480" y="265176"/>
            <a:ext cx="8961120" cy="34747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Autofit/>
          </a:bodyPr>
          <a:lstStyle/>
          <a:p>
            <a:pPr marL="0" indent="0">
              <a:buNone/>
            </a:pPr>
            <a:r>
              <a:rPr lang="en-US" sz="32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2. Da AT 1.0 à AT 3.0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10607040" y="6537960"/>
            <a:ext cx="1143000" cy="164592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6F7C85"/>
                </a:solidFill>
              </a:rPr>
              <a:t>BID | FMM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685800" y="1828800"/>
            <a:ext cx="2926080" cy="1005840"/>
          </a:xfrm>
          <a:prstGeom prst="chevron">
            <a:avLst/>
          </a:prstGeom>
          <a:solidFill>
            <a:srgbClr val="96A3A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8" name="Text 6"/>
          <p:cNvSpPr/>
          <p:nvPr/>
        </p:nvSpPr>
        <p:spPr>
          <a:xfrm>
            <a:off x="868680" y="2139696"/>
            <a:ext cx="2194560" cy="22860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</a:rPr>
              <a:t>AT 1.0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822960" y="3154680"/>
            <a:ext cx="2606040" cy="11430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16324F"/>
                </a:solidFill>
              </a:rPr>
              <a:t>Administração centrada no Fisco</a:t>
            </a: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16324F"/>
                </a:solidFill>
              </a:rPr>
              <a:t>Processos manuais</a:t>
            </a: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16324F"/>
                </a:solidFill>
              </a:rPr>
              <a:t>Controle posterior</a:t>
            </a:r>
            <a:endParaRPr lang="en-US" sz="2000" dirty="0"/>
          </a:p>
        </p:txBody>
      </p:sp>
      <p:sp>
        <p:nvSpPr>
          <p:cNvPr id="10" name="Shape 8"/>
          <p:cNvSpPr/>
          <p:nvPr/>
        </p:nvSpPr>
        <p:spPr>
          <a:xfrm>
            <a:off x="4343400" y="1828800"/>
            <a:ext cx="2926080" cy="1005840"/>
          </a:xfrm>
          <a:prstGeom prst="chevron">
            <a:avLst/>
          </a:prstGeom>
          <a:solidFill>
            <a:srgbClr val="0B6FAE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1" name="Text 9"/>
          <p:cNvSpPr/>
          <p:nvPr/>
        </p:nvSpPr>
        <p:spPr>
          <a:xfrm>
            <a:off x="4526280" y="2139696"/>
            <a:ext cx="2194560" cy="22860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</a:rPr>
              <a:t>AT 2.0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4480559" y="3154680"/>
            <a:ext cx="3153817" cy="11430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16324F"/>
                </a:solidFill>
              </a:rPr>
              <a:t>Processos e declarações automatizados</a:t>
            </a: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16324F"/>
                </a:solidFill>
              </a:rPr>
              <a:t>Cumprimento periódico</a:t>
            </a: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16324F"/>
                </a:solidFill>
              </a:rPr>
              <a:t>Serviços eletrônicos</a:t>
            </a:r>
            <a:endParaRPr lang="en-US" sz="2000" dirty="0"/>
          </a:p>
        </p:txBody>
      </p:sp>
      <p:sp>
        <p:nvSpPr>
          <p:cNvPr id="13" name="Shape 11"/>
          <p:cNvSpPr/>
          <p:nvPr/>
        </p:nvSpPr>
        <p:spPr>
          <a:xfrm>
            <a:off x="8001000" y="1828800"/>
            <a:ext cx="2926080" cy="1005840"/>
          </a:xfrm>
          <a:prstGeom prst="chevron">
            <a:avLst/>
          </a:prstGeom>
          <a:solidFill>
            <a:srgbClr val="84BD00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4" name="Text 12"/>
          <p:cNvSpPr/>
          <p:nvPr/>
        </p:nvSpPr>
        <p:spPr>
          <a:xfrm>
            <a:off x="8183880" y="2139696"/>
            <a:ext cx="2194560" cy="22860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</a:rPr>
              <a:t>AT 3.0</a:t>
            </a:r>
            <a:endParaRPr lang="en-US" sz="2000" dirty="0"/>
          </a:p>
        </p:txBody>
      </p:sp>
      <p:sp>
        <p:nvSpPr>
          <p:cNvPr id="15" name="Text 13"/>
          <p:cNvSpPr/>
          <p:nvPr/>
        </p:nvSpPr>
        <p:spPr>
          <a:xfrm>
            <a:off x="7841411" y="3154680"/>
            <a:ext cx="3908629" cy="11430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16324F"/>
                </a:solidFill>
              </a:rPr>
              <a:t>Modelo centrado no contribuinte</a:t>
            </a: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16324F"/>
                </a:solidFill>
              </a:rPr>
              <a:t>Tributação baseada em eventos</a:t>
            </a: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16324F"/>
                </a:solidFill>
              </a:rPr>
              <a:t>Dados integrados ao negócio</a:t>
            </a:r>
            <a:endParaRPr lang="en-US" sz="2000" dirty="0"/>
          </a:p>
        </p:txBody>
      </p:sp>
      <p:sp>
        <p:nvSpPr>
          <p:cNvPr id="16" name="Text 14"/>
          <p:cNvSpPr/>
          <p:nvPr/>
        </p:nvSpPr>
        <p:spPr>
          <a:xfrm>
            <a:off x="1874520" y="4754880"/>
            <a:ext cx="2834640" cy="196682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0B6FAE"/>
                </a:solidFill>
              </a:rPr>
              <a:t>Digitalização</a:t>
            </a:r>
            <a:endParaRPr lang="en-US" sz="3200" dirty="0"/>
          </a:p>
        </p:txBody>
      </p:sp>
      <p:sp>
        <p:nvSpPr>
          <p:cNvPr id="17" name="Shape 15"/>
          <p:cNvSpPr/>
          <p:nvPr/>
        </p:nvSpPr>
        <p:spPr>
          <a:xfrm>
            <a:off x="1143000" y="5166360"/>
            <a:ext cx="4480560" cy="0"/>
          </a:xfrm>
          <a:prstGeom prst="line">
            <a:avLst/>
          </a:prstGeom>
          <a:noFill/>
          <a:ln w="12700">
            <a:solidFill>
              <a:srgbClr val="0B6FAE"/>
            </a:solidFill>
            <a:prstDash val="solid"/>
            <a:headEnd type="none"/>
            <a:tailEnd type="triangle"/>
          </a:ln>
        </p:spPr>
        <p:txBody>
          <a:bodyPr/>
          <a:lstStyle/>
          <a:p>
            <a:endParaRPr/>
          </a:p>
        </p:txBody>
      </p:sp>
      <p:sp>
        <p:nvSpPr>
          <p:cNvPr id="18" name="Text 16"/>
          <p:cNvSpPr/>
          <p:nvPr/>
        </p:nvSpPr>
        <p:spPr>
          <a:xfrm>
            <a:off x="5806440" y="4754880"/>
            <a:ext cx="4122564" cy="265173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84BD00"/>
                </a:solidFill>
              </a:rPr>
              <a:t>Transformação digital</a:t>
            </a:r>
            <a:endParaRPr lang="en-US" sz="3200" dirty="0"/>
          </a:p>
        </p:txBody>
      </p:sp>
      <p:sp>
        <p:nvSpPr>
          <p:cNvPr id="19" name="Shape 17"/>
          <p:cNvSpPr/>
          <p:nvPr/>
        </p:nvSpPr>
        <p:spPr>
          <a:xfrm>
            <a:off x="4937760" y="5166360"/>
            <a:ext cx="5669280" cy="0"/>
          </a:xfrm>
          <a:prstGeom prst="line">
            <a:avLst/>
          </a:prstGeom>
          <a:noFill/>
          <a:ln w="12700">
            <a:solidFill>
              <a:srgbClr val="84BD00"/>
            </a:solidFill>
            <a:prstDash val="solid"/>
            <a:headEnd type="none"/>
            <a:tailEnd type="triangle"/>
          </a:ln>
        </p:spPr>
        <p:txBody>
          <a:bodyPr/>
          <a:lstStyle/>
          <a:p>
            <a:endParaRPr/>
          </a:p>
        </p:txBody>
      </p:sp>
      <p:sp>
        <p:nvSpPr>
          <p:cNvPr id="20" name="Text 18"/>
          <p:cNvSpPr/>
          <p:nvPr/>
        </p:nvSpPr>
        <p:spPr>
          <a:xfrm>
            <a:off x="1097280" y="5715000"/>
            <a:ext cx="9692640" cy="41148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Autofit/>
          </a:bodyPr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1F4E79"/>
                </a:solidFill>
              </a:rPr>
              <a:t>No modelo 3.0, o cumprimento deixa de ser apenas uma obrigação declarativa posterior e passa a ser desenhado dentro do ciclo econômico.</a:t>
            </a:r>
            <a:endParaRPr lang="en-US" sz="2400" dirty="0"/>
          </a:p>
        </p:txBody>
      </p:sp>
      <p:sp>
        <p:nvSpPr>
          <p:cNvPr id="22" name="Text 19"/>
          <p:cNvSpPr/>
          <p:nvPr/>
        </p:nvSpPr>
        <p:spPr>
          <a:xfrm>
            <a:off x="11841480" y="6547104"/>
            <a:ext cx="182880" cy="15544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6F7C85"/>
                </a:solidFill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84BD00"/>
          </a:solidFill>
          <a:ln w="12700">
            <a:solidFill>
              <a:srgbClr val="84BD00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" name="Shape 1"/>
          <p:cNvSpPr/>
          <p:nvPr/>
        </p:nvSpPr>
        <p:spPr>
          <a:xfrm>
            <a:off x="0" y="164592"/>
            <a:ext cx="12191695" cy="594360"/>
          </a:xfrm>
          <a:prstGeom prst="rect">
            <a:avLst/>
          </a:prstGeom>
          <a:solidFill>
            <a:srgbClr val="1F4E79"/>
          </a:solidFill>
          <a:ln w="12700">
            <a:solidFill>
              <a:srgbClr val="1F4E79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4" name="Text 2"/>
          <p:cNvSpPr/>
          <p:nvPr/>
        </p:nvSpPr>
        <p:spPr>
          <a:xfrm>
            <a:off x="411480" y="265176"/>
            <a:ext cx="8961120" cy="34747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Autofit/>
          </a:bodyPr>
          <a:lstStyle/>
          <a:p>
            <a:pPr marL="0" indent="0">
              <a:buNone/>
            </a:pPr>
            <a:r>
              <a:rPr lang="en-US" sz="32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3. Os seis componentes da AT 3.0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10607040" y="6537960"/>
            <a:ext cx="1143000" cy="164592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6F7C85"/>
                </a:solidFill>
              </a:rPr>
              <a:t>BID | FMM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685800" y="1348740"/>
            <a:ext cx="3246120" cy="1325880"/>
          </a:xfrm>
          <a:prstGeom prst="roundRect">
            <a:avLst>
              <a:gd name="adj" fmla="val 5517"/>
            </a:avLst>
          </a:prstGeom>
          <a:solidFill>
            <a:srgbClr val="F2F7FB"/>
          </a:solidFill>
          <a:ln w="12700">
            <a:solidFill>
              <a:srgbClr val="D6E1EA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8" name="Shape 6"/>
          <p:cNvSpPr/>
          <p:nvPr/>
        </p:nvSpPr>
        <p:spPr>
          <a:xfrm>
            <a:off x="685800" y="1298448"/>
            <a:ext cx="64008" cy="1325880"/>
          </a:xfrm>
          <a:prstGeom prst="rect">
            <a:avLst/>
          </a:prstGeom>
          <a:solidFill>
            <a:srgbClr val="0B6FAE"/>
          </a:solidFill>
          <a:ln w="12700">
            <a:solidFill>
              <a:srgbClr val="0B6FAE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9" name="Text 7"/>
          <p:cNvSpPr/>
          <p:nvPr/>
        </p:nvSpPr>
        <p:spPr>
          <a:xfrm>
            <a:off x="850392" y="1426464"/>
            <a:ext cx="2971800" cy="256032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Autofit/>
          </a:bodyPr>
          <a:lstStyle/>
          <a:p>
            <a:pPr marL="0" indent="0">
              <a:buNone/>
            </a:pPr>
            <a:r>
              <a:rPr lang="en-US" sz="2200" b="1" dirty="0">
                <a:solidFill>
                  <a:srgbClr val="1F4E79"/>
                </a:solidFill>
              </a:rPr>
              <a:t>Identidade digital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924915" y="1973810"/>
            <a:ext cx="2971800" cy="68580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2000" dirty="0">
                <a:solidFill>
                  <a:srgbClr val="16324F"/>
                </a:solidFill>
              </a:rPr>
              <a:t>Quem é o contribuinte e como se autentica</a:t>
            </a:r>
            <a:endParaRPr lang="en-US" sz="2000" dirty="0"/>
          </a:p>
        </p:txBody>
      </p:sp>
      <p:sp>
        <p:nvSpPr>
          <p:cNvPr id="11" name="Shape 9"/>
          <p:cNvSpPr/>
          <p:nvPr/>
        </p:nvSpPr>
        <p:spPr>
          <a:xfrm>
            <a:off x="4434840" y="1298448"/>
            <a:ext cx="3246120" cy="1325880"/>
          </a:xfrm>
          <a:prstGeom prst="roundRect">
            <a:avLst>
              <a:gd name="adj" fmla="val 5517"/>
            </a:avLst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txBody>
          <a:bodyPr wrap="square" lIns="127" tIns="127" rIns="127" bIns="127" rtlCol="0" anchor="ctr">
            <a:normAutofit/>
          </a:bodyPr>
          <a:lstStyle/>
          <a:p>
            <a:endParaRPr sz="2000">
              <a:solidFill>
                <a:srgbClr val="16324F"/>
              </a:solidFill>
            </a:endParaRPr>
          </a:p>
        </p:txBody>
      </p:sp>
      <p:sp>
        <p:nvSpPr>
          <p:cNvPr id="12" name="Shape 10"/>
          <p:cNvSpPr/>
          <p:nvPr/>
        </p:nvSpPr>
        <p:spPr>
          <a:xfrm>
            <a:off x="4434840" y="1298448"/>
            <a:ext cx="64008" cy="1325880"/>
          </a:xfrm>
          <a:prstGeom prst="rect">
            <a:avLst/>
          </a:prstGeom>
          <a:solidFill>
            <a:srgbClr val="84BD00"/>
          </a:solidFill>
          <a:ln w="12700">
            <a:solidFill>
              <a:srgbClr val="84BD00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3" name="Text 11"/>
          <p:cNvSpPr/>
          <p:nvPr/>
        </p:nvSpPr>
        <p:spPr>
          <a:xfrm>
            <a:off x="4599432" y="1426464"/>
            <a:ext cx="2971800" cy="256032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Autofit/>
          </a:bodyPr>
          <a:lstStyle/>
          <a:p>
            <a:r>
              <a:rPr lang="en-US" sz="2200" b="1" dirty="0">
                <a:solidFill>
                  <a:srgbClr val="1F4E79"/>
                </a:solidFill>
              </a:rPr>
              <a:t>Faturamento eletrônico</a:t>
            </a:r>
          </a:p>
        </p:txBody>
      </p:sp>
      <p:sp>
        <p:nvSpPr>
          <p:cNvPr id="14" name="Text 12"/>
          <p:cNvSpPr/>
          <p:nvPr/>
        </p:nvSpPr>
        <p:spPr>
          <a:xfrm>
            <a:off x="4609947" y="1889012"/>
            <a:ext cx="2971800" cy="68580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r>
              <a:rPr lang="en-US" sz="2000" dirty="0">
                <a:solidFill>
                  <a:srgbClr val="16324F"/>
                </a:solidFill>
              </a:rPr>
              <a:t>Dados transacionais como ativo público</a:t>
            </a:r>
          </a:p>
        </p:txBody>
      </p:sp>
      <p:sp>
        <p:nvSpPr>
          <p:cNvPr id="15" name="Shape 13"/>
          <p:cNvSpPr/>
          <p:nvPr/>
        </p:nvSpPr>
        <p:spPr>
          <a:xfrm>
            <a:off x="8183880" y="1298448"/>
            <a:ext cx="3246120" cy="1325880"/>
          </a:xfrm>
          <a:prstGeom prst="roundRect">
            <a:avLst>
              <a:gd name="adj" fmla="val 551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square" lIns="127" tIns="127" rIns="127" bIns="127" rtlCol="0" anchor="ctr">
            <a:noAutofit/>
          </a:bodyPr>
          <a:lstStyle/>
          <a:p>
            <a:endParaRPr sz="2200" b="1">
              <a:solidFill>
                <a:srgbClr val="1F4E79"/>
              </a:solidFill>
            </a:endParaRPr>
          </a:p>
        </p:txBody>
      </p:sp>
      <p:sp>
        <p:nvSpPr>
          <p:cNvPr id="16" name="Shape 14"/>
          <p:cNvSpPr/>
          <p:nvPr/>
        </p:nvSpPr>
        <p:spPr>
          <a:xfrm>
            <a:off x="8183880" y="1298448"/>
            <a:ext cx="64008" cy="1325880"/>
          </a:xfrm>
          <a:prstGeom prst="rect">
            <a:avLst/>
          </a:prstGeom>
          <a:solidFill>
            <a:srgbClr val="F28C28"/>
          </a:solidFill>
          <a:ln w="12700">
            <a:solidFill>
              <a:srgbClr val="F28C28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7" name="Text 15"/>
          <p:cNvSpPr/>
          <p:nvPr/>
        </p:nvSpPr>
        <p:spPr>
          <a:xfrm>
            <a:off x="8348472" y="1426464"/>
            <a:ext cx="2971800" cy="256032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Autofit/>
          </a:bodyPr>
          <a:lstStyle/>
          <a:p>
            <a:r>
              <a:rPr lang="en-US" sz="2200" b="1" dirty="0">
                <a:solidFill>
                  <a:srgbClr val="1F4E79"/>
                </a:solidFill>
              </a:rPr>
              <a:t>Dados e analytics</a:t>
            </a:r>
          </a:p>
        </p:txBody>
      </p:sp>
      <p:sp>
        <p:nvSpPr>
          <p:cNvPr id="18" name="Text 16"/>
          <p:cNvSpPr/>
          <p:nvPr/>
        </p:nvSpPr>
        <p:spPr>
          <a:xfrm>
            <a:off x="8348472" y="1801368"/>
            <a:ext cx="2971800" cy="68580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r>
              <a:rPr lang="en-US" sz="2000" dirty="0">
                <a:solidFill>
                  <a:srgbClr val="16324F"/>
                </a:solidFill>
              </a:rPr>
              <a:t>Da informação à decisão de risco</a:t>
            </a:r>
          </a:p>
        </p:txBody>
      </p:sp>
      <p:sp>
        <p:nvSpPr>
          <p:cNvPr id="19" name="Shape 17"/>
          <p:cNvSpPr/>
          <p:nvPr/>
        </p:nvSpPr>
        <p:spPr>
          <a:xfrm>
            <a:off x="685800" y="3264408"/>
            <a:ext cx="3246120" cy="1325880"/>
          </a:xfrm>
          <a:prstGeom prst="roundRect">
            <a:avLst>
              <a:gd name="adj" fmla="val 5517"/>
            </a:avLst>
          </a:prstGeom>
          <a:solidFill>
            <a:srgbClr val="F7FBF4"/>
          </a:solidFill>
          <a:ln w="12700">
            <a:solidFill>
              <a:srgbClr val="D6E1EA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0" name="Shape 18"/>
          <p:cNvSpPr/>
          <p:nvPr/>
        </p:nvSpPr>
        <p:spPr>
          <a:xfrm>
            <a:off x="685800" y="3264408"/>
            <a:ext cx="64008" cy="1325880"/>
          </a:xfrm>
          <a:prstGeom prst="rect">
            <a:avLst/>
          </a:prstGeom>
          <a:solidFill>
            <a:srgbClr val="1A9C9A"/>
          </a:solidFill>
          <a:ln w="12700">
            <a:solidFill>
              <a:srgbClr val="1A9C9A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1" name="Text 19"/>
          <p:cNvSpPr/>
          <p:nvPr/>
        </p:nvSpPr>
        <p:spPr>
          <a:xfrm>
            <a:off x="850392" y="3392424"/>
            <a:ext cx="2971800" cy="256032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Autofit/>
          </a:bodyPr>
          <a:lstStyle/>
          <a:p>
            <a:r>
              <a:rPr lang="en-US" sz="2200" b="1" dirty="0">
                <a:solidFill>
                  <a:srgbClr val="1F4E79"/>
                </a:solidFill>
              </a:rPr>
              <a:t>IA e automação</a:t>
            </a:r>
          </a:p>
        </p:txBody>
      </p:sp>
      <p:sp>
        <p:nvSpPr>
          <p:cNvPr id="22" name="Text 20"/>
          <p:cNvSpPr/>
          <p:nvPr/>
        </p:nvSpPr>
        <p:spPr>
          <a:xfrm>
            <a:off x="924915" y="3877056"/>
            <a:ext cx="2971800" cy="68580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r>
              <a:rPr lang="en-US" sz="2000" dirty="0">
                <a:solidFill>
                  <a:srgbClr val="16324F"/>
                </a:solidFill>
              </a:rPr>
              <a:t>Escala, priorização e serviços inteligentes</a:t>
            </a:r>
          </a:p>
        </p:txBody>
      </p:sp>
      <p:sp>
        <p:nvSpPr>
          <p:cNvPr id="23" name="Shape 21"/>
          <p:cNvSpPr/>
          <p:nvPr/>
        </p:nvSpPr>
        <p:spPr>
          <a:xfrm>
            <a:off x="4434840" y="3264408"/>
            <a:ext cx="3246120" cy="1325880"/>
          </a:xfrm>
          <a:prstGeom prst="roundRect">
            <a:avLst>
              <a:gd name="adj" fmla="val 5517"/>
            </a:avLst>
          </a:prstGeom>
          <a:solidFill>
            <a:srgbClr val="F2F7FB"/>
          </a:solidFill>
          <a:ln w="12700">
            <a:solidFill>
              <a:srgbClr val="D6E1EA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4" name="Shape 22"/>
          <p:cNvSpPr/>
          <p:nvPr/>
        </p:nvSpPr>
        <p:spPr>
          <a:xfrm>
            <a:off x="4434840" y="3264408"/>
            <a:ext cx="64008" cy="1325880"/>
          </a:xfrm>
          <a:prstGeom prst="rect">
            <a:avLst/>
          </a:prstGeom>
          <a:solidFill>
            <a:srgbClr val="1F4E79"/>
          </a:solidFill>
          <a:ln w="12700">
            <a:solidFill>
              <a:srgbClr val="1F4E79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5" name="Text 23"/>
          <p:cNvSpPr/>
          <p:nvPr/>
        </p:nvSpPr>
        <p:spPr>
          <a:xfrm>
            <a:off x="4599432" y="3392424"/>
            <a:ext cx="2971800" cy="256032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Autofit/>
          </a:bodyPr>
          <a:lstStyle/>
          <a:p>
            <a:r>
              <a:rPr lang="en-US" sz="2200" b="1" dirty="0">
                <a:solidFill>
                  <a:srgbClr val="1F4E79"/>
                </a:solidFill>
              </a:rPr>
              <a:t>Dados contábeis digitais / CACAO</a:t>
            </a:r>
          </a:p>
        </p:txBody>
      </p:sp>
      <p:sp>
        <p:nvSpPr>
          <p:cNvPr id="26" name="Text 24"/>
          <p:cNvSpPr/>
          <p:nvPr/>
        </p:nvSpPr>
        <p:spPr>
          <a:xfrm>
            <a:off x="4609947" y="3927348"/>
            <a:ext cx="2971800" cy="68580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r>
              <a:rPr lang="en-US" sz="2000" dirty="0">
                <a:solidFill>
                  <a:srgbClr val="16324F"/>
                </a:solidFill>
              </a:rPr>
              <a:t>Integração com sistemas naturais das empresas</a:t>
            </a:r>
          </a:p>
        </p:txBody>
      </p:sp>
      <p:sp>
        <p:nvSpPr>
          <p:cNvPr id="27" name="Shape 25"/>
          <p:cNvSpPr/>
          <p:nvPr/>
        </p:nvSpPr>
        <p:spPr>
          <a:xfrm>
            <a:off x="8183880" y="3264408"/>
            <a:ext cx="3246120" cy="1325880"/>
          </a:xfrm>
          <a:prstGeom prst="roundRect">
            <a:avLst>
              <a:gd name="adj" fmla="val 5517"/>
            </a:avLst>
          </a:prstGeom>
          <a:solidFill>
            <a:srgbClr val="F7FBF4"/>
          </a:solidFill>
          <a:ln w="12700">
            <a:solidFill>
              <a:srgbClr val="D6E1EA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8" name="Shape 26"/>
          <p:cNvSpPr/>
          <p:nvPr/>
        </p:nvSpPr>
        <p:spPr>
          <a:xfrm>
            <a:off x="8183880" y="3264408"/>
            <a:ext cx="64008" cy="1325880"/>
          </a:xfrm>
          <a:prstGeom prst="rect">
            <a:avLst/>
          </a:prstGeom>
          <a:solidFill>
            <a:srgbClr val="C84630"/>
          </a:solidFill>
          <a:ln w="12700">
            <a:solidFill>
              <a:srgbClr val="C84630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9" name="Text 27"/>
          <p:cNvSpPr/>
          <p:nvPr/>
        </p:nvSpPr>
        <p:spPr>
          <a:xfrm>
            <a:off x="8348472" y="3392424"/>
            <a:ext cx="3157728" cy="47548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Autofit/>
          </a:bodyPr>
          <a:lstStyle/>
          <a:p>
            <a:r>
              <a:rPr lang="en-US" sz="2200" b="1" dirty="0">
                <a:solidFill>
                  <a:srgbClr val="1F4E79"/>
                </a:solidFill>
              </a:rPr>
              <a:t>Governança e compliance cooperativo</a:t>
            </a:r>
          </a:p>
        </p:txBody>
      </p:sp>
      <p:sp>
        <p:nvSpPr>
          <p:cNvPr id="30" name="Text 28"/>
          <p:cNvSpPr/>
          <p:nvPr/>
        </p:nvSpPr>
        <p:spPr>
          <a:xfrm>
            <a:off x="8441436" y="3904488"/>
            <a:ext cx="2971800" cy="68580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r>
              <a:rPr lang="en-US" sz="2000" dirty="0">
                <a:solidFill>
                  <a:srgbClr val="16324F"/>
                </a:solidFill>
              </a:rPr>
              <a:t>Confiança, controles e corresponsabilidade</a:t>
            </a:r>
          </a:p>
        </p:txBody>
      </p:sp>
      <p:sp>
        <p:nvSpPr>
          <p:cNvPr id="31" name="Text 29"/>
          <p:cNvSpPr/>
          <p:nvPr/>
        </p:nvSpPr>
        <p:spPr>
          <a:xfrm>
            <a:off x="777240" y="5733288"/>
            <a:ext cx="10424160" cy="38404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Autofit/>
          </a:bodyPr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1F4E79"/>
                </a:solidFill>
              </a:rPr>
              <a:t>A maturidade digital não é uma soma de sistemas. É a capacidade de articular esses componentes em uma arquitetura institucional coerente.</a:t>
            </a:r>
            <a:endParaRPr lang="en-US" sz="2400" dirty="0"/>
          </a:p>
        </p:txBody>
      </p:sp>
      <p:sp>
        <p:nvSpPr>
          <p:cNvPr id="33" name="Text 30"/>
          <p:cNvSpPr/>
          <p:nvPr/>
        </p:nvSpPr>
        <p:spPr>
          <a:xfrm>
            <a:off x="11841480" y="6547104"/>
            <a:ext cx="182880" cy="15544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6F7C85"/>
                </a:solidFill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84BD00"/>
          </a:solidFill>
          <a:ln w="12700">
            <a:solidFill>
              <a:srgbClr val="84BD00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" name="Shape 1"/>
          <p:cNvSpPr/>
          <p:nvPr/>
        </p:nvSpPr>
        <p:spPr>
          <a:xfrm>
            <a:off x="0" y="164592"/>
            <a:ext cx="12191695" cy="594360"/>
          </a:xfrm>
          <a:prstGeom prst="rect">
            <a:avLst/>
          </a:prstGeom>
          <a:solidFill>
            <a:srgbClr val="1F4E79"/>
          </a:solidFill>
          <a:ln w="12700">
            <a:solidFill>
              <a:srgbClr val="1F4E79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4" name="Text 2"/>
          <p:cNvSpPr/>
          <p:nvPr/>
        </p:nvSpPr>
        <p:spPr>
          <a:xfrm>
            <a:off x="228092" y="31496"/>
            <a:ext cx="11851640" cy="80467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Autofit/>
          </a:bodyPr>
          <a:lstStyle/>
          <a:p>
            <a:pPr marL="0" indent="0">
              <a:buNone/>
            </a:pPr>
            <a:r>
              <a:rPr lang="en-US" sz="32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4. A reforma do consumo exige administração em tempo real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10607040" y="6537960"/>
            <a:ext cx="1143000" cy="164592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6F7C85"/>
                </a:solidFill>
              </a:rPr>
              <a:t>BID | FMM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685800" y="1069848"/>
            <a:ext cx="10607040" cy="50292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Autofit/>
          </a:bodyPr>
          <a:lstStyle/>
          <a:p>
            <a:pPr marL="0" indent="0">
              <a:buNone/>
            </a:pPr>
            <a:r>
              <a:rPr lang="en-US" sz="2800" b="1" dirty="0">
                <a:solidFill>
                  <a:srgbClr val="1F4E79"/>
                </a:solidFill>
              </a:rPr>
              <a:t>CBS e IBS ampliam a exigência de integração operacional entre entes, sistemas e atores econômicos.</a:t>
            </a:r>
            <a:endParaRPr lang="en-US" sz="2800" dirty="0"/>
          </a:p>
        </p:txBody>
      </p:sp>
      <p:sp>
        <p:nvSpPr>
          <p:cNvPr id="8" name="Shape 6"/>
          <p:cNvSpPr/>
          <p:nvPr/>
        </p:nvSpPr>
        <p:spPr>
          <a:xfrm>
            <a:off x="2103120" y="2743200"/>
            <a:ext cx="2057400" cy="0"/>
          </a:xfrm>
          <a:prstGeom prst="line">
            <a:avLst/>
          </a:prstGeom>
          <a:noFill/>
          <a:ln w="12700">
            <a:solidFill>
              <a:srgbClr val="8DA8BA"/>
            </a:solidFill>
            <a:prstDash val="solid"/>
            <a:tailEnd type="triangle"/>
          </a:ln>
        </p:spPr>
        <p:txBody>
          <a:bodyPr/>
          <a:lstStyle/>
          <a:p>
            <a:endParaRPr/>
          </a:p>
        </p:txBody>
      </p:sp>
      <p:sp>
        <p:nvSpPr>
          <p:cNvPr id="9" name="Shape 7"/>
          <p:cNvSpPr/>
          <p:nvPr/>
        </p:nvSpPr>
        <p:spPr>
          <a:xfrm>
            <a:off x="4297680" y="2743200"/>
            <a:ext cx="2194560" cy="0"/>
          </a:xfrm>
          <a:prstGeom prst="line">
            <a:avLst/>
          </a:prstGeom>
          <a:noFill/>
          <a:ln w="12700">
            <a:solidFill>
              <a:srgbClr val="8DA8BA"/>
            </a:solidFill>
            <a:prstDash val="solid"/>
            <a:tailEnd type="triangle"/>
          </a:ln>
        </p:spPr>
        <p:txBody>
          <a:bodyPr/>
          <a:lstStyle/>
          <a:p>
            <a:endParaRPr/>
          </a:p>
        </p:txBody>
      </p:sp>
      <p:sp>
        <p:nvSpPr>
          <p:cNvPr id="10" name="Shape 8"/>
          <p:cNvSpPr/>
          <p:nvPr/>
        </p:nvSpPr>
        <p:spPr>
          <a:xfrm>
            <a:off x="6629400" y="2743200"/>
            <a:ext cx="2103120" cy="0"/>
          </a:xfrm>
          <a:prstGeom prst="line">
            <a:avLst/>
          </a:prstGeom>
          <a:noFill/>
          <a:ln w="12700">
            <a:solidFill>
              <a:srgbClr val="8DA8BA"/>
            </a:solidFill>
            <a:prstDash val="solid"/>
            <a:tailEnd type="triangle"/>
          </a:ln>
        </p:spPr>
        <p:txBody>
          <a:bodyPr/>
          <a:lstStyle/>
          <a:p>
            <a:endParaRPr/>
          </a:p>
        </p:txBody>
      </p:sp>
      <p:sp>
        <p:nvSpPr>
          <p:cNvPr id="11" name="Shape 9"/>
          <p:cNvSpPr/>
          <p:nvPr/>
        </p:nvSpPr>
        <p:spPr>
          <a:xfrm>
            <a:off x="8869680" y="2743200"/>
            <a:ext cx="2194560" cy="0"/>
          </a:xfrm>
          <a:prstGeom prst="line">
            <a:avLst/>
          </a:prstGeom>
          <a:noFill/>
          <a:ln w="12700">
            <a:solidFill>
              <a:srgbClr val="8DA8BA"/>
            </a:solidFill>
            <a:prstDash val="solid"/>
            <a:tailEnd type="triangle"/>
          </a:ln>
        </p:spPr>
        <p:txBody>
          <a:bodyPr/>
          <a:lstStyle/>
          <a:p>
            <a:endParaRPr/>
          </a:p>
        </p:txBody>
      </p:sp>
      <p:sp>
        <p:nvSpPr>
          <p:cNvPr id="12" name="Shape 10"/>
          <p:cNvSpPr/>
          <p:nvPr/>
        </p:nvSpPr>
        <p:spPr>
          <a:xfrm>
            <a:off x="640080" y="2148840"/>
            <a:ext cx="1554480" cy="1143000"/>
          </a:xfrm>
          <a:prstGeom prst="roundRect">
            <a:avLst>
              <a:gd name="adj" fmla="val 6400"/>
            </a:avLst>
          </a:prstGeom>
          <a:solidFill>
            <a:srgbClr val="E8F3FA"/>
          </a:solidFill>
          <a:ln w="12700">
            <a:solidFill>
              <a:srgbClr val="D6E1EA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3" name="Text 11"/>
          <p:cNvSpPr/>
          <p:nvPr/>
        </p:nvSpPr>
        <p:spPr>
          <a:xfrm>
            <a:off x="731520" y="2542032"/>
            <a:ext cx="1371600" cy="27432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Autofit/>
          </a:bodyPr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1F4E79"/>
                </a:solidFill>
              </a:rPr>
              <a:t>Empresa</a:t>
            </a:r>
            <a:endParaRPr lang="en-US" sz="2000" dirty="0"/>
          </a:p>
        </p:txBody>
      </p:sp>
      <p:sp>
        <p:nvSpPr>
          <p:cNvPr id="14" name="Shape 12"/>
          <p:cNvSpPr/>
          <p:nvPr/>
        </p:nvSpPr>
        <p:spPr>
          <a:xfrm>
            <a:off x="2834640" y="2148840"/>
            <a:ext cx="1554480" cy="1143000"/>
          </a:xfrm>
          <a:prstGeom prst="roundRect">
            <a:avLst>
              <a:gd name="adj" fmla="val 6400"/>
            </a:avLst>
          </a:prstGeom>
          <a:solidFill>
            <a:srgbClr val="E8F3FA"/>
          </a:solidFill>
          <a:ln w="12700">
            <a:solidFill>
              <a:srgbClr val="D6E1EA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5" name="Text 13"/>
          <p:cNvSpPr/>
          <p:nvPr/>
        </p:nvSpPr>
        <p:spPr>
          <a:xfrm>
            <a:off x="2926080" y="2542032"/>
            <a:ext cx="1371600" cy="27432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Autofit/>
          </a:bodyPr>
          <a:lstStyle/>
          <a:p>
            <a:pPr algn="ctr"/>
            <a:r>
              <a:rPr lang="en-US" sz="2000" b="1" dirty="0">
                <a:solidFill>
                  <a:srgbClr val="1F4E79"/>
                </a:solidFill>
              </a:rPr>
              <a:t>Evento econômico</a:t>
            </a:r>
          </a:p>
        </p:txBody>
      </p:sp>
      <p:sp>
        <p:nvSpPr>
          <p:cNvPr id="16" name="Shape 14"/>
          <p:cNvSpPr/>
          <p:nvPr/>
        </p:nvSpPr>
        <p:spPr>
          <a:xfrm>
            <a:off x="5166360" y="2148840"/>
            <a:ext cx="1554480" cy="1143000"/>
          </a:xfrm>
          <a:prstGeom prst="roundRect">
            <a:avLst>
              <a:gd name="adj" fmla="val 6400"/>
            </a:avLst>
          </a:prstGeom>
          <a:solidFill>
            <a:srgbClr val="F28C28"/>
          </a:solidFill>
          <a:ln w="12700">
            <a:solidFill>
              <a:srgbClr val="D6E1EA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7" name="Text 15"/>
          <p:cNvSpPr/>
          <p:nvPr/>
        </p:nvSpPr>
        <p:spPr>
          <a:xfrm>
            <a:off x="5257800" y="2542032"/>
            <a:ext cx="1371600" cy="27432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Autofit/>
          </a:bodyPr>
          <a:lstStyle/>
          <a:p>
            <a:pPr algn="ctr"/>
            <a:r>
              <a:rPr lang="en-US" sz="2000" b="1" dirty="0">
                <a:solidFill>
                  <a:srgbClr val="1F4E79"/>
                </a:solidFill>
              </a:rPr>
              <a:t>Documento fiscal</a:t>
            </a:r>
          </a:p>
        </p:txBody>
      </p:sp>
      <p:sp>
        <p:nvSpPr>
          <p:cNvPr id="18" name="Shape 16"/>
          <p:cNvSpPr/>
          <p:nvPr/>
        </p:nvSpPr>
        <p:spPr>
          <a:xfrm>
            <a:off x="7406640" y="2148840"/>
            <a:ext cx="1554480" cy="1143000"/>
          </a:xfrm>
          <a:prstGeom prst="roundRect">
            <a:avLst>
              <a:gd name="adj" fmla="val 6400"/>
            </a:avLst>
          </a:prstGeom>
          <a:solidFill>
            <a:srgbClr val="E8F3FA"/>
          </a:solidFill>
          <a:ln w="12700">
            <a:solidFill>
              <a:srgbClr val="D6E1EA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9" name="Text 17"/>
          <p:cNvSpPr/>
          <p:nvPr/>
        </p:nvSpPr>
        <p:spPr>
          <a:xfrm>
            <a:off x="7498080" y="2542032"/>
            <a:ext cx="1371600" cy="27432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Autofit/>
          </a:bodyPr>
          <a:lstStyle/>
          <a:p>
            <a:pPr algn="ctr"/>
            <a:r>
              <a:rPr lang="en-US" sz="2000" b="1" dirty="0" err="1">
                <a:solidFill>
                  <a:srgbClr val="1F4E79"/>
                </a:solidFill>
              </a:rPr>
              <a:t>Platafor</a:t>
            </a:r>
            <a:r>
              <a:rPr lang="en-US" sz="2000" b="1" dirty="0">
                <a:solidFill>
                  <a:srgbClr val="1F4E79"/>
                </a:solidFill>
              </a:rPr>
              <a:t>-mas e dados</a:t>
            </a:r>
          </a:p>
        </p:txBody>
      </p:sp>
      <p:sp>
        <p:nvSpPr>
          <p:cNvPr id="20" name="Shape 18"/>
          <p:cNvSpPr/>
          <p:nvPr/>
        </p:nvSpPr>
        <p:spPr>
          <a:xfrm>
            <a:off x="9738360" y="2148840"/>
            <a:ext cx="1554480" cy="1143000"/>
          </a:xfrm>
          <a:prstGeom prst="roundRect">
            <a:avLst>
              <a:gd name="adj" fmla="val 6400"/>
            </a:avLst>
          </a:prstGeom>
          <a:solidFill>
            <a:srgbClr val="84BD00"/>
          </a:solidFill>
          <a:ln w="12700">
            <a:solidFill>
              <a:srgbClr val="D6E1EA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1" name="Text 19"/>
          <p:cNvSpPr/>
          <p:nvPr/>
        </p:nvSpPr>
        <p:spPr>
          <a:xfrm>
            <a:off x="9829800" y="2542032"/>
            <a:ext cx="1371600" cy="27432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Autofit/>
          </a:bodyPr>
          <a:lstStyle/>
          <a:p>
            <a:pPr algn="ctr"/>
            <a:r>
              <a:rPr lang="en-US" sz="2000" b="1" dirty="0" err="1">
                <a:solidFill>
                  <a:srgbClr val="1F4E79"/>
                </a:solidFill>
              </a:rPr>
              <a:t>Adminis-tração</a:t>
            </a:r>
            <a:r>
              <a:rPr lang="en-US" sz="2000" b="1" dirty="0">
                <a:solidFill>
                  <a:srgbClr val="1F4E79"/>
                </a:solidFill>
              </a:rPr>
              <a:t> tributária</a:t>
            </a:r>
          </a:p>
        </p:txBody>
      </p:sp>
      <p:sp>
        <p:nvSpPr>
          <p:cNvPr id="22" name="Shape 20"/>
          <p:cNvSpPr/>
          <p:nvPr/>
        </p:nvSpPr>
        <p:spPr>
          <a:xfrm>
            <a:off x="868678" y="4023360"/>
            <a:ext cx="3291841" cy="2438400"/>
          </a:xfrm>
          <a:prstGeom prst="roundRect">
            <a:avLst>
              <a:gd name="adj" fmla="val 5714"/>
            </a:avLst>
          </a:prstGeom>
          <a:solidFill>
            <a:srgbClr val="F2F7FB"/>
          </a:solidFill>
          <a:ln w="12700">
            <a:solidFill>
              <a:srgbClr val="D6E1EA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3" name="Shape 21"/>
          <p:cNvSpPr/>
          <p:nvPr/>
        </p:nvSpPr>
        <p:spPr>
          <a:xfrm>
            <a:off x="822960" y="4023360"/>
            <a:ext cx="45719" cy="2437382"/>
          </a:xfrm>
          <a:prstGeom prst="rect">
            <a:avLst/>
          </a:prstGeom>
          <a:solidFill>
            <a:srgbClr val="0B6FAE"/>
          </a:solidFill>
          <a:ln w="12700">
            <a:solidFill>
              <a:srgbClr val="0B6FAE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4" name="Text 22"/>
          <p:cNvSpPr/>
          <p:nvPr/>
        </p:nvSpPr>
        <p:spPr>
          <a:xfrm>
            <a:off x="987552" y="4151376"/>
            <a:ext cx="3108960" cy="256032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Autofit/>
          </a:bodyPr>
          <a:lstStyle/>
          <a:p>
            <a:r>
              <a:rPr lang="en-US" sz="2000" b="1" dirty="0">
                <a:solidFill>
                  <a:srgbClr val="1F4E79"/>
                </a:solidFill>
              </a:rPr>
              <a:t>Da obrigação ao evento</a:t>
            </a:r>
          </a:p>
        </p:txBody>
      </p:sp>
      <p:sp>
        <p:nvSpPr>
          <p:cNvPr id="25" name="Text 23"/>
          <p:cNvSpPr/>
          <p:nvPr/>
        </p:nvSpPr>
        <p:spPr>
          <a:xfrm>
            <a:off x="987551" y="4736084"/>
            <a:ext cx="3108960" cy="139700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Autofit/>
          </a:bodyPr>
          <a:lstStyle/>
          <a:p>
            <a:pPr marL="0" indent="0">
              <a:buNone/>
            </a:pPr>
            <a:r>
              <a:rPr lang="en-US" sz="2000" dirty="0">
                <a:solidFill>
                  <a:srgbClr val="16324F"/>
                </a:solidFill>
              </a:rPr>
              <a:t>O desafio é aproximar o momento de geração da informação do momento de análise, cálculo, arrecadação e controle.</a:t>
            </a:r>
            <a:endParaRPr lang="en-US" sz="2000" dirty="0"/>
          </a:p>
        </p:txBody>
      </p:sp>
      <p:sp>
        <p:nvSpPr>
          <p:cNvPr id="26" name="Shape 24"/>
          <p:cNvSpPr/>
          <p:nvPr/>
        </p:nvSpPr>
        <p:spPr>
          <a:xfrm>
            <a:off x="4434840" y="4023359"/>
            <a:ext cx="3383280" cy="2438401"/>
          </a:xfrm>
          <a:prstGeom prst="roundRect">
            <a:avLst>
              <a:gd name="adj" fmla="val 5714"/>
            </a:avLst>
          </a:prstGeom>
          <a:solidFill>
            <a:srgbClr val="F6FBF3"/>
          </a:solidFill>
          <a:ln w="12700">
            <a:solidFill>
              <a:srgbClr val="D6E1EA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7" name="Shape 25"/>
          <p:cNvSpPr/>
          <p:nvPr/>
        </p:nvSpPr>
        <p:spPr>
          <a:xfrm>
            <a:off x="4434840" y="4023360"/>
            <a:ext cx="77724" cy="2437382"/>
          </a:xfrm>
          <a:prstGeom prst="rect">
            <a:avLst/>
          </a:prstGeom>
          <a:solidFill>
            <a:srgbClr val="84BD00"/>
          </a:solidFill>
          <a:ln w="12700">
            <a:solidFill>
              <a:srgbClr val="84BD00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8" name="Text 26"/>
          <p:cNvSpPr/>
          <p:nvPr/>
        </p:nvSpPr>
        <p:spPr>
          <a:xfrm>
            <a:off x="4613148" y="4279392"/>
            <a:ext cx="3108960" cy="256032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Autofit/>
          </a:bodyPr>
          <a:lstStyle/>
          <a:p>
            <a:pPr marL="0" indent="0">
              <a:buNone/>
            </a:pPr>
            <a:r>
              <a:rPr lang="en-US" sz="2000" b="1" dirty="0">
                <a:solidFill>
                  <a:srgbClr val="1F4E79"/>
                </a:solidFill>
              </a:rPr>
              <a:t>Do sistema isolado ao ecossistema</a:t>
            </a:r>
            <a:endParaRPr lang="en-US" sz="2000" dirty="0"/>
          </a:p>
        </p:txBody>
      </p:sp>
      <p:sp>
        <p:nvSpPr>
          <p:cNvPr id="29" name="Text 27"/>
          <p:cNvSpPr/>
          <p:nvPr/>
        </p:nvSpPr>
        <p:spPr>
          <a:xfrm>
            <a:off x="4759452" y="5242050"/>
            <a:ext cx="3108960" cy="64008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Autofit/>
          </a:bodyPr>
          <a:lstStyle/>
          <a:p>
            <a:r>
              <a:rPr lang="en-US" sz="2000" dirty="0">
                <a:solidFill>
                  <a:srgbClr val="16324F"/>
                </a:solidFill>
              </a:rPr>
              <a:t>Coordenação entre União, estados, municípios, Comitê Gestor, empresas e provedores passa a ser parte da arquitetura fiscal.</a:t>
            </a:r>
          </a:p>
        </p:txBody>
      </p:sp>
      <p:sp>
        <p:nvSpPr>
          <p:cNvPr id="30" name="Shape 28"/>
          <p:cNvSpPr/>
          <p:nvPr/>
        </p:nvSpPr>
        <p:spPr>
          <a:xfrm>
            <a:off x="8046720" y="4023359"/>
            <a:ext cx="3319272" cy="2437383"/>
          </a:xfrm>
          <a:prstGeom prst="roundRect">
            <a:avLst>
              <a:gd name="adj" fmla="val 5714"/>
            </a:avLst>
          </a:prstGeom>
          <a:solidFill>
            <a:srgbClr val="FFF6ED"/>
          </a:solidFill>
          <a:ln w="12700">
            <a:solidFill>
              <a:srgbClr val="D6E1EA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1" name="Shape 29"/>
          <p:cNvSpPr/>
          <p:nvPr/>
        </p:nvSpPr>
        <p:spPr>
          <a:xfrm>
            <a:off x="8046720" y="4023360"/>
            <a:ext cx="45720" cy="2437382"/>
          </a:xfrm>
          <a:prstGeom prst="rect">
            <a:avLst/>
          </a:prstGeom>
          <a:solidFill>
            <a:srgbClr val="F28C28"/>
          </a:solidFill>
          <a:ln w="12700">
            <a:solidFill>
              <a:srgbClr val="F28C28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2" name="Text 30"/>
          <p:cNvSpPr/>
          <p:nvPr/>
        </p:nvSpPr>
        <p:spPr>
          <a:xfrm>
            <a:off x="8211312" y="4407408"/>
            <a:ext cx="3108960" cy="256032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Autofit/>
          </a:bodyPr>
          <a:lstStyle/>
          <a:p>
            <a:r>
              <a:rPr lang="en-US" sz="2000" b="1" dirty="0">
                <a:solidFill>
                  <a:srgbClr val="1F4E79"/>
                </a:solidFill>
              </a:rPr>
              <a:t>Da fiscalização posterior ao cumprimento por desenho</a:t>
            </a:r>
          </a:p>
        </p:txBody>
      </p:sp>
      <p:sp>
        <p:nvSpPr>
          <p:cNvPr id="33" name="Text 31"/>
          <p:cNvSpPr/>
          <p:nvPr/>
        </p:nvSpPr>
        <p:spPr>
          <a:xfrm>
            <a:off x="8211312" y="5363463"/>
            <a:ext cx="3108960" cy="64008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Autofit/>
          </a:bodyPr>
          <a:lstStyle/>
          <a:p>
            <a:pPr marL="0" indent="0">
              <a:buNone/>
            </a:pPr>
            <a:r>
              <a:rPr lang="en-US" sz="2000" dirty="0">
                <a:solidFill>
                  <a:srgbClr val="16324F"/>
                </a:solidFill>
              </a:rPr>
              <a:t>A administração atua antes, durante e depois da transação, reduzindo erro, litígio e custo de conformidade.</a:t>
            </a:r>
            <a:endParaRPr lang="en-US" sz="2000" dirty="0"/>
          </a:p>
        </p:txBody>
      </p:sp>
      <p:sp>
        <p:nvSpPr>
          <p:cNvPr id="35" name="Text 32"/>
          <p:cNvSpPr/>
          <p:nvPr/>
        </p:nvSpPr>
        <p:spPr>
          <a:xfrm>
            <a:off x="11841480" y="6547104"/>
            <a:ext cx="182880" cy="15544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6F7C85"/>
                </a:solidFill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4876" y="865072"/>
            <a:ext cx="12139605" cy="326243"/>
          </a:xfrm>
          <a:prstGeom prst="rect">
            <a:avLst/>
          </a:prstGeom>
          <a:noFill/>
        </p:spPr>
        <p:txBody>
          <a:bodyPr wrap="none" lIns="18288" tIns="9144" rIns="18288" bIns="9144">
            <a:spAutoFit/>
          </a:bodyPr>
          <a:lstStyle/>
          <a:p>
            <a:pPr>
              <a:defRPr sz="1500" b="0">
                <a:solidFill>
                  <a:srgbClr val="46555F"/>
                </a:solidFill>
              </a:defRPr>
            </a:pPr>
            <a:r>
              <a:rPr lang="pt-BR" sz="2000" noProof="0" dirty="0"/>
              <a:t>A NF-e foi/é  a ponte para passar de processos digitais isolados à gestão de conformidade baseada em dados.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594360" y="1078992"/>
            <a:ext cx="10972800" cy="0"/>
          </a:xfrm>
          <a:prstGeom prst="line">
            <a:avLst/>
          </a:prstGeom>
          <a:ln w="10160">
            <a:solidFill>
              <a:srgbClr val="C3DCE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685800" y="1216152"/>
            <a:ext cx="3795526" cy="634020"/>
          </a:xfrm>
          <a:prstGeom prst="rect">
            <a:avLst/>
          </a:prstGeom>
          <a:noFill/>
        </p:spPr>
        <p:txBody>
          <a:bodyPr wrap="none" lIns="18288" tIns="9144" rIns="18288" bIns="9144">
            <a:spAutoFit/>
          </a:bodyPr>
          <a:lstStyle/>
          <a:p>
            <a:pPr>
              <a:defRPr sz="1500" b="1">
                <a:solidFill>
                  <a:srgbClr val="00828C"/>
                </a:solidFill>
              </a:defRPr>
            </a:pPr>
            <a:r>
              <a:rPr lang="pt-BR" sz="2000" noProof="0" dirty="0"/>
              <a:t>EVOLUÇÃO DA ADMINISTRAÇÃO</a:t>
            </a:r>
            <a:br>
              <a:rPr lang="pt-BR" sz="2000" noProof="0" dirty="0"/>
            </a:br>
            <a:r>
              <a:rPr lang="pt-BR" sz="2000" noProof="0" dirty="0"/>
              <a:t>TRIBUTÁRIA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583680" y="1325880"/>
            <a:ext cx="5110630" cy="326243"/>
          </a:xfrm>
          <a:prstGeom prst="rect">
            <a:avLst/>
          </a:prstGeom>
          <a:noFill/>
        </p:spPr>
        <p:txBody>
          <a:bodyPr wrap="none" lIns="18288" tIns="9144" rIns="18288" bIns="9144">
            <a:spAutoFit/>
          </a:bodyPr>
          <a:lstStyle/>
          <a:p>
            <a:pPr>
              <a:defRPr sz="1500" b="1">
                <a:solidFill>
                  <a:srgbClr val="00828C"/>
                </a:solidFill>
              </a:defRPr>
            </a:pPr>
            <a:r>
              <a:rPr lang="pt-BR" sz="2000" noProof="0" dirty="0"/>
              <a:t>EVOLUÇÃO DO VALOR PÚBLICO DA NF-e/FE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85800" y="1874519"/>
            <a:ext cx="4800600" cy="960120"/>
          </a:xfrm>
          <a:prstGeom prst="roundRect">
            <a:avLst/>
          </a:prstGeom>
          <a:solidFill>
            <a:srgbClr val="FCFDFD"/>
          </a:solidFill>
          <a:ln w="10160">
            <a:solidFill>
              <a:srgbClr val="C3DCE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noProof="0" dirty="0"/>
          </a:p>
        </p:txBody>
      </p:sp>
      <p:sp>
        <p:nvSpPr>
          <p:cNvPr id="8" name="Rectangle 7"/>
          <p:cNvSpPr/>
          <p:nvPr/>
        </p:nvSpPr>
        <p:spPr>
          <a:xfrm>
            <a:off x="685800" y="1874519"/>
            <a:ext cx="118872" cy="960120"/>
          </a:xfrm>
          <a:prstGeom prst="rect">
            <a:avLst/>
          </a:prstGeom>
          <a:solidFill>
            <a:srgbClr val="78879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noProof="0" dirty="0"/>
          </a:p>
        </p:txBody>
      </p:sp>
      <p:sp>
        <p:nvSpPr>
          <p:cNvPr id="9" name="TextBox 8"/>
          <p:cNvSpPr txBox="1"/>
          <p:nvPr/>
        </p:nvSpPr>
        <p:spPr>
          <a:xfrm>
            <a:off x="1005840" y="1950529"/>
            <a:ext cx="2621359" cy="307777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r>
              <a:rPr lang="pt-BR" sz="2000" b="1" noProof="0" dirty="0">
                <a:solidFill>
                  <a:srgbClr val="788791"/>
                </a:solidFill>
              </a:rPr>
              <a:t>AT 1.0  </a:t>
            </a:r>
            <a:r>
              <a:rPr lang="pt-BR" sz="2000" b="1" noProof="0" dirty="0">
                <a:solidFill>
                  <a:srgbClr val="003D5C"/>
                </a:solidFill>
              </a:rPr>
              <a:t>Papel e balcões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69264" y="2251198"/>
            <a:ext cx="4443984" cy="61555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defRPr sz="1150">
                <a:solidFill>
                  <a:srgbClr val="46555F"/>
                </a:solidFill>
              </a:defRPr>
            </a:pPr>
            <a:r>
              <a:rPr lang="pt-BR" sz="2000" noProof="0" dirty="0"/>
              <a:t>Declarações manuais, baixa rastreabilidade e atuação </a:t>
            </a:r>
            <a:r>
              <a:rPr lang="pt-BR" sz="2000" noProof="0" dirty="0" err="1"/>
              <a:t>ex</a:t>
            </a:r>
            <a:r>
              <a:rPr lang="pt-BR" sz="2000" noProof="0" dirty="0"/>
              <a:t> post.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85800" y="3017520"/>
            <a:ext cx="4800600" cy="960120"/>
          </a:xfrm>
          <a:prstGeom prst="roundRect">
            <a:avLst/>
          </a:prstGeom>
          <a:solidFill>
            <a:srgbClr val="FCFDFD"/>
          </a:solidFill>
          <a:ln w="10160">
            <a:solidFill>
              <a:srgbClr val="C3DCE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noProof="0" dirty="0"/>
          </a:p>
        </p:txBody>
      </p:sp>
      <p:sp>
        <p:nvSpPr>
          <p:cNvPr id="12" name="Rectangle 11"/>
          <p:cNvSpPr/>
          <p:nvPr/>
        </p:nvSpPr>
        <p:spPr>
          <a:xfrm>
            <a:off x="685800" y="3017520"/>
            <a:ext cx="118872" cy="960120"/>
          </a:xfrm>
          <a:prstGeom prst="rect">
            <a:avLst/>
          </a:prstGeom>
          <a:solidFill>
            <a:srgbClr val="2A96B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noProof="0" dirty="0"/>
          </a:p>
        </p:txBody>
      </p:sp>
      <p:sp>
        <p:nvSpPr>
          <p:cNvPr id="13" name="TextBox 12"/>
          <p:cNvSpPr txBox="1"/>
          <p:nvPr/>
        </p:nvSpPr>
        <p:spPr>
          <a:xfrm>
            <a:off x="1005840" y="3163824"/>
            <a:ext cx="2617383" cy="307777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r>
              <a:rPr lang="pt-BR" sz="2000" b="1" noProof="0" dirty="0">
                <a:solidFill>
                  <a:srgbClr val="788791"/>
                </a:solidFill>
              </a:rPr>
              <a:t>AT 2.0  </a:t>
            </a:r>
            <a:r>
              <a:rPr lang="pt-BR" sz="2000" b="1" noProof="0" dirty="0">
                <a:solidFill>
                  <a:srgbClr val="003D5C"/>
                </a:solidFill>
              </a:rPr>
              <a:t>Digital e portais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69265" y="3485209"/>
            <a:ext cx="4474464" cy="61555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defRPr sz="1150">
                <a:solidFill>
                  <a:srgbClr val="46555F"/>
                </a:solidFill>
              </a:defRPr>
            </a:pPr>
            <a:r>
              <a:rPr lang="pt-BR" sz="2000" noProof="0" dirty="0">
                <a:solidFill>
                  <a:srgbClr val="46555F"/>
                </a:solidFill>
              </a:rPr>
              <a:t>E-</a:t>
            </a:r>
            <a:r>
              <a:rPr lang="pt-BR" sz="2000" noProof="0" dirty="0" err="1">
                <a:solidFill>
                  <a:srgbClr val="46555F"/>
                </a:solidFill>
              </a:rPr>
              <a:t>filing</a:t>
            </a:r>
            <a:r>
              <a:rPr lang="pt-BR" sz="2000" noProof="0" dirty="0"/>
              <a:t>, </a:t>
            </a:r>
            <a:r>
              <a:rPr lang="pt-BR" sz="2000" noProof="0" dirty="0">
                <a:solidFill>
                  <a:srgbClr val="46555F"/>
                </a:solidFill>
              </a:rPr>
              <a:t>pagamentos</a:t>
            </a:r>
            <a:r>
              <a:rPr lang="pt-BR" sz="2000" noProof="0" dirty="0"/>
              <a:t> </a:t>
            </a:r>
            <a:r>
              <a:rPr lang="pt-BR" sz="2000" noProof="0" dirty="0">
                <a:solidFill>
                  <a:srgbClr val="46555F"/>
                </a:solidFill>
              </a:rPr>
              <a:t>eletrônicos</a:t>
            </a:r>
            <a:r>
              <a:rPr lang="pt-BR" sz="2000" noProof="0" dirty="0"/>
              <a:t>, </a:t>
            </a:r>
            <a:r>
              <a:rPr lang="pt-BR" sz="2000" noProof="0" dirty="0">
                <a:solidFill>
                  <a:srgbClr val="46555F"/>
                </a:solidFill>
              </a:rPr>
              <a:t>FE/NF-e</a:t>
            </a:r>
            <a:r>
              <a:rPr lang="pt-BR" sz="2000" noProof="0" dirty="0"/>
              <a:t>, </a:t>
            </a:r>
            <a:r>
              <a:rPr lang="pt-BR" sz="2000" noProof="0" dirty="0">
                <a:solidFill>
                  <a:srgbClr val="46555F"/>
                </a:solidFill>
              </a:rPr>
              <a:t>painéis</a:t>
            </a:r>
            <a:r>
              <a:rPr lang="pt-BR" sz="2000" noProof="0" dirty="0"/>
              <a:t> </a:t>
            </a:r>
            <a:r>
              <a:rPr lang="pt-BR" sz="2000" noProof="0" dirty="0">
                <a:solidFill>
                  <a:srgbClr val="46555F"/>
                </a:solidFill>
              </a:rPr>
              <a:t>e</a:t>
            </a:r>
            <a:r>
              <a:rPr lang="pt-BR" sz="2000" noProof="0" dirty="0"/>
              <a:t> </a:t>
            </a:r>
            <a:r>
              <a:rPr lang="pt-BR" sz="2000" noProof="0" dirty="0">
                <a:solidFill>
                  <a:srgbClr val="46555F"/>
                </a:solidFill>
              </a:rPr>
              <a:t>regras</a:t>
            </a:r>
            <a:r>
              <a:rPr lang="pt-BR" sz="2000" noProof="0" dirty="0"/>
              <a:t> </a:t>
            </a:r>
            <a:r>
              <a:rPr lang="pt-BR" sz="2000" noProof="0" dirty="0">
                <a:solidFill>
                  <a:srgbClr val="46555F"/>
                </a:solidFill>
              </a:rPr>
              <a:t>de</a:t>
            </a:r>
            <a:r>
              <a:rPr lang="pt-BR" sz="2000" noProof="0" dirty="0"/>
              <a:t> </a:t>
            </a:r>
            <a:r>
              <a:rPr lang="pt-BR" sz="2000" noProof="0" dirty="0">
                <a:solidFill>
                  <a:srgbClr val="46555F"/>
                </a:solidFill>
              </a:rPr>
              <a:t>negócio</a:t>
            </a:r>
            <a:r>
              <a:rPr lang="pt-BR" sz="2000" noProof="0" dirty="0"/>
              <a:t>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85800" y="4160520"/>
            <a:ext cx="4800600" cy="960120"/>
          </a:xfrm>
          <a:prstGeom prst="round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endParaRPr lang="pt-BR" sz="2000" b="1" noProof="0" dirty="0">
              <a:solidFill>
                <a:srgbClr val="788791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6748272" y="1874519"/>
            <a:ext cx="4800600" cy="960120"/>
          </a:xfrm>
          <a:prstGeom prst="round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endParaRPr lang="pt-BR" sz="2000" b="1" noProof="0" dirty="0">
              <a:solidFill>
                <a:srgbClr val="788791"/>
              </a:solidFill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6748272" y="3017520"/>
            <a:ext cx="4800600" cy="960120"/>
          </a:xfrm>
          <a:prstGeom prst="roundRect">
            <a:avLst/>
          </a:prstGeom>
          <a:solidFill>
            <a:srgbClr val="FCFDFD"/>
          </a:solidFill>
          <a:ln w="10160">
            <a:solidFill>
              <a:srgbClr val="C3DCE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noProof="0" dirty="0"/>
          </a:p>
        </p:txBody>
      </p:sp>
      <p:sp>
        <p:nvSpPr>
          <p:cNvPr id="24" name="Rectangle 23"/>
          <p:cNvSpPr/>
          <p:nvPr/>
        </p:nvSpPr>
        <p:spPr>
          <a:xfrm>
            <a:off x="6748272" y="3017520"/>
            <a:ext cx="118872" cy="960120"/>
          </a:xfrm>
          <a:prstGeom prst="rect">
            <a:avLst/>
          </a:prstGeom>
          <a:solidFill>
            <a:srgbClr val="2A96B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noProof="0" dirty="0"/>
          </a:p>
        </p:txBody>
      </p:sp>
      <p:sp>
        <p:nvSpPr>
          <p:cNvPr id="25" name="TextBox 24"/>
          <p:cNvSpPr txBox="1"/>
          <p:nvPr/>
        </p:nvSpPr>
        <p:spPr>
          <a:xfrm>
            <a:off x="7065605" y="3059969"/>
            <a:ext cx="3717877" cy="307777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>
            <a:lvl1pPr>
              <a:defRPr sz="2000" b="1">
                <a:solidFill>
                  <a:srgbClr val="788791"/>
                </a:solidFill>
              </a:defRPr>
            </a:lvl1pPr>
          </a:lstStyle>
          <a:p>
            <a:r>
              <a:rPr lang="pt-BR" noProof="0" dirty="0"/>
              <a:t>NF-e 2.0  </a:t>
            </a:r>
            <a:r>
              <a:rPr lang="pt-BR" noProof="0" dirty="0">
                <a:solidFill>
                  <a:srgbClr val="003D5C"/>
                </a:solidFill>
              </a:rPr>
              <a:t>Evidência</a:t>
            </a:r>
            <a:r>
              <a:rPr lang="pt-BR" noProof="0" dirty="0"/>
              <a:t> </a:t>
            </a:r>
            <a:r>
              <a:rPr lang="pt-BR" noProof="0" dirty="0">
                <a:solidFill>
                  <a:srgbClr val="003D5C"/>
                </a:solidFill>
              </a:rPr>
              <a:t>transacional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027164" y="3383494"/>
            <a:ext cx="4352544" cy="61555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lvl1pPr>
              <a:defRPr sz="2000">
                <a:solidFill>
                  <a:srgbClr val="46555F"/>
                </a:solidFill>
              </a:defRPr>
            </a:lvl1pPr>
          </a:lstStyle>
          <a:p>
            <a:r>
              <a:rPr lang="pt-BR" noProof="0" dirty="0"/>
              <a:t>Permite validações, cruzamentos, </a:t>
            </a:r>
            <a:r>
              <a:rPr lang="pt-BR" noProof="0" dirty="0" err="1"/>
              <a:t>pré</a:t>
            </a:r>
            <a:r>
              <a:rPr lang="pt-BR" noProof="0" dirty="0"/>
              <a:t>-declarações, dev. e controle massivo.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6748272" y="4160520"/>
            <a:ext cx="4800600" cy="960120"/>
          </a:xfrm>
          <a:prstGeom prst="roundRect">
            <a:avLst/>
          </a:prstGeom>
          <a:solidFill>
            <a:srgbClr val="FCFDFD"/>
          </a:solidFill>
          <a:ln w="10160">
            <a:solidFill>
              <a:srgbClr val="C3DCE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noProof="0" dirty="0"/>
          </a:p>
        </p:txBody>
      </p:sp>
      <p:sp>
        <p:nvSpPr>
          <p:cNvPr id="28" name="Rectangle 27"/>
          <p:cNvSpPr/>
          <p:nvPr/>
        </p:nvSpPr>
        <p:spPr>
          <a:xfrm>
            <a:off x="6748272" y="4160520"/>
            <a:ext cx="118872" cy="960120"/>
          </a:xfrm>
          <a:prstGeom prst="rect">
            <a:avLst/>
          </a:prstGeom>
          <a:solidFill>
            <a:srgbClr val="0082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noProof="0" dirty="0"/>
          </a:p>
        </p:txBody>
      </p:sp>
      <p:sp>
        <p:nvSpPr>
          <p:cNvPr id="29" name="TextBox 28"/>
          <p:cNvSpPr txBox="1"/>
          <p:nvPr/>
        </p:nvSpPr>
        <p:spPr>
          <a:xfrm>
            <a:off x="7023094" y="4205674"/>
            <a:ext cx="4478790" cy="307777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>
            <a:lvl1pPr>
              <a:defRPr sz="2000" b="1">
                <a:solidFill>
                  <a:srgbClr val="788791"/>
                </a:solidFill>
              </a:defRPr>
            </a:lvl1pPr>
          </a:lstStyle>
          <a:p>
            <a:r>
              <a:rPr lang="pt-BR" noProof="0" dirty="0"/>
              <a:t>NF-e 3.0  </a:t>
            </a:r>
            <a:r>
              <a:rPr lang="pt-BR" noProof="0" dirty="0">
                <a:solidFill>
                  <a:srgbClr val="003D5C"/>
                </a:solidFill>
              </a:rPr>
              <a:t>Inteligência de conformidade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109460" y="4485596"/>
            <a:ext cx="4270248" cy="61555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defRPr sz="1150">
                <a:solidFill>
                  <a:srgbClr val="46555F"/>
                </a:solidFill>
              </a:defRPr>
            </a:pPr>
            <a:r>
              <a:rPr lang="pt-BR" sz="2000" noProof="0" dirty="0">
                <a:solidFill>
                  <a:srgbClr val="46555F"/>
                </a:solidFill>
              </a:rPr>
              <a:t>Alimenta</a:t>
            </a:r>
            <a:r>
              <a:rPr lang="pt-BR" sz="2000" noProof="0" dirty="0"/>
              <a:t> analítica, redes, IA, </a:t>
            </a:r>
            <a:r>
              <a:rPr lang="pt-BR" sz="2000" noProof="0" dirty="0">
                <a:solidFill>
                  <a:srgbClr val="46555F"/>
                </a:solidFill>
              </a:rPr>
              <a:t>interoperabilidade</a:t>
            </a:r>
            <a:r>
              <a:rPr lang="pt-BR" sz="2000" noProof="0" dirty="0"/>
              <a:t> e gestão de riscos.</a:t>
            </a:r>
          </a:p>
        </p:txBody>
      </p:sp>
      <p:cxnSp>
        <p:nvCxnSpPr>
          <p:cNvPr id="31" name="Connector 30"/>
          <p:cNvCxnSpPr/>
          <p:nvPr/>
        </p:nvCxnSpPr>
        <p:spPr>
          <a:xfrm>
            <a:off x="5486400" y="2350008"/>
            <a:ext cx="1170432" cy="0"/>
          </a:xfrm>
          <a:prstGeom prst="line">
            <a:avLst/>
          </a:prstGeom>
          <a:ln w="15240">
            <a:solidFill>
              <a:srgbClr val="C3DCE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Connector 31"/>
          <p:cNvCxnSpPr/>
          <p:nvPr/>
        </p:nvCxnSpPr>
        <p:spPr>
          <a:xfrm>
            <a:off x="5486400" y="3493008"/>
            <a:ext cx="1170432" cy="0"/>
          </a:xfrm>
          <a:prstGeom prst="line">
            <a:avLst/>
          </a:prstGeom>
          <a:ln w="15240">
            <a:solidFill>
              <a:srgbClr val="C3DCE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Connector 32"/>
          <p:cNvCxnSpPr/>
          <p:nvPr/>
        </p:nvCxnSpPr>
        <p:spPr>
          <a:xfrm>
            <a:off x="5510784" y="4636008"/>
            <a:ext cx="1170432" cy="0"/>
          </a:xfrm>
          <a:prstGeom prst="line">
            <a:avLst/>
          </a:prstGeom>
          <a:ln w="15240">
            <a:solidFill>
              <a:srgbClr val="C3DCE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Chevron 33"/>
          <p:cNvSpPr/>
          <p:nvPr/>
        </p:nvSpPr>
        <p:spPr>
          <a:xfrm>
            <a:off x="5670805" y="2891482"/>
            <a:ext cx="868680" cy="1234440"/>
          </a:xfrm>
          <a:prstGeom prst="chevron">
            <a:avLst/>
          </a:prstGeom>
          <a:solidFill>
            <a:srgbClr val="EBF8FB"/>
          </a:solidFill>
          <a:ln w="12700">
            <a:solidFill>
              <a:srgbClr val="C3DCE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noProof="0" dirty="0"/>
          </a:p>
        </p:txBody>
      </p:sp>
      <p:sp>
        <p:nvSpPr>
          <p:cNvPr id="35" name="TextBox 34"/>
          <p:cNvSpPr txBox="1"/>
          <p:nvPr/>
        </p:nvSpPr>
        <p:spPr>
          <a:xfrm>
            <a:off x="5890939" y="3247566"/>
            <a:ext cx="594360" cy="256032"/>
          </a:xfrm>
          <a:prstGeom prst="rect">
            <a:avLst/>
          </a:prstGeom>
          <a:noFill/>
        </p:spPr>
        <p:txBody>
          <a:bodyPr wrap="none" lIns="18288" tIns="9144" rIns="18288" bIns="9144">
            <a:spAutoFit/>
          </a:bodyPr>
          <a:lstStyle/>
          <a:p>
            <a:pPr algn="ctr">
              <a:defRPr sz="1600" b="1">
                <a:solidFill>
                  <a:srgbClr val="003D5C"/>
                </a:solidFill>
              </a:defRPr>
            </a:pPr>
            <a:r>
              <a:rPr lang="pt-BR" noProof="0" dirty="0"/>
              <a:t>NF-e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850637" y="3583232"/>
            <a:ext cx="621792" cy="347472"/>
          </a:xfrm>
          <a:prstGeom prst="rect">
            <a:avLst/>
          </a:prstGeom>
          <a:noFill/>
        </p:spPr>
        <p:txBody>
          <a:bodyPr wrap="none" lIns="18288" tIns="9144" rIns="18288" bIns="9144">
            <a:spAutoFit/>
          </a:bodyPr>
          <a:lstStyle/>
          <a:p>
            <a:pPr algn="ctr">
              <a:defRPr sz="850" b="1">
                <a:solidFill>
                  <a:srgbClr val="00828C"/>
                </a:solidFill>
              </a:defRPr>
            </a:pPr>
            <a:r>
              <a:rPr lang="pt-BR" noProof="0" dirty="0"/>
              <a:t>como</a:t>
            </a:r>
            <a:br>
              <a:rPr lang="pt-BR" noProof="0" dirty="0"/>
            </a:br>
            <a:r>
              <a:rPr lang="pt-BR" noProof="0" dirty="0"/>
              <a:t>ponte</a:t>
            </a:r>
          </a:p>
        </p:txBody>
      </p:sp>
      <p:sp>
        <p:nvSpPr>
          <p:cNvPr id="37" name="Rounded Rectangle 36"/>
          <p:cNvSpPr/>
          <p:nvPr/>
        </p:nvSpPr>
        <p:spPr>
          <a:xfrm>
            <a:off x="662940" y="5422392"/>
            <a:ext cx="10835640" cy="1084660"/>
          </a:xfrm>
          <a:prstGeom prst="roundRect">
            <a:avLst/>
          </a:prstGeom>
          <a:solidFill>
            <a:srgbClr val="EBF8FB"/>
          </a:solidFill>
          <a:ln w="10160">
            <a:solidFill>
              <a:srgbClr val="C3DCE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noProof="0" dirty="0"/>
          </a:p>
        </p:txBody>
      </p:sp>
      <p:sp>
        <p:nvSpPr>
          <p:cNvPr id="38" name="TextBox 37"/>
          <p:cNvSpPr txBox="1"/>
          <p:nvPr/>
        </p:nvSpPr>
        <p:spPr>
          <a:xfrm>
            <a:off x="685870" y="5596128"/>
            <a:ext cx="10515530" cy="92333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>
              <a:defRPr sz="1500" b="1">
                <a:solidFill>
                  <a:srgbClr val="003D5C"/>
                </a:solidFill>
              </a:defRPr>
            </a:pPr>
            <a:r>
              <a:rPr lang="pt-BR" sz="2000" noProof="0" dirty="0"/>
              <a:t>O salto não é tecnológico: é institucional. A NF-e só habilita a AT 3.0 quando seus dados seguem padrões, têm governança clara e são usados para decisões concretas de conformidade.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594360" y="6537960"/>
            <a:ext cx="1097280" cy="182880"/>
          </a:xfrm>
          <a:prstGeom prst="rect">
            <a:avLst/>
          </a:prstGeom>
          <a:noFill/>
        </p:spPr>
        <p:txBody>
          <a:bodyPr wrap="none" lIns="18288" tIns="9144" rIns="18288" bIns="9144">
            <a:spAutoFit/>
          </a:bodyPr>
          <a:lstStyle/>
          <a:p>
            <a:pPr>
              <a:defRPr sz="800" b="0">
                <a:solidFill>
                  <a:srgbClr val="7D878C"/>
                </a:solidFill>
              </a:defRPr>
            </a:pPr>
            <a:r>
              <a:rPr lang="pt-BR" noProof="0" dirty="0"/>
              <a:t>BID | FMM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11384280" y="6446520"/>
            <a:ext cx="320040" cy="228600"/>
          </a:xfrm>
          <a:prstGeom prst="rect">
            <a:avLst/>
          </a:prstGeom>
          <a:noFill/>
        </p:spPr>
        <p:txBody>
          <a:bodyPr wrap="none" lIns="18288" tIns="9144" rIns="18288" bIns="9144">
            <a:spAutoFit/>
          </a:bodyPr>
          <a:lstStyle/>
          <a:p>
            <a:pPr algn="ctr">
              <a:defRPr sz="1000" b="0">
                <a:solidFill>
                  <a:srgbClr val="000000"/>
                </a:solidFill>
              </a:defRPr>
            </a:pPr>
            <a:r>
              <a:rPr lang="pt-BR" noProof="0" dirty="0"/>
              <a:t>6</a:t>
            </a:r>
          </a:p>
        </p:txBody>
      </p:sp>
      <p:sp>
        <p:nvSpPr>
          <p:cNvPr id="41" name="Shape 1">
            <a:extLst>
              <a:ext uri="{FF2B5EF4-FFF2-40B4-BE49-F238E27FC236}">
                <a16:creationId xmlns:a16="http://schemas.microsoft.com/office/drawing/2014/main" id="{57C01FBD-6486-9652-B516-AEAD630FC313}"/>
              </a:ext>
            </a:extLst>
          </p:cNvPr>
          <p:cNvSpPr/>
          <p:nvPr/>
        </p:nvSpPr>
        <p:spPr>
          <a:xfrm>
            <a:off x="0" y="5534"/>
            <a:ext cx="12192000" cy="810260"/>
          </a:xfrm>
          <a:prstGeom prst="rect">
            <a:avLst/>
          </a:prstGeom>
          <a:solidFill>
            <a:srgbClr val="1F4E79"/>
          </a:solidFill>
          <a:ln w="12700">
            <a:solidFill>
              <a:srgbClr val="1F4E79">
                <a:alpha val="0"/>
              </a:srgbClr>
            </a:solidFill>
            <a:prstDash val="solid"/>
          </a:ln>
        </p:spPr>
        <p:txBody>
          <a:bodyPr/>
          <a:lstStyle/>
          <a:p>
            <a:endParaRPr lang="pt-BR" sz="3200" noProof="0" dirty="0"/>
          </a:p>
        </p:txBody>
      </p:sp>
      <p:sp>
        <p:nvSpPr>
          <p:cNvPr id="42" name="TextBox 41"/>
          <p:cNvSpPr txBox="1"/>
          <p:nvPr/>
        </p:nvSpPr>
        <p:spPr>
          <a:xfrm>
            <a:off x="594360" y="228600"/>
            <a:ext cx="9483237" cy="510909"/>
          </a:xfrm>
          <a:prstGeom prst="rect">
            <a:avLst/>
          </a:prstGeom>
          <a:noFill/>
        </p:spPr>
        <p:txBody>
          <a:bodyPr wrap="none" lIns="18288" tIns="9144" rIns="18288" bIns="9144">
            <a:spAutoFit/>
          </a:bodyPr>
          <a:lstStyle/>
          <a:p>
            <a:pPr>
              <a:defRPr sz="2800" b="1">
                <a:solidFill>
                  <a:srgbClr val="003D5C"/>
                </a:solidFill>
              </a:defRPr>
            </a:pPr>
            <a:r>
              <a:rPr lang="pt-BR" sz="3200" b="1" noProof="0" dirty="0">
                <a:solidFill>
                  <a:schemeClr val="bg1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5. </a:t>
            </a:r>
            <a:r>
              <a:rPr lang="pt-BR" sz="3200" noProof="0" dirty="0">
                <a:solidFill>
                  <a:schemeClr val="bg1"/>
                </a:solidFill>
              </a:rPr>
              <a:t>AT 3.0 e NF-e/FE 3.0: duas evoluções conectadas</a:t>
            </a:r>
          </a:p>
        </p:txBody>
      </p:sp>
      <p:sp>
        <p:nvSpPr>
          <p:cNvPr id="43" name="Shape 0">
            <a:extLst>
              <a:ext uri="{FF2B5EF4-FFF2-40B4-BE49-F238E27FC236}">
                <a16:creationId xmlns:a16="http://schemas.microsoft.com/office/drawing/2014/main" id="{BFD3048F-6091-DB5E-463C-9A8F472AEA1D}"/>
              </a:ext>
            </a:extLst>
          </p:cNvPr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84BD00"/>
          </a:solidFill>
          <a:ln w="12700">
            <a:solidFill>
              <a:srgbClr val="84BD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pt-BR" noProof="0" dirty="0"/>
          </a:p>
        </p:txBody>
      </p:sp>
      <p:sp>
        <p:nvSpPr>
          <p:cNvPr id="46" name="Rounded Rectangle 6">
            <a:extLst>
              <a:ext uri="{FF2B5EF4-FFF2-40B4-BE49-F238E27FC236}">
                <a16:creationId xmlns:a16="http://schemas.microsoft.com/office/drawing/2014/main" id="{5D0385C0-06B6-328F-EB86-4F3A4B649235}"/>
              </a:ext>
            </a:extLst>
          </p:cNvPr>
          <p:cNvSpPr/>
          <p:nvPr/>
        </p:nvSpPr>
        <p:spPr>
          <a:xfrm>
            <a:off x="6766560" y="1821781"/>
            <a:ext cx="4800600" cy="960120"/>
          </a:xfrm>
          <a:prstGeom prst="roundRect">
            <a:avLst/>
          </a:prstGeom>
          <a:solidFill>
            <a:srgbClr val="FCFDFD"/>
          </a:solidFill>
          <a:ln w="10160">
            <a:solidFill>
              <a:srgbClr val="C3DCE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noProof="0" dirty="0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48B4432B-74F2-33B3-2B64-A76DB5754CB3}"/>
              </a:ext>
            </a:extLst>
          </p:cNvPr>
          <p:cNvSpPr/>
          <p:nvPr/>
        </p:nvSpPr>
        <p:spPr>
          <a:xfrm>
            <a:off x="6807708" y="1818662"/>
            <a:ext cx="118872" cy="960120"/>
          </a:xfrm>
          <a:prstGeom prst="rect">
            <a:avLst/>
          </a:prstGeom>
          <a:solidFill>
            <a:srgbClr val="2A96B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noProof="0" dirty="0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39864455-7EDE-9BCB-7470-0C3AE0F549BC}"/>
              </a:ext>
            </a:extLst>
          </p:cNvPr>
          <p:cNvSpPr txBox="1"/>
          <p:nvPr/>
        </p:nvSpPr>
        <p:spPr>
          <a:xfrm>
            <a:off x="7109460" y="1874519"/>
            <a:ext cx="3217163" cy="30777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lvl1pPr>
              <a:defRPr sz="2000" b="1">
                <a:solidFill>
                  <a:srgbClr val="788791"/>
                </a:solidFill>
              </a:defRPr>
            </a:lvl1pPr>
          </a:lstStyle>
          <a:p>
            <a:r>
              <a:rPr lang="pt-BR" noProof="0" dirty="0"/>
              <a:t>NF-e 1.0  </a:t>
            </a:r>
            <a:r>
              <a:rPr lang="pt-BR" noProof="0" dirty="0">
                <a:solidFill>
                  <a:srgbClr val="003D5C"/>
                </a:solidFill>
              </a:rPr>
              <a:t>Documento</a:t>
            </a:r>
            <a:r>
              <a:rPr lang="pt-BR" noProof="0" dirty="0"/>
              <a:t> </a:t>
            </a:r>
            <a:r>
              <a:rPr lang="pt-BR" noProof="0" dirty="0">
                <a:solidFill>
                  <a:srgbClr val="003D5C"/>
                </a:solidFill>
              </a:rPr>
              <a:t>digital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E639586F-1951-6932-A02D-35D8784B4A8E}"/>
              </a:ext>
            </a:extLst>
          </p:cNvPr>
          <p:cNvSpPr txBox="1"/>
          <p:nvPr/>
        </p:nvSpPr>
        <p:spPr>
          <a:xfrm>
            <a:off x="7076690" y="2154855"/>
            <a:ext cx="4371598" cy="615553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>
            <a:spAutoFit/>
          </a:bodyPr>
          <a:lstStyle/>
          <a:p>
            <a:pPr>
              <a:defRPr sz="1150">
                <a:solidFill>
                  <a:srgbClr val="46555F"/>
                </a:solidFill>
              </a:defRPr>
            </a:pPr>
            <a:r>
              <a:rPr lang="pt-BR" sz="2000" noProof="0" dirty="0"/>
              <a:t>Substitui papel, reduz custos e melhora a rastreabilidade básica.</a:t>
            </a:r>
          </a:p>
        </p:txBody>
      </p:sp>
      <p:sp>
        <p:nvSpPr>
          <p:cNvPr id="50" name="Rounded Rectangle 6">
            <a:extLst>
              <a:ext uri="{FF2B5EF4-FFF2-40B4-BE49-F238E27FC236}">
                <a16:creationId xmlns:a16="http://schemas.microsoft.com/office/drawing/2014/main" id="{A7692488-0389-8136-4B27-ACF7540B911B}"/>
              </a:ext>
            </a:extLst>
          </p:cNvPr>
          <p:cNvSpPr/>
          <p:nvPr/>
        </p:nvSpPr>
        <p:spPr>
          <a:xfrm>
            <a:off x="685870" y="4141029"/>
            <a:ext cx="4800600" cy="960120"/>
          </a:xfrm>
          <a:prstGeom prst="roundRect">
            <a:avLst/>
          </a:prstGeom>
          <a:solidFill>
            <a:srgbClr val="FCFDFD"/>
          </a:solidFill>
          <a:ln w="10160">
            <a:solidFill>
              <a:srgbClr val="C3DCE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noProof="0" dirty="0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E7715335-F340-E3D3-070D-2B52864F9DD4}"/>
              </a:ext>
            </a:extLst>
          </p:cNvPr>
          <p:cNvSpPr/>
          <p:nvPr/>
        </p:nvSpPr>
        <p:spPr>
          <a:xfrm>
            <a:off x="684100" y="4171117"/>
            <a:ext cx="118872" cy="96012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C3DCE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noProof="0" dirty="0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715E709B-A2CF-A832-715D-E14B99DC9EFD}"/>
              </a:ext>
            </a:extLst>
          </p:cNvPr>
          <p:cNvSpPr txBox="1"/>
          <p:nvPr/>
        </p:nvSpPr>
        <p:spPr>
          <a:xfrm>
            <a:off x="1005840" y="4144994"/>
            <a:ext cx="3574568" cy="307777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>
            <a:lvl1pPr>
              <a:defRPr sz="2000" b="1">
                <a:solidFill>
                  <a:srgbClr val="788791"/>
                </a:solidFill>
              </a:defRPr>
            </a:lvl1pPr>
          </a:lstStyle>
          <a:p>
            <a:r>
              <a:rPr lang="pt-BR" noProof="0" dirty="0"/>
              <a:t>AT 3.0  </a:t>
            </a:r>
            <a:r>
              <a:rPr lang="pt-BR" noProof="0" dirty="0">
                <a:solidFill>
                  <a:srgbClr val="003D5C"/>
                </a:solidFill>
              </a:rPr>
              <a:t>Cumprimento integrado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EC9540FD-4F3C-8873-7CF0-563903DA485E}"/>
              </a:ext>
            </a:extLst>
          </p:cNvPr>
          <p:cNvSpPr txBox="1"/>
          <p:nvPr/>
        </p:nvSpPr>
        <p:spPr>
          <a:xfrm>
            <a:off x="1014248" y="4454688"/>
            <a:ext cx="4355050" cy="61555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defRPr sz="1150">
                <a:solidFill>
                  <a:srgbClr val="46555F"/>
                </a:solidFill>
              </a:defRPr>
            </a:pPr>
            <a:r>
              <a:rPr lang="pt-BR" sz="2000" noProof="0" dirty="0">
                <a:solidFill>
                  <a:srgbClr val="46555F"/>
                </a:solidFill>
              </a:rPr>
              <a:t>Dados quase em tempo real, interoperabilidade, analítica e IA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84BD00"/>
          </a:solidFill>
          <a:ln w="12700">
            <a:solidFill>
              <a:srgbClr val="84BD00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" name="Shape 1"/>
          <p:cNvSpPr/>
          <p:nvPr/>
        </p:nvSpPr>
        <p:spPr>
          <a:xfrm>
            <a:off x="-15088" y="144272"/>
            <a:ext cx="12191695" cy="594360"/>
          </a:xfrm>
          <a:prstGeom prst="rect">
            <a:avLst/>
          </a:prstGeom>
          <a:solidFill>
            <a:srgbClr val="1F4E79"/>
          </a:solidFill>
          <a:ln w="12700">
            <a:solidFill>
              <a:srgbClr val="1F4E79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4" name="Text 2"/>
          <p:cNvSpPr/>
          <p:nvPr/>
        </p:nvSpPr>
        <p:spPr>
          <a:xfrm>
            <a:off x="288036" y="173736"/>
            <a:ext cx="10936224" cy="4937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Autofit/>
          </a:bodyPr>
          <a:lstStyle/>
          <a:p>
            <a:pPr marL="0" indent="0">
              <a:buNone/>
            </a:pPr>
            <a:r>
              <a:rPr lang="en-US" sz="32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6. Faturamento eletrônico e declaração digital contínua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10607040" y="6537960"/>
            <a:ext cx="1143000" cy="164592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6F7C85"/>
                </a:solidFill>
              </a:rPr>
              <a:t>BID | FMM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685800" y="1024128"/>
            <a:ext cx="9875520" cy="50292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rgbClr val="1F4E79"/>
                </a:solidFill>
              </a:rPr>
              <a:t>A próxima fronteira não é apenas receber dados: é receber dados úteis, interoperáveis e incorporados ao ciclo natural de negócios.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642621" y="2823464"/>
            <a:ext cx="3540760" cy="1673352"/>
          </a:xfrm>
          <a:prstGeom prst="roundRect">
            <a:avLst>
              <a:gd name="adj" fmla="val 6400"/>
            </a:avLst>
          </a:prstGeom>
          <a:solidFill>
            <a:srgbClr val="F2F7FB"/>
          </a:solidFill>
          <a:ln w="12700">
            <a:solidFill>
              <a:srgbClr val="D6E1EA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9" name="Shape 7"/>
          <p:cNvSpPr/>
          <p:nvPr/>
        </p:nvSpPr>
        <p:spPr>
          <a:xfrm>
            <a:off x="622809" y="2829560"/>
            <a:ext cx="79248" cy="1673352"/>
          </a:xfrm>
          <a:prstGeom prst="rect">
            <a:avLst/>
          </a:prstGeom>
          <a:solidFill>
            <a:srgbClr val="0B6FAE"/>
          </a:solidFill>
          <a:ln w="12700">
            <a:solidFill>
              <a:srgbClr val="0B6FAE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0" name="Text 8"/>
          <p:cNvSpPr/>
          <p:nvPr/>
        </p:nvSpPr>
        <p:spPr>
          <a:xfrm>
            <a:off x="1129284" y="2991104"/>
            <a:ext cx="2971800" cy="256032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Autofit/>
          </a:bodyPr>
          <a:lstStyle/>
          <a:p>
            <a:pPr marL="0" indent="0">
              <a:buNone/>
            </a:pPr>
            <a:r>
              <a:rPr lang="en-US" sz="2000" b="1" dirty="0">
                <a:solidFill>
                  <a:srgbClr val="1F4E79"/>
                </a:solidFill>
              </a:rPr>
              <a:t>Bases estratégicas</a:t>
            </a:r>
            <a:endParaRPr lang="en-US" sz="2000" dirty="0"/>
          </a:p>
        </p:txBody>
      </p:sp>
      <p:sp>
        <p:nvSpPr>
          <p:cNvPr id="11" name="Text 9"/>
          <p:cNvSpPr/>
          <p:nvPr/>
        </p:nvSpPr>
        <p:spPr>
          <a:xfrm>
            <a:off x="1129284" y="3610865"/>
            <a:ext cx="2971800" cy="50292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Autofit/>
          </a:bodyPr>
          <a:lstStyle/>
          <a:p>
            <a:pPr marL="0" indent="0">
              <a:buNone/>
            </a:pPr>
            <a:r>
              <a:rPr lang="en-US" sz="2000" dirty="0">
                <a:solidFill>
                  <a:srgbClr val="16324F"/>
                </a:solidFill>
              </a:rPr>
              <a:t>A DCTR deve fortalecer gestão de riscos, modernização e facilitação do cumprimento.</a:t>
            </a:r>
            <a:endParaRPr lang="en-US" sz="2000" dirty="0"/>
          </a:p>
        </p:txBody>
      </p:sp>
      <p:sp>
        <p:nvSpPr>
          <p:cNvPr id="12" name="Shape 10"/>
          <p:cNvSpPr/>
          <p:nvPr/>
        </p:nvSpPr>
        <p:spPr>
          <a:xfrm>
            <a:off x="4434841" y="2823464"/>
            <a:ext cx="3081528" cy="1673352"/>
          </a:xfrm>
          <a:prstGeom prst="roundRect">
            <a:avLst>
              <a:gd name="adj" fmla="val 6400"/>
            </a:avLst>
          </a:prstGeom>
          <a:solidFill>
            <a:srgbClr val="FFF6ED"/>
          </a:solidFill>
          <a:ln w="12700">
            <a:solidFill>
              <a:srgbClr val="D6E1EA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3" name="Shape 11"/>
          <p:cNvSpPr/>
          <p:nvPr/>
        </p:nvSpPr>
        <p:spPr>
          <a:xfrm flipH="1">
            <a:off x="4465829" y="2843784"/>
            <a:ext cx="45719" cy="1682496"/>
          </a:xfrm>
          <a:prstGeom prst="rect">
            <a:avLst/>
          </a:prstGeom>
          <a:solidFill>
            <a:srgbClr val="F28C28"/>
          </a:solidFill>
          <a:ln w="12700">
            <a:solidFill>
              <a:srgbClr val="F28C28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4" name="Text 12"/>
          <p:cNvSpPr/>
          <p:nvPr/>
        </p:nvSpPr>
        <p:spPr>
          <a:xfrm>
            <a:off x="4630421" y="3012948"/>
            <a:ext cx="3081528" cy="237744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Autofit/>
          </a:bodyPr>
          <a:lstStyle/>
          <a:p>
            <a:r>
              <a:rPr lang="en-US" sz="2000" b="1" dirty="0">
                <a:solidFill>
                  <a:srgbClr val="1F4E79"/>
                </a:solidFill>
              </a:rPr>
              <a:t>Fatura eletrônica como pilar</a:t>
            </a:r>
          </a:p>
        </p:txBody>
      </p:sp>
      <p:sp>
        <p:nvSpPr>
          <p:cNvPr id="15" name="Text 13"/>
          <p:cNvSpPr/>
          <p:nvPr/>
        </p:nvSpPr>
        <p:spPr>
          <a:xfrm>
            <a:off x="4654297" y="3634740"/>
            <a:ext cx="2971800" cy="50292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16324F"/>
                </a:solidFill>
              </a:rPr>
              <a:t>A informação tributária deve ser resultado orgânico dos processos comerciais, não uma carga paralela.</a:t>
            </a:r>
            <a:endParaRPr lang="en-US" dirty="0"/>
          </a:p>
        </p:txBody>
      </p:sp>
      <p:sp>
        <p:nvSpPr>
          <p:cNvPr id="16" name="Shape 14"/>
          <p:cNvSpPr/>
          <p:nvPr/>
        </p:nvSpPr>
        <p:spPr>
          <a:xfrm>
            <a:off x="8180832" y="2935224"/>
            <a:ext cx="3230880" cy="1600200"/>
          </a:xfrm>
          <a:prstGeom prst="roundRect">
            <a:avLst>
              <a:gd name="adj" fmla="val 6400"/>
            </a:avLst>
          </a:prstGeom>
          <a:solidFill>
            <a:srgbClr val="F6FBF3"/>
          </a:solidFill>
          <a:ln w="12700">
            <a:solidFill>
              <a:srgbClr val="D6E1EA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7" name="Shape 15"/>
          <p:cNvSpPr/>
          <p:nvPr/>
        </p:nvSpPr>
        <p:spPr>
          <a:xfrm>
            <a:off x="8213854" y="2974340"/>
            <a:ext cx="45719" cy="1554480"/>
          </a:xfrm>
          <a:prstGeom prst="rect">
            <a:avLst/>
          </a:prstGeom>
          <a:solidFill>
            <a:srgbClr val="84BD00"/>
          </a:solidFill>
          <a:ln w="12700">
            <a:solidFill>
              <a:srgbClr val="84BD00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8" name="Text 16"/>
          <p:cNvSpPr/>
          <p:nvPr/>
        </p:nvSpPr>
        <p:spPr>
          <a:xfrm>
            <a:off x="8376412" y="3057144"/>
            <a:ext cx="3081528" cy="256032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Autofit/>
          </a:bodyPr>
          <a:lstStyle/>
          <a:p>
            <a:r>
              <a:rPr lang="en-US" sz="2000" b="1" dirty="0">
                <a:solidFill>
                  <a:srgbClr val="1F4E79"/>
                </a:solidFill>
              </a:rPr>
              <a:t>Intercâmbio interoperável</a:t>
            </a:r>
          </a:p>
        </p:txBody>
      </p:sp>
      <p:sp>
        <p:nvSpPr>
          <p:cNvPr id="19" name="Text 17"/>
          <p:cNvSpPr/>
          <p:nvPr/>
        </p:nvSpPr>
        <p:spPr>
          <a:xfrm>
            <a:off x="8439912" y="3621024"/>
            <a:ext cx="2971800" cy="50292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Autofit/>
          </a:bodyPr>
          <a:lstStyle/>
          <a:p>
            <a:r>
              <a:rPr lang="en-US" dirty="0">
                <a:solidFill>
                  <a:srgbClr val="16324F"/>
                </a:solidFill>
              </a:rPr>
              <a:t>Compatibilidade local e internacional reduz custos para empresas e melhora a qualidade dos dados.</a:t>
            </a:r>
          </a:p>
        </p:txBody>
      </p:sp>
      <p:sp>
        <p:nvSpPr>
          <p:cNvPr id="22" name="Text 20"/>
          <p:cNvSpPr/>
          <p:nvPr/>
        </p:nvSpPr>
        <p:spPr>
          <a:xfrm>
            <a:off x="914400" y="5486400"/>
            <a:ext cx="10287000" cy="50292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Autofit/>
          </a:bodyPr>
          <a:lstStyle/>
          <a:p>
            <a:pPr marL="0" indent="0" algn="ctr">
              <a:buNone/>
            </a:pPr>
            <a:r>
              <a:rPr lang="en-US" sz="2400" dirty="0">
                <a:solidFill>
                  <a:srgbClr val="1F4E79"/>
                </a:solidFill>
              </a:rPr>
              <a:t>Aplicação para o Brasil: preservar as conquistas da NF-e, mas desenhar a nova arquitetura para interoperabilidade, governança e sustentabilidade de longo prazo.</a:t>
            </a:r>
            <a:endParaRPr lang="en-US" sz="2400" dirty="0"/>
          </a:p>
        </p:txBody>
      </p:sp>
      <p:sp>
        <p:nvSpPr>
          <p:cNvPr id="24" name="Text 21"/>
          <p:cNvSpPr/>
          <p:nvPr/>
        </p:nvSpPr>
        <p:spPr>
          <a:xfrm>
            <a:off x="11841480" y="6547104"/>
            <a:ext cx="182880" cy="15544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r>
              <a:t>7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84BD00"/>
          </a:solidFill>
          <a:ln w="12700">
            <a:solidFill>
              <a:srgbClr val="84BD00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" name="Shape 1"/>
          <p:cNvSpPr/>
          <p:nvPr/>
        </p:nvSpPr>
        <p:spPr>
          <a:xfrm>
            <a:off x="0" y="164592"/>
            <a:ext cx="12191695" cy="594360"/>
          </a:xfrm>
          <a:prstGeom prst="rect">
            <a:avLst/>
          </a:prstGeom>
          <a:solidFill>
            <a:srgbClr val="1F4E79"/>
          </a:solidFill>
          <a:ln w="12700">
            <a:solidFill>
              <a:srgbClr val="1F4E79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4" name="Text 2"/>
          <p:cNvSpPr/>
          <p:nvPr/>
        </p:nvSpPr>
        <p:spPr>
          <a:xfrm>
            <a:off x="411480" y="265176"/>
            <a:ext cx="8961120" cy="34747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Autofit/>
          </a:bodyPr>
          <a:lstStyle/>
          <a:p>
            <a:pPr marL="0" indent="0">
              <a:buNone/>
            </a:pPr>
            <a:r>
              <a:rPr lang="en-US" sz="32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7. IA: de novidade a capacidade institucional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10607040" y="6537960"/>
            <a:ext cx="1143000" cy="164592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6F7C85"/>
                </a:solidFill>
              </a:rPr>
              <a:t>BID | FMM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685800" y="1033272"/>
            <a:ext cx="9829800" cy="50292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Autofit/>
          </a:bodyPr>
          <a:lstStyle/>
          <a:p>
            <a:pPr marL="0" indent="0">
              <a:buNone/>
            </a:pPr>
            <a:r>
              <a:rPr lang="en-US" sz="2000" b="1" dirty="0">
                <a:solidFill>
                  <a:srgbClr val="1F4E79"/>
                </a:solidFill>
              </a:rPr>
              <a:t>A IA já está presente na administração tributária. A diferença agora é a escala, a velocidade e o impacto organizacional da IA generativa.</a:t>
            </a:r>
            <a:endParaRPr lang="en-US" sz="2000" dirty="0"/>
          </a:p>
        </p:txBody>
      </p:sp>
      <p:sp>
        <p:nvSpPr>
          <p:cNvPr id="8" name="Shape 6"/>
          <p:cNvSpPr/>
          <p:nvPr/>
        </p:nvSpPr>
        <p:spPr>
          <a:xfrm>
            <a:off x="685800" y="1828800"/>
            <a:ext cx="3310128" cy="1207008"/>
          </a:xfrm>
          <a:prstGeom prst="roundRect">
            <a:avLst>
              <a:gd name="adj" fmla="val 7080"/>
            </a:avLst>
          </a:prstGeom>
          <a:solidFill>
            <a:srgbClr val="F2F7FB"/>
          </a:solidFill>
          <a:ln w="12700">
            <a:solidFill>
              <a:srgbClr val="D6E1EA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9" name="Shape 7"/>
          <p:cNvSpPr/>
          <p:nvPr/>
        </p:nvSpPr>
        <p:spPr>
          <a:xfrm>
            <a:off x="725932" y="1828800"/>
            <a:ext cx="64008" cy="1209548"/>
          </a:xfrm>
          <a:prstGeom prst="rect">
            <a:avLst/>
          </a:prstGeom>
          <a:solidFill>
            <a:srgbClr val="0B6FAE"/>
          </a:solidFill>
          <a:ln w="12700">
            <a:solidFill>
              <a:srgbClr val="0B6FAE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0" name="Text 8"/>
          <p:cNvSpPr/>
          <p:nvPr/>
        </p:nvSpPr>
        <p:spPr>
          <a:xfrm>
            <a:off x="890524" y="1856232"/>
            <a:ext cx="2971800" cy="256032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Autofit/>
          </a:bodyPr>
          <a:lstStyle/>
          <a:p>
            <a:pPr marL="0" indent="0">
              <a:buNone/>
            </a:pPr>
            <a:r>
              <a:rPr lang="en-US" sz="2000" b="1" dirty="0">
                <a:solidFill>
                  <a:srgbClr val="1F4E79"/>
                </a:solidFill>
              </a:rPr>
              <a:t>Atendimento</a:t>
            </a:r>
            <a:endParaRPr lang="en-US" sz="2000" dirty="0"/>
          </a:p>
        </p:txBody>
      </p:sp>
      <p:sp>
        <p:nvSpPr>
          <p:cNvPr id="11" name="Text 9"/>
          <p:cNvSpPr/>
          <p:nvPr/>
        </p:nvSpPr>
        <p:spPr>
          <a:xfrm>
            <a:off x="850392" y="2331720"/>
            <a:ext cx="2971800" cy="393192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Autofit/>
          </a:bodyPr>
          <a:lstStyle/>
          <a:p>
            <a:pPr marL="0" indent="0">
              <a:buNone/>
            </a:pPr>
            <a:r>
              <a:rPr lang="en-US" sz="2000" dirty="0">
                <a:solidFill>
                  <a:srgbClr val="16324F"/>
                </a:solidFill>
              </a:rPr>
              <a:t>assistentes virtuais, FAQs inteligentes, linguagem simples</a:t>
            </a:r>
            <a:endParaRPr lang="en-US" sz="2000" dirty="0"/>
          </a:p>
        </p:txBody>
      </p:sp>
      <p:sp>
        <p:nvSpPr>
          <p:cNvPr id="12" name="Shape 10"/>
          <p:cNvSpPr/>
          <p:nvPr/>
        </p:nvSpPr>
        <p:spPr>
          <a:xfrm>
            <a:off x="4434840" y="1828800"/>
            <a:ext cx="3575304" cy="1221232"/>
          </a:xfrm>
          <a:prstGeom prst="roundRect">
            <a:avLst>
              <a:gd name="adj" fmla="val 7080"/>
            </a:avLst>
          </a:prstGeom>
          <a:solidFill>
            <a:srgbClr val="F2F7FB"/>
          </a:solidFill>
          <a:ln w="12700">
            <a:solidFill>
              <a:srgbClr val="D6E1EA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3" name="Shape 11"/>
          <p:cNvSpPr/>
          <p:nvPr/>
        </p:nvSpPr>
        <p:spPr>
          <a:xfrm>
            <a:off x="4434840" y="1828800"/>
            <a:ext cx="45719" cy="1221232"/>
          </a:xfrm>
          <a:prstGeom prst="rect">
            <a:avLst/>
          </a:prstGeom>
          <a:solidFill>
            <a:srgbClr val="1A9C9A"/>
          </a:solidFill>
          <a:ln w="12700">
            <a:solidFill>
              <a:srgbClr val="1A9C9A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4" name="Text 12"/>
          <p:cNvSpPr/>
          <p:nvPr/>
        </p:nvSpPr>
        <p:spPr>
          <a:xfrm>
            <a:off x="4570984" y="1865376"/>
            <a:ext cx="2971800" cy="256032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Autofit/>
          </a:bodyPr>
          <a:lstStyle/>
          <a:p>
            <a:pPr marL="0" indent="0">
              <a:buNone/>
            </a:pPr>
            <a:r>
              <a:rPr lang="en-US" sz="2000" b="1" dirty="0">
                <a:solidFill>
                  <a:srgbClr val="1F4E79"/>
                </a:solidFill>
              </a:rPr>
              <a:t>Processamento</a:t>
            </a:r>
            <a:endParaRPr lang="en-US" sz="2000" dirty="0"/>
          </a:p>
        </p:txBody>
      </p:sp>
      <p:sp>
        <p:nvSpPr>
          <p:cNvPr id="15" name="Text 13"/>
          <p:cNvSpPr/>
          <p:nvPr/>
        </p:nvSpPr>
        <p:spPr>
          <a:xfrm>
            <a:off x="4599432" y="2331720"/>
            <a:ext cx="2971800" cy="393192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Autofit/>
          </a:bodyPr>
          <a:lstStyle/>
          <a:p>
            <a:pPr marL="0" indent="0">
              <a:buNone/>
            </a:pPr>
            <a:r>
              <a:rPr lang="en-US" sz="2000" dirty="0">
                <a:solidFill>
                  <a:srgbClr val="16324F"/>
                </a:solidFill>
              </a:rPr>
              <a:t>OCR, classificação de formulários, validações em tempo real</a:t>
            </a:r>
            <a:endParaRPr lang="en-US" sz="2000" dirty="0"/>
          </a:p>
        </p:txBody>
      </p:sp>
      <p:sp>
        <p:nvSpPr>
          <p:cNvPr id="16" name="Shape 14"/>
          <p:cNvSpPr/>
          <p:nvPr/>
        </p:nvSpPr>
        <p:spPr>
          <a:xfrm>
            <a:off x="8183880" y="1828800"/>
            <a:ext cx="3151632" cy="1209548"/>
          </a:xfrm>
          <a:prstGeom prst="roundRect">
            <a:avLst>
              <a:gd name="adj" fmla="val 7080"/>
            </a:avLst>
          </a:prstGeom>
          <a:solidFill>
            <a:srgbClr val="F2F7FB"/>
          </a:solidFill>
          <a:ln w="12700">
            <a:solidFill>
              <a:srgbClr val="D6E1EA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7" name="Shape 15"/>
          <p:cNvSpPr/>
          <p:nvPr/>
        </p:nvSpPr>
        <p:spPr>
          <a:xfrm>
            <a:off x="8183880" y="1828800"/>
            <a:ext cx="64008" cy="1207008"/>
          </a:xfrm>
          <a:prstGeom prst="rect">
            <a:avLst/>
          </a:prstGeom>
          <a:solidFill>
            <a:srgbClr val="F28C28"/>
          </a:solidFill>
          <a:ln w="12700">
            <a:solidFill>
              <a:srgbClr val="F28C28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8" name="Text 16"/>
          <p:cNvSpPr/>
          <p:nvPr/>
        </p:nvSpPr>
        <p:spPr>
          <a:xfrm>
            <a:off x="8321040" y="1856232"/>
            <a:ext cx="2971800" cy="256032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Autofit/>
          </a:bodyPr>
          <a:lstStyle/>
          <a:p>
            <a:pPr marL="0" indent="0">
              <a:buNone/>
            </a:pPr>
            <a:r>
              <a:rPr lang="en-US" sz="2000" b="1" dirty="0">
                <a:solidFill>
                  <a:srgbClr val="1F4E79"/>
                </a:solidFill>
              </a:rPr>
              <a:t>Risco e auditoria</a:t>
            </a:r>
            <a:endParaRPr lang="en-US" sz="2000" dirty="0"/>
          </a:p>
        </p:txBody>
      </p:sp>
      <p:sp>
        <p:nvSpPr>
          <p:cNvPr id="19" name="Text 17"/>
          <p:cNvSpPr/>
          <p:nvPr/>
        </p:nvSpPr>
        <p:spPr>
          <a:xfrm>
            <a:off x="8348472" y="2331720"/>
            <a:ext cx="2971800" cy="393192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Autofit/>
          </a:bodyPr>
          <a:lstStyle/>
          <a:p>
            <a:pPr marL="0" indent="0">
              <a:buNone/>
            </a:pPr>
            <a:r>
              <a:rPr lang="en-US" sz="2000" dirty="0">
                <a:solidFill>
                  <a:srgbClr val="16324F"/>
                </a:solidFill>
              </a:rPr>
              <a:t>seleção de casos, detecção de anomalias, priorização</a:t>
            </a:r>
            <a:endParaRPr lang="en-US" sz="2000" dirty="0"/>
          </a:p>
        </p:txBody>
      </p:sp>
      <p:sp>
        <p:nvSpPr>
          <p:cNvPr id="20" name="Shape 18"/>
          <p:cNvSpPr/>
          <p:nvPr/>
        </p:nvSpPr>
        <p:spPr>
          <a:xfrm>
            <a:off x="767080" y="3826764"/>
            <a:ext cx="3231388" cy="1417320"/>
          </a:xfrm>
          <a:prstGeom prst="roundRect">
            <a:avLst>
              <a:gd name="adj" fmla="val 7080"/>
            </a:avLst>
          </a:prstGeom>
          <a:solidFill>
            <a:srgbClr val="F9FBFD"/>
          </a:solidFill>
          <a:ln w="12700">
            <a:solidFill>
              <a:srgbClr val="D6E1EA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1" name="Shape 19"/>
          <p:cNvSpPr/>
          <p:nvPr/>
        </p:nvSpPr>
        <p:spPr>
          <a:xfrm flipH="1">
            <a:off x="692402" y="3833876"/>
            <a:ext cx="45719" cy="1381760"/>
          </a:xfrm>
          <a:prstGeom prst="rect">
            <a:avLst/>
          </a:prstGeom>
          <a:solidFill>
            <a:srgbClr val="84BD00"/>
          </a:solidFill>
          <a:ln w="12700">
            <a:solidFill>
              <a:srgbClr val="84BD00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2" name="Text 20"/>
          <p:cNvSpPr/>
          <p:nvPr/>
        </p:nvSpPr>
        <p:spPr>
          <a:xfrm>
            <a:off x="818387" y="3904488"/>
            <a:ext cx="2971800" cy="256032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Autofit/>
          </a:bodyPr>
          <a:lstStyle/>
          <a:p>
            <a:pPr marL="0" indent="0">
              <a:buNone/>
            </a:pPr>
            <a:r>
              <a:rPr lang="en-US" sz="2000" b="1" dirty="0">
                <a:solidFill>
                  <a:srgbClr val="1F4E79"/>
                </a:solidFill>
              </a:rPr>
              <a:t>Cobrança</a:t>
            </a:r>
            <a:endParaRPr lang="en-US" sz="2000" dirty="0"/>
          </a:p>
        </p:txBody>
      </p:sp>
      <p:sp>
        <p:nvSpPr>
          <p:cNvPr id="23" name="Text 21"/>
          <p:cNvSpPr/>
          <p:nvPr/>
        </p:nvSpPr>
        <p:spPr>
          <a:xfrm>
            <a:off x="1043432" y="4535424"/>
            <a:ext cx="2971800" cy="393192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Autofit/>
          </a:bodyPr>
          <a:lstStyle/>
          <a:p>
            <a:pPr marL="0" indent="0">
              <a:buNone/>
            </a:pPr>
            <a:r>
              <a:rPr lang="en-US" sz="2000" dirty="0">
                <a:solidFill>
                  <a:srgbClr val="16324F"/>
                </a:solidFill>
              </a:rPr>
              <a:t>modelos preditivos, segmentação, melhor momento de contato</a:t>
            </a:r>
            <a:endParaRPr lang="en-US" sz="2000" dirty="0"/>
          </a:p>
        </p:txBody>
      </p:sp>
      <p:sp>
        <p:nvSpPr>
          <p:cNvPr id="24" name="Shape 22"/>
          <p:cNvSpPr/>
          <p:nvPr/>
        </p:nvSpPr>
        <p:spPr>
          <a:xfrm>
            <a:off x="4419600" y="3827272"/>
            <a:ext cx="3256788" cy="1394968"/>
          </a:xfrm>
          <a:prstGeom prst="roundRect">
            <a:avLst>
              <a:gd name="adj" fmla="val 7080"/>
            </a:avLst>
          </a:prstGeom>
          <a:solidFill>
            <a:srgbClr val="F9FBFD"/>
          </a:solidFill>
          <a:ln w="12700">
            <a:solidFill>
              <a:srgbClr val="D6E1EA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5" name="Shape 23"/>
          <p:cNvSpPr/>
          <p:nvPr/>
        </p:nvSpPr>
        <p:spPr>
          <a:xfrm>
            <a:off x="4452112" y="3864864"/>
            <a:ext cx="64008" cy="1368044"/>
          </a:xfrm>
          <a:prstGeom prst="rect">
            <a:avLst/>
          </a:prstGeom>
          <a:solidFill>
            <a:srgbClr val="1F4E79"/>
          </a:solidFill>
          <a:ln w="12700">
            <a:solidFill>
              <a:srgbClr val="1F4E79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6" name="Text 24"/>
          <p:cNvSpPr/>
          <p:nvPr/>
        </p:nvSpPr>
        <p:spPr>
          <a:xfrm>
            <a:off x="4672584" y="3938016"/>
            <a:ext cx="2971800" cy="256032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Autofit/>
          </a:bodyPr>
          <a:lstStyle/>
          <a:p>
            <a:pPr marL="0" indent="0">
              <a:buNone/>
            </a:pPr>
            <a:r>
              <a:rPr lang="en-US" sz="2000" b="1" dirty="0">
                <a:solidFill>
                  <a:srgbClr val="1F4E79"/>
                </a:solidFill>
              </a:rPr>
              <a:t>Apoio ao auditor</a:t>
            </a:r>
            <a:endParaRPr lang="en-US" sz="2000" dirty="0"/>
          </a:p>
        </p:txBody>
      </p:sp>
      <p:sp>
        <p:nvSpPr>
          <p:cNvPr id="27" name="Text 25"/>
          <p:cNvSpPr/>
          <p:nvPr/>
        </p:nvSpPr>
        <p:spPr>
          <a:xfrm>
            <a:off x="4709160" y="4602480"/>
            <a:ext cx="2971800" cy="393192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Autofit/>
          </a:bodyPr>
          <a:lstStyle/>
          <a:p>
            <a:pPr marL="0" indent="0">
              <a:buNone/>
            </a:pPr>
            <a:r>
              <a:rPr lang="en-US" sz="2000" dirty="0">
                <a:solidFill>
                  <a:srgbClr val="16324F"/>
                </a:solidFill>
              </a:rPr>
              <a:t>busca de conhecimento, resumo de chamadas, análise de processos</a:t>
            </a:r>
            <a:endParaRPr lang="en-US" sz="2000" dirty="0"/>
          </a:p>
        </p:txBody>
      </p:sp>
      <p:sp>
        <p:nvSpPr>
          <p:cNvPr id="28" name="Shape 26"/>
          <p:cNvSpPr/>
          <p:nvPr/>
        </p:nvSpPr>
        <p:spPr>
          <a:xfrm>
            <a:off x="8183880" y="3815588"/>
            <a:ext cx="3246120" cy="1350772"/>
          </a:xfrm>
          <a:prstGeom prst="roundRect">
            <a:avLst>
              <a:gd name="adj" fmla="val 7080"/>
            </a:avLst>
          </a:prstGeom>
          <a:solidFill>
            <a:srgbClr val="F9FBFD"/>
          </a:solidFill>
          <a:ln w="12700">
            <a:solidFill>
              <a:srgbClr val="D6E1EA"/>
            </a:solidFill>
            <a:prstDash val="solid"/>
          </a:ln>
        </p:spPr>
        <p:txBody>
          <a:bodyPr/>
          <a:lstStyle/>
          <a:p>
            <a:endParaRPr sz="2000" dirty="0"/>
          </a:p>
        </p:txBody>
      </p:sp>
      <p:sp>
        <p:nvSpPr>
          <p:cNvPr id="29" name="Shape 27"/>
          <p:cNvSpPr/>
          <p:nvPr/>
        </p:nvSpPr>
        <p:spPr>
          <a:xfrm>
            <a:off x="8175752" y="3804666"/>
            <a:ext cx="64008" cy="1394968"/>
          </a:xfrm>
          <a:prstGeom prst="rect">
            <a:avLst/>
          </a:prstGeom>
          <a:solidFill>
            <a:srgbClr val="C84630"/>
          </a:solidFill>
          <a:ln w="12700">
            <a:solidFill>
              <a:srgbClr val="C84630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0" name="Text 28"/>
          <p:cNvSpPr/>
          <p:nvPr/>
        </p:nvSpPr>
        <p:spPr>
          <a:xfrm>
            <a:off x="8363712" y="3885184"/>
            <a:ext cx="2971800" cy="256032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Autofit/>
          </a:bodyPr>
          <a:lstStyle/>
          <a:p>
            <a:pPr marL="0" indent="0">
              <a:buNone/>
            </a:pPr>
            <a:r>
              <a:rPr lang="en-US" sz="2000" b="1" dirty="0">
                <a:solidFill>
                  <a:srgbClr val="1F4E79"/>
                </a:solidFill>
              </a:rPr>
              <a:t>Comunicação</a:t>
            </a:r>
            <a:endParaRPr lang="en-US" sz="2000" dirty="0"/>
          </a:p>
        </p:txBody>
      </p:sp>
      <p:sp>
        <p:nvSpPr>
          <p:cNvPr id="31" name="Text 29"/>
          <p:cNvSpPr/>
          <p:nvPr/>
        </p:nvSpPr>
        <p:spPr>
          <a:xfrm>
            <a:off x="8363712" y="4408932"/>
            <a:ext cx="2971800" cy="393192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Autofit/>
          </a:bodyPr>
          <a:lstStyle/>
          <a:p>
            <a:pPr marL="0" indent="0">
              <a:buNone/>
            </a:pPr>
            <a:r>
              <a:rPr lang="en-US" sz="2000" dirty="0">
                <a:solidFill>
                  <a:srgbClr val="16324F"/>
                </a:solidFill>
              </a:rPr>
              <a:t>campanhas personalizadas e segmentadas</a:t>
            </a:r>
            <a:endParaRPr lang="en-US" sz="2000" dirty="0"/>
          </a:p>
        </p:txBody>
      </p:sp>
      <p:sp>
        <p:nvSpPr>
          <p:cNvPr id="32" name="Text 30"/>
          <p:cNvSpPr/>
          <p:nvPr/>
        </p:nvSpPr>
        <p:spPr>
          <a:xfrm>
            <a:off x="850392" y="5835942"/>
            <a:ext cx="10058400" cy="641604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Autofit/>
          </a:bodyPr>
          <a:lstStyle/>
          <a:p>
            <a:pPr algn="ctr"/>
            <a:r>
              <a:rPr lang="pt-BR" sz="2000" b="1" dirty="0">
                <a:solidFill>
                  <a:srgbClr val="1F4E79"/>
                </a:solidFill>
              </a:rPr>
              <a:t>A IA pode apoiar a seleção de casos, a análise de risco e a organização de evidências, mas a decisão fiscal deve permanecer motivada, auditável e sujeita à supervisão humana qualificada.</a:t>
            </a:r>
            <a:endParaRPr lang="en-US" sz="2000" b="1" dirty="0">
              <a:solidFill>
                <a:srgbClr val="1F4E79"/>
              </a:solidFill>
            </a:endParaRPr>
          </a:p>
        </p:txBody>
      </p:sp>
      <p:sp>
        <p:nvSpPr>
          <p:cNvPr id="34" name="Text 31"/>
          <p:cNvSpPr/>
          <p:nvPr/>
        </p:nvSpPr>
        <p:spPr>
          <a:xfrm>
            <a:off x="11841480" y="6547104"/>
            <a:ext cx="182880" cy="15544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r>
              <a:t>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84BD00"/>
          </a:solidFill>
          <a:ln w="12700">
            <a:solidFill>
              <a:srgbClr val="84BD00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" name="Shape 1"/>
          <p:cNvSpPr/>
          <p:nvPr/>
        </p:nvSpPr>
        <p:spPr>
          <a:xfrm>
            <a:off x="0" y="164592"/>
            <a:ext cx="12191695" cy="594360"/>
          </a:xfrm>
          <a:prstGeom prst="rect">
            <a:avLst/>
          </a:prstGeom>
          <a:solidFill>
            <a:srgbClr val="1F4E79"/>
          </a:solidFill>
          <a:ln w="12700">
            <a:solidFill>
              <a:srgbClr val="1F4E79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4" name="Text 2"/>
          <p:cNvSpPr/>
          <p:nvPr/>
        </p:nvSpPr>
        <p:spPr>
          <a:xfrm>
            <a:off x="411480" y="265175"/>
            <a:ext cx="10378440" cy="374905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Autofit/>
          </a:bodyPr>
          <a:lstStyle/>
          <a:p>
            <a:pPr marL="0" indent="0">
              <a:buNone/>
            </a:pPr>
            <a:r>
              <a:rPr lang="en-US" sz="32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8. O limite da tecnologia: ela amplifica o que já existe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10607040" y="6537960"/>
            <a:ext cx="1143000" cy="164592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6F7C85"/>
                </a:solidFill>
              </a:rPr>
              <a:t>BID | FMM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822960" y="1097280"/>
            <a:ext cx="9966960" cy="45720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 fontScale="85000" lnSpcReduction="10000"/>
          </a:bodyPr>
          <a:lstStyle/>
          <a:p>
            <a:pPr marL="0" indent="0" algn="ctr">
              <a:buNone/>
            </a:pPr>
            <a:r>
              <a:rPr lang="en-US" sz="2500" b="1" dirty="0">
                <a:solidFill>
                  <a:srgbClr val="1F4E79"/>
                </a:solidFill>
              </a:rPr>
              <a:t>Bases frágeis geram falhas mais rápidas. Bases sólidas geram decisões melhores.</a:t>
            </a:r>
            <a:endParaRPr lang="en-US" sz="2500" dirty="0"/>
          </a:p>
        </p:txBody>
      </p:sp>
      <p:sp>
        <p:nvSpPr>
          <p:cNvPr id="8" name="Shape 6"/>
          <p:cNvSpPr/>
          <p:nvPr/>
        </p:nvSpPr>
        <p:spPr>
          <a:xfrm>
            <a:off x="3063240" y="2697480"/>
            <a:ext cx="6035040" cy="0"/>
          </a:xfrm>
          <a:prstGeom prst="line">
            <a:avLst/>
          </a:prstGeom>
          <a:noFill/>
          <a:ln w="12700">
            <a:solidFill>
              <a:srgbClr val="A7C5D8"/>
            </a:solidFill>
            <a:prstDash val="solid"/>
            <a:headEnd type="triangle"/>
            <a:tailEnd type="triangle"/>
          </a:ln>
        </p:spPr>
        <p:txBody>
          <a:bodyPr/>
          <a:lstStyle/>
          <a:p>
            <a:endParaRPr/>
          </a:p>
        </p:txBody>
      </p:sp>
      <p:sp>
        <p:nvSpPr>
          <p:cNvPr id="9" name="Shape 7"/>
          <p:cNvSpPr/>
          <p:nvPr/>
        </p:nvSpPr>
        <p:spPr>
          <a:xfrm>
            <a:off x="914400" y="1874520"/>
            <a:ext cx="2103120" cy="1645920"/>
          </a:xfrm>
          <a:prstGeom prst="rect">
            <a:avLst/>
          </a:prstGeom>
          <a:solidFill>
            <a:srgbClr val="FFF1E6"/>
          </a:solidFill>
          <a:ln w="12700">
            <a:solidFill>
              <a:srgbClr val="F4CBA8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0" name="Text 8"/>
          <p:cNvSpPr/>
          <p:nvPr/>
        </p:nvSpPr>
        <p:spPr>
          <a:xfrm>
            <a:off x="1143000" y="2286000"/>
            <a:ext cx="1645920" cy="59436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sz="2300" b="1" dirty="0">
                <a:solidFill>
                  <a:srgbClr val="C84630"/>
                </a:solidFill>
              </a:rPr>
              <a:t>Falhas</a:t>
            </a:r>
            <a:endParaRPr lang="en-US" sz="2300" dirty="0"/>
          </a:p>
          <a:p>
            <a:pPr marL="0" indent="0" algn="ctr">
              <a:buNone/>
            </a:pPr>
            <a:r>
              <a:rPr lang="en-US" sz="2300" b="1" dirty="0">
                <a:solidFill>
                  <a:srgbClr val="C84630"/>
                </a:solidFill>
              </a:rPr>
              <a:t>mais rápidas</a:t>
            </a:r>
            <a:endParaRPr lang="en-US" sz="2300" dirty="0"/>
          </a:p>
        </p:txBody>
      </p:sp>
      <p:sp>
        <p:nvSpPr>
          <p:cNvPr id="11" name="Text 9"/>
          <p:cNvSpPr/>
          <p:nvPr/>
        </p:nvSpPr>
        <p:spPr>
          <a:xfrm>
            <a:off x="3840480" y="2395728"/>
            <a:ext cx="1371600" cy="41148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ctr">
              <a:buNone/>
            </a:pPr>
            <a:r>
              <a:rPr lang="en-US" sz="2100" b="1" dirty="0">
                <a:solidFill>
                  <a:srgbClr val="1F4E79"/>
                </a:solidFill>
              </a:rPr>
              <a:t>Bases</a:t>
            </a:r>
            <a:endParaRPr lang="en-US" sz="2100" dirty="0"/>
          </a:p>
          <a:p>
            <a:pPr marL="0" indent="0" algn="ctr">
              <a:buNone/>
            </a:pPr>
            <a:r>
              <a:rPr lang="en-US" sz="2100" b="1" dirty="0">
                <a:solidFill>
                  <a:srgbClr val="1F4E79"/>
                </a:solidFill>
              </a:rPr>
              <a:t>frágeis</a:t>
            </a:r>
            <a:endParaRPr lang="en-US" sz="2100" dirty="0"/>
          </a:p>
        </p:txBody>
      </p:sp>
      <p:sp>
        <p:nvSpPr>
          <p:cNvPr id="12" name="Text 10"/>
          <p:cNvSpPr/>
          <p:nvPr/>
        </p:nvSpPr>
        <p:spPr>
          <a:xfrm>
            <a:off x="6583680" y="2395728"/>
            <a:ext cx="1371600" cy="41148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ctr">
              <a:buNone/>
            </a:pPr>
            <a:r>
              <a:rPr lang="en-US" sz="2100" b="1" dirty="0">
                <a:solidFill>
                  <a:srgbClr val="1F4E79"/>
                </a:solidFill>
              </a:rPr>
              <a:t>Bases</a:t>
            </a:r>
            <a:endParaRPr lang="en-US" sz="2100" dirty="0"/>
          </a:p>
          <a:p>
            <a:pPr marL="0" indent="0" algn="ctr">
              <a:buNone/>
            </a:pPr>
            <a:r>
              <a:rPr lang="en-US" sz="2100" b="1" dirty="0">
                <a:solidFill>
                  <a:srgbClr val="1F4E79"/>
                </a:solidFill>
              </a:rPr>
              <a:t>sólidas</a:t>
            </a:r>
            <a:endParaRPr lang="en-US" sz="2100" dirty="0"/>
          </a:p>
        </p:txBody>
      </p:sp>
      <p:sp>
        <p:nvSpPr>
          <p:cNvPr id="13" name="Shape 11"/>
          <p:cNvSpPr/>
          <p:nvPr/>
        </p:nvSpPr>
        <p:spPr>
          <a:xfrm>
            <a:off x="9144000" y="1874520"/>
            <a:ext cx="2103120" cy="1645920"/>
          </a:xfrm>
          <a:prstGeom prst="rect">
            <a:avLst/>
          </a:prstGeom>
          <a:solidFill>
            <a:srgbClr val="ECF8E8"/>
          </a:solidFill>
          <a:ln w="12700">
            <a:solidFill>
              <a:srgbClr val="BFE0BA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4" name="Text 12"/>
          <p:cNvSpPr/>
          <p:nvPr/>
        </p:nvSpPr>
        <p:spPr>
          <a:xfrm>
            <a:off x="9372600" y="2286000"/>
            <a:ext cx="1645920" cy="59436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sz="2300" b="1" dirty="0">
                <a:solidFill>
                  <a:srgbClr val="84BD00"/>
                </a:solidFill>
              </a:rPr>
              <a:t>Decisões</a:t>
            </a:r>
            <a:endParaRPr lang="en-US" sz="2300" dirty="0"/>
          </a:p>
          <a:p>
            <a:pPr marL="0" indent="0" algn="ctr">
              <a:buNone/>
            </a:pPr>
            <a:r>
              <a:rPr lang="en-US" sz="2300" b="1" dirty="0">
                <a:solidFill>
                  <a:srgbClr val="84BD00"/>
                </a:solidFill>
              </a:rPr>
              <a:t>melhores</a:t>
            </a:r>
            <a:endParaRPr lang="en-US" sz="2300" dirty="0"/>
          </a:p>
        </p:txBody>
      </p:sp>
      <p:sp>
        <p:nvSpPr>
          <p:cNvPr id="15" name="Shape 13"/>
          <p:cNvSpPr/>
          <p:nvPr/>
        </p:nvSpPr>
        <p:spPr>
          <a:xfrm>
            <a:off x="685800" y="4343400"/>
            <a:ext cx="3154680" cy="384048"/>
          </a:xfrm>
          <a:prstGeom prst="roundRect">
            <a:avLst>
              <a:gd name="adj" fmla="val 19048"/>
            </a:avLst>
          </a:prstGeom>
          <a:solidFill>
            <a:srgbClr val="0B6FAE"/>
          </a:solidFill>
          <a:ln w="12700">
            <a:solidFill>
              <a:srgbClr val="0B6FAE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6" name="Text 14"/>
          <p:cNvSpPr/>
          <p:nvPr/>
        </p:nvSpPr>
        <p:spPr>
          <a:xfrm>
            <a:off x="740664" y="4443984"/>
            <a:ext cx="3044952" cy="146304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Autofit/>
          </a:bodyPr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</a:rPr>
              <a:t>Continuidade e resiliência</a:t>
            </a:r>
            <a:endParaRPr lang="en-US" sz="2000" dirty="0"/>
          </a:p>
        </p:txBody>
      </p:sp>
      <p:sp>
        <p:nvSpPr>
          <p:cNvPr id="17" name="Shape 15"/>
          <p:cNvSpPr/>
          <p:nvPr/>
        </p:nvSpPr>
        <p:spPr>
          <a:xfrm>
            <a:off x="4434840" y="4343400"/>
            <a:ext cx="3154680" cy="384048"/>
          </a:xfrm>
          <a:prstGeom prst="roundRect">
            <a:avLst>
              <a:gd name="adj" fmla="val 19048"/>
            </a:avLst>
          </a:prstGeom>
          <a:solidFill>
            <a:srgbClr val="84BD00"/>
          </a:solidFill>
          <a:ln w="12700">
            <a:solidFill>
              <a:srgbClr val="84BD00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8" name="Text 16"/>
          <p:cNvSpPr/>
          <p:nvPr/>
        </p:nvSpPr>
        <p:spPr>
          <a:xfrm>
            <a:off x="4489704" y="4443984"/>
            <a:ext cx="3044952" cy="146304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Autofit/>
          </a:bodyPr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</a:rPr>
              <a:t>Segurança e confiança</a:t>
            </a:r>
            <a:endParaRPr lang="en-US" sz="2000" dirty="0"/>
          </a:p>
        </p:txBody>
      </p:sp>
      <p:sp>
        <p:nvSpPr>
          <p:cNvPr id="19" name="Shape 17"/>
          <p:cNvSpPr/>
          <p:nvPr/>
        </p:nvSpPr>
        <p:spPr>
          <a:xfrm>
            <a:off x="8183880" y="4343400"/>
            <a:ext cx="3154680" cy="384048"/>
          </a:xfrm>
          <a:prstGeom prst="roundRect">
            <a:avLst>
              <a:gd name="adj" fmla="val 19048"/>
            </a:avLst>
          </a:prstGeom>
          <a:solidFill>
            <a:srgbClr val="F28C28"/>
          </a:solidFill>
          <a:ln w="12700">
            <a:solidFill>
              <a:srgbClr val="F28C28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0" name="Text 18"/>
          <p:cNvSpPr/>
          <p:nvPr/>
        </p:nvSpPr>
        <p:spPr>
          <a:xfrm>
            <a:off x="8238744" y="4443984"/>
            <a:ext cx="3044952" cy="146304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Autofit/>
          </a:bodyPr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</a:rPr>
              <a:t>Espaço para mudança</a:t>
            </a:r>
            <a:endParaRPr lang="en-US" sz="2000" dirty="0"/>
          </a:p>
        </p:txBody>
      </p:sp>
      <p:sp>
        <p:nvSpPr>
          <p:cNvPr id="21" name="Shape 19"/>
          <p:cNvSpPr/>
          <p:nvPr/>
        </p:nvSpPr>
        <p:spPr>
          <a:xfrm>
            <a:off x="685800" y="5056632"/>
            <a:ext cx="3154680" cy="384048"/>
          </a:xfrm>
          <a:prstGeom prst="roundRect">
            <a:avLst>
              <a:gd name="adj" fmla="val 19048"/>
            </a:avLst>
          </a:prstGeom>
          <a:solidFill>
            <a:srgbClr val="1A9C9A"/>
          </a:solidFill>
          <a:ln w="12700">
            <a:solidFill>
              <a:srgbClr val="1A9C9A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2" name="Text 20"/>
          <p:cNvSpPr/>
          <p:nvPr/>
        </p:nvSpPr>
        <p:spPr>
          <a:xfrm>
            <a:off x="740664" y="5157216"/>
            <a:ext cx="3044952" cy="146304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Autofit/>
          </a:bodyPr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</a:rPr>
              <a:t>Fazer certo desde o início</a:t>
            </a:r>
            <a:endParaRPr lang="en-US" sz="2000" dirty="0"/>
          </a:p>
        </p:txBody>
      </p:sp>
      <p:sp>
        <p:nvSpPr>
          <p:cNvPr id="23" name="Shape 21"/>
          <p:cNvSpPr/>
          <p:nvPr/>
        </p:nvSpPr>
        <p:spPr>
          <a:xfrm>
            <a:off x="4434840" y="5056632"/>
            <a:ext cx="3154680" cy="384048"/>
          </a:xfrm>
          <a:prstGeom prst="roundRect">
            <a:avLst>
              <a:gd name="adj" fmla="val 19048"/>
            </a:avLst>
          </a:prstGeom>
          <a:solidFill>
            <a:srgbClr val="1F4E79"/>
          </a:solidFill>
          <a:ln w="12700">
            <a:solidFill>
              <a:srgbClr val="1F4E79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4" name="Text 22"/>
          <p:cNvSpPr/>
          <p:nvPr/>
        </p:nvSpPr>
        <p:spPr>
          <a:xfrm>
            <a:off x="4489704" y="5157216"/>
            <a:ext cx="3044952" cy="146304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Autofit/>
          </a:bodyPr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</a:rPr>
              <a:t>Avançar com propósito</a:t>
            </a:r>
            <a:endParaRPr lang="en-US" sz="2000" dirty="0"/>
          </a:p>
        </p:txBody>
      </p:sp>
      <p:sp>
        <p:nvSpPr>
          <p:cNvPr id="25" name="Shape 23"/>
          <p:cNvSpPr/>
          <p:nvPr/>
        </p:nvSpPr>
        <p:spPr>
          <a:xfrm>
            <a:off x="8183880" y="5056632"/>
            <a:ext cx="3154680" cy="384048"/>
          </a:xfrm>
          <a:prstGeom prst="roundRect">
            <a:avLst>
              <a:gd name="adj" fmla="val 19048"/>
            </a:avLst>
          </a:prstGeom>
          <a:solidFill>
            <a:srgbClr val="C84630"/>
          </a:solidFill>
          <a:ln w="12700">
            <a:solidFill>
              <a:srgbClr val="C84630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6" name="Text 24"/>
          <p:cNvSpPr/>
          <p:nvPr/>
        </p:nvSpPr>
        <p:spPr>
          <a:xfrm>
            <a:off x="8238744" y="5157216"/>
            <a:ext cx="3044952" cy="146304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Autofit/>
          </a:bodyPr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</a:rPr>
              <a:t>Confiar, verificar e cautela</a:t>
            </a:r>
            <a:endParaRPr lang="en-US" sz="2000" dirty="0"/>
          </a:p>
        </p:txBody>
      </p:sp>
      <p:sp>
        <p:nvSpPr>
          <p:cNvPr id="28" name="Text 25"/>
          <p:cNvSpPr/>
          <p:nvPr/>
        </p:nvSpPr>
        <p:spPr>
          <a:xfrm>
            <a:off x="11841480" y="6547104"/>
            <a:ext cx="182880" cy="15544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r>
              <a:t>9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9dfb1a05-5f1d-449a-8960-62abcb479e7d}" enabled="0" method="" siteId="{9dfb1a05-5f1d-449a-8960-62abcb479e7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1917</Words>
  <Application>Microsoft Office PowerPoint</Application>
  <PresentationFormat>Widescreen</PresentationFormat>
  <Paragraphs>215</Paragraphs>
  <Slides>14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Aptos Display</vt:lpstr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Banco Interamericano de Desenvolvimento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Administração Tributária 3.0 – Mudança de Paradigma</dc:title>
  <dc:subject>Administração Tributária 3.0</dc:subject>
  <dc:creator>Monica Calijuri / BID</dc:creator>
  <cp:lastModifiedBy>Calijuri, Monica</cp:lastModifiedBy>
  <cp:revision>2</cp:revision>
  <dcterms:created xsi:type="dcterms:W3CDTF">2026-05-28T19:54:46Z</dcterms:created>
  <dcterms:modified xsi:type="dcterms:W3CDTF">2026-06-01T03:00:25Z</dcterms:modified>
</cp:coreProperties>
</file>