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2" r:id="rId4"/>
    <p:sldId id="258" r:id="rId5"/>
    <p:sldId id="265" r:id="rId6"/>
    <p:sldId id="260" r:id="rId7"/>
    <p:sldId id="267" r:id="rId8"/>
    <p:sldId id="266" r:id="rId9"/>
    <p:sldId id="268" r:id="rId10"/>
    <p:sldId id="261" r:id="rId11"/>
    <p:sldId id="269" r:id="rId12"/>
    <p:sldId id="271" r:id="rId13"/>
    <p:sldId id="270" r:id="rId14"/>
    <p:sldId id="272" r:id="rId15"/>
    <p:sldId id="273" r:id="rId16"/>
    <p:sldId id="274" r:id="rId17"/>
    <p:sldId id="275" r:id="rId18"/>
    <p:sldId id="277" r:id="rId19"/>
    <p:sldId id="276" r:id="rId20"/>
    <p:sldId id="278" r:id="rId21"/>
    <p:sldId id="279" r:id="rId22"/>
    <p:sldId id="259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92JKptiwg220aV0u2Ayoqqhl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Estilo Médio 1 - Destaqu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6" d="100"/>
          <a:sy n="56" d="100"/>
        </p:scale>
        <p:origin x="976" y="44"/>
      </p:cViewPr>
      <p:guideLst>
        <p:guide orient="horz" pos="284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5EDDCB2-4C4C-FF97-765A-CDE8E273F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A3E912D6-B3F4-B9A5-BCA0-DC00DFF730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9FF21881-5176-9923-7C04-71BCA9222F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8937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C0C2B87B-1BD7-6C8F-D2FE-FBB74C66C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014501A7-EEB5-6B57-751A-49A319181E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F9AE53A8-34BB-F9BE-0F9A-5FA320438F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6384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74302CF8-2F4C-A1F3-7B84-CE3CCCB7B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1C3270E3-6F68-FA9C-64BA-097B9056EB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B490EBB4-1919-BEE8-380B-FBBA1A699C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3533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DC3EFE07-C7C2-45A9-48DF-1AEF5815F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FA183709-6EB8-944D-D551-8D9E3E5FD5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EC1A01BE-9435-8B42-6A28-51EFA8E50E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3442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43F97D9-B369-4C0F-D808-C8082F790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BEF48E9A-1645-075E-9426-A9652A4A09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3C843BC3-3D8A-A69E-535F-CA21B071FB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2773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C1DCF53-32C0-D507-4C5A-876DA122E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A38ED709-00F6-2A13-BF66-DD9385DEF6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89D07AB1-B66C-1371-676C-8CAA468252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38284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0CBC3487-7DD0-2A3E-17A4-1884AE4C7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7E43B46B-E56D-698C-A7AB-EE0C7C602E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BA8BCB4E-BBF3-3D8A-1AD0-8D82F17650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53493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04A385F5-0CD5-2418-7CDD-49A01D2B7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2A40B124-7F1D-BE7B-F8FC-4F1FD1A79A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85889C90-3178-BC85-13F4-95978F0942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4881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F09080E4-294A-A47B-124B-F5550BC87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0ED31AA9-DA56-BB29-97CC-CBB2FFB45C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84A7FF96-E3AB-04E2-CF83-798AF67C91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0365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27E06919-630A-2203-41EE-4DE2DB267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8A005900-F922-F326-5F5C-545CE78879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F928F860-2475-E942-6F63-115FACA26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887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232C437-5F28-2BF7-7C76-BD1BEE68B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68EE1C49-A74A-CC8B-684F-DB0F48C143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0176C9B6-23D7-C61B-E6DF-47E3FA53BD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578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4AADE07-C9D2-2A20-44F9-D96D33CD9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C8B7ECD5-3D14-A08B-54C6-547C0E67F1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F5DB72D4-6919-DE90-A3D6-E9088CE084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1008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f55e2a5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e1f55e2a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F4C16CA0-93FB-B191-3DE9-03674E494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90757A6D-B6E8-4FF2-428A-A8B053F377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FBA9DBD4-AFC8-A731-6828-1725DA0E8D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241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84E94B42-D0E9-8DBA-4905-F7E6272F5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6E65099A-CB7F-92DB-A8E4-2FF9CCC100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F5766388-7F7B-AC90-CF8A-318CF6336F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805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83A160E-963F-01C6-C73F-D1F782F87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D68B399B-3C5B-F959-1359-660A8F995F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A00E71CC-8067-796F-BC08-56133DC63C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1049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109BF041-574B-9F84-A8CB-8068FABD7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D05CF2E2-4271-06BC-5ABE-65032BE4FF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4F9EAE05-CD13-6C2F-B946-BF4EB0B13B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0856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A4F82573-A81B-6B59-5D2A-88676491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BBD72A88-3D28-3C52-5714-8FC2B1E816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9D9F1F8E-437E-3F47-51F3-179AD29003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9880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7EE5FA9-8C36-5044-F202-5AE9B74A3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C4FBD9D8-E578-36BD-6634-0E9D80C1F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AC491840-CEEF-9867-480B-82D885A3C6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082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227433" y="2830926"/>
            <a:ext cx="573712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507806" y="4047732"/>
            <a:ext cx="517637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963" y="105375"/>
            <a:ext cx="5878052" cy="174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559850" y="2551650"/>
            <a:ext cx="1130449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800" b="1" dirty="0">
                <a:solidFill>
                  <a:srgbClr val="DB9920"/>
                </a:solidFill>
              </a:rPr>
              <a:t>Redes Fiscais, </a:t>
            </a:r>
            <a:r>
              <a:rPr lang="pt-PT" sz="4800" b="1" i="1" dirty="0" err="1">
                <a:solidFill>
                  <a:srgbClr val="DB9920"/>
                </a:solidFill>
              </a:rPr>
              <a:t>Hubs</a:t>
            </a:r>
            <a:r>
              <a:rPr lang="pt-PT" sz="4800" b="1" dirty="0">
                <a:solidFill>
                  <a:srgbClr val="DB9920"/>
                </a:solidFill>
              </a:rPr>
              <a:t> Contributivos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800" b="1" dirty="0">
                <a:solidFill>
                  <a:srgbClr val="DB9920"/>
                </a:solidFill>
              </a:rPr>
              <a:t>e o Novo Paradigma da Administração Tributária</a:t>
            </a:r>
            <a:endParaRPr sz="1200" dirty="0">
              <a:solidFill>
                <a:srgbClr val="DB9920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9842" y="4734746"/>
            <a:ext cx="9795738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lt1"/>
                </a:solidFill>
              </a:rPr>
              <a:t>Carlos Lobo </a:t>
            </a:r>
            <a:endParaRPr sz="4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lt1"/>
                </a:solidFill>
              </a:rPr>
              <a:t>Professor Faculdade de Direito da Universidade de Lisboa, </a:t>
            </a:r>
            <a:r>
              <a:rPr lang="pt-PT" sz="2400" dirty="0">
                <a:solidFill>
                  <a:schemeClr val="lt1"/>
                </a:solidFill>
              </a:rPr>
              <a:t>Investigador do CIDEFF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dirty="0">
                <a:solidFill>
                  <a:schemeClr val="lt1"/>
                </a:solidFill>
              </a:rPr>
              <a:t>Sócio Fundador Lobo Carmona e Associados</a:t>
            </a:r>
            <a:endParaRPr sz="24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C77BAFE-DB49-457C-4029-F41E25249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A9CE1C6C-F500-2549-60FB-829117022320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8695418E-D835-E8FE-661A-E70642F2C125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203FE8DB-9AC5-44D6-BE0D-8C6DE07C149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0E5BC49B-EC34-5B45-837B-09C0C7D29F7B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DOIS MODELOS EMPÍRICOS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SPED BRASILEIRO VS. SAF-T EUROPEU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799E739B-E0BA-907A-494D-43E1615D4A80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graphicFrame>
        <p:nvGraphicFramePr>
          <p:cNvPr id="40" name="Tabela 39">
            <a:extLst>
              <a:ext uri="{FF2B5EF4-FFF2-40B4-BE49-F238E27FC236}">
                <a16:creationId xmlns:a16="http://schemas.microsoft.com/office/drawing/2014/main" id="{4CD4F6AA-C678-42F6-9C80-429F0A161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149602"/>
              </p:ext>
            </p:extLst>
          </p:nvPr>
        </p:nvGraphicFramePr>
        <p:xfrm>
          <a:off x="582930" y="1655051"/>
          <a:ext cx="11110810" cy="478536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019098">
                  <a:extLst>
                    <a:ext uri="{9D8B030D-6E8A-4147-A177-3AD203B41FA5}">
                      <a16:colId xmlns:a16="http://schemas.microsoft.com/office/drawing/2014/main" val="2302846661"/>
                    </a:ext>
                  </a:extLst>
                </a:gridCol>
                <a:gridCol w="4361253">
                  <a:extLst>
                    <a:ext uri="{9D8B030D-6E8A-4147-A177-3AD203B41FA5}">
                      <a16:colId xmlns:a16="http://schemas.microsoft.com/office/drawing/2014/main" val="3702144109"/>
                    </a:ext>
                  </a:extLst>
                </a:gridCol>
                <a:gridCol w="4730459">
                  <a:extLst>
                    <a:ext uri="{9D8B030D-6E8A-4147-A177-3AD203B41FA5}">
                      <a16:colId xmlns:a16="http://schemas.microsoft.com/office/drawing/2014/main" val="2340440858"/>
                    </a:ext>
                  </a:extLst>
                </a:gridCol>
              </a:tblGrid>
              <a:tr h="770109">
                <a:tc>
                  <a:txBody>
                    <a:bodyPr/>
                    <a:lstStyle/>
                    <a:p>
                      <a:endParaRPr lang="pt-PT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600" b="1" dirty="0"/>
                    </a:p>
                    <a:p>
                      <a:r>
                        <a:rPr lang="pt-PT" sz="1600" b="1" dirty="0"/>
                        <a:t>SPED / </a:t>
                      </a:r>
                      <a:r>
                        <a:rPr lang="pt-PT" sz="1600" b="1" dirty="0" err="1"/>
                        <a:t>eSocial</a:t>
                      </a:r>
                      <a:r>
                        <a:rPr lang="pt-PT" sz="1600" b="1" dirty="0"/>
                        <a:t> (Brasil)</a:t>
                      </a:r>
                    </a:p>
                    <a:p>
                      <a:endParaRPr lang="pt-PT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600" dirty="0"/>
                    </a:p>
                    <a:p>
                      <a:r>
                        <a:rPr lang="pt-PT" sz="1600" dirty="0"/>
                        <a:t>SAF-T (Portugal/Europa)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08448"/>
                  </a:ext>
                </a:extLst>
              </a:tr>
              <a:tr h="770109">
                <a:tc>
                  <a:txBody>
                    <a:bodyPr/>
                    <a:lstStyle/>
                    <a:p>
                      <a:r>
                        <a:rPr lang="pt-PT" sz="1600" dirty="0" err="1"/>
                        <a:t>Arquitectura</a:t>
                      </a:r>
                      <a:endParaRPr lang="pt-PT" sz="1600" dirty="0"/>
                    </a:p>
                    <a:p>
                      <a:endParaRPr lang="pt-P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 err="1"/>
                        <a:t>Hub</a:t>
                      </a:r>
                      <a:r>
                        <a:rPr lang="pt-PT" sz="1600" dirty="0"/>
                        <a:t> centralizado supremo: Receita Federal como repositório único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Protocolo de rede: normaliza formato, descentraliza armazenagem</a:t>
                      </a:r>
                    </a:p>
                    <a:p>
                      <a:endParaRPr lang="pt-P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221114"/>
                  </a:ext>
                </a:extLst>
              </a:tr>
              <a:tr h="770109">
                <a:tc>
                  <a:txBody>
                    <a:bodyPr/>
                    <a:lstStyle/>
                    <a:p>
                      <a:r>
                        <a:rPr lang="pt-PT" sz="1600" dirty="0"/>
                        <a:t>Lógica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Estado produz e detém a versão oficial dos registos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Contribuinte gere a sua informação; AT valida </a:t>
                      </a:r>
                      <a:r>
                        <a:rPr lang="pt-PT" sz="1600" dirty="0" err="1"/>
                        <a:t>ex</a:t>
                      </a:r>
                      <a:r>
                        <a:rPr lang="pt-PT" sz="1600" dirty="0"/>
                        <a:t> </a:t>
                      </a:r>
                      <a:r>
                        <a:rPr lang="pt-PT" sz="1600" dirty="0" err="1"/>
                        <a:t>post</a:t>
                      </a:r>
                      <a:endParaRPr lang="pt-PT" sz="1600" dirty="0"/>
                    </a:p>
                    <a:p>
                      <a:endParaRPr lang="pt-P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797190"/>
                  </a:ext>
                </a:extLst>
              </a:tr>
              <a:tr h="541928">
                <a:tc>
                  <a:txBody>
                    <a:bodyPr/>
                    <a:lstStyle/>
                    <a:p>
                      <a:r>
                        <a:rPr lang="pt-PT" sz="1600" dirty="0"/>
                        <a:t>Controlo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Comparação automática vendedor/comprador em quase tempo 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 err="1"/>
                        <a:t>Detecção</a:t>
                      </a:r>
                      <a:r>
                        <a:rPr lang="pt-PT" sz="1600" dirty="0"/>
                        <a:t> de inconsistências tendencialmente </a:t>
                      </a:r>
                      <a:r>
                        <a:rPr lang="pt-PT" sz="1600" dirty="0" err="1"/>
                        <a:t>retrospectiva</a:t>
                      </a:r>
                      <a:endParaRPr lang="pt-P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30497"/>
                  </a:ext>
                </a:extLst>
              </a:tr>
              <a:tr h="541928">
                <a:tc>
                  <a:txBody>
                    <a:bodyPr/>
                    <a:lstStyle/>
                    <a:p>
                      <a:r>
                        <a:rPr lang="pt-PT" sz="1600" dirty="0"/>
                        <a:t>Custo para PMEs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Elevado: exige software, formação, consultoria desproporcionada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 err="1"/>
                        <a:t>Calibrável</a:t>
                      </a:r>
                      <a:r>
                        <a:rPr lang="pt-PT" sz="1600" dirty="0"/>
                        <a:t>: obrigações proporcionais à dimensão do contribuinte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88179"/>
                  </a:ext>
                </a:extLst>
              </a:tr>
              <a:tr h="541928">
                <a:tc>
                  <a:txBody>
                    <a:bodyPr/>
                    <a:lstStyle/>
                    <a:p>
                      <a:r>
                        <a:rPr lang="pt-PT" sz="1600" dirty="0"/>
                        <a:t>Risco sistémico</a:t>
                      </a:r>
                    </a:p>
                    <a:p>
                      <a:endParaRPr lang="pt-P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Concentrado: falha na base central paralisa todo o sistema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Distribuído: falha de um contribuinte não </a:t>
                      </a:r>
                      <a:r>
                        <a:rPr lang="pt-PT" sz="1600" dirty="0" err="1"/>
                        <a:t>afecta</a:t>
                      </a:r>
                      <a:r>
                        <a:rPr lang="pt-PT" sz="1600" dirty="0"/>
                        <a:t> os demais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222859"/>
                  </a:ext>
                </a:extLst>
              </a:tr>
              <a:tr h="541928">
                <a:tc>
                  <a:txBody>
                    <a:bodyPr/>
                    <a:lstStyle/>
                    <a:p>
                      <a:r>
                        <a:rPr lang="pt-PT" sz="1600" dirty="0"/>
                        <a:t>Direitos </a:t>
                      </a:r>
                      <a:r>
                        <a:rPr lang="pt-PT" sz="1600" dirty="0" err="1"/>
                        <a:t>fund.</a:t>
                      </a:r>
                      <a:endParaRPr lang="pt-PT" sz="1600" dirty="0"/>
                    </a:p>
                    <a:p>
                      <a:endParaRPr lang="pt-P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Questões sérias de privacidade: omnisciência do Estado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Mais compatível com autonomia privada e proporcionalidade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816410"/>
                  </a:ext>
                </a:extLst>
              </a:tr>
            </a:tbl>
          </a:graphicData>
        </a:graphic>
      </p:graphicFrame>
      <p:pic>
        <p:nvPicPr>
          <p:cNvPr id="41" name="Google Shape;97;g3e1f55e2a5d_0_2" title="ED. Niemyer cor branca.png">
            <a:extLst>
              <a:ext uri="{FF2B5EF4-FFF2-40B4-BE49-F238E27FC236}">
                <a16:creationId xmlns:a16="http://schemas.microsoft.com/office/drawing/2014/main" id="{BE53012E-86A2-3B5B-BA47-80CDB4054B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7943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FD610039-4697-36C1-6402-374C173BB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>
            <a:extLst>
              <a:ext uri="{FF2B5EF4-FFF2-40B4-BE49-F238E27FC236}">
                <a16:creationId xmlns:a16="http://schemas.microsoft.com/office/drawing/2014/main" id="{1E9C4E34-25D5-D110-DB88-0FE098E0A575}"/>
              </a:ext>
            </a:extLst>
          </p:cNvPr>
          <p:cNvSpPr txBox="1"/>
          <p:nvPr/>
        </p:nvSpPr>
        <p:spPr>
          <a:xfrm>
            <a:off x="3271865" y="3051920"/>
            <a:ext cx="5737200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+mj-lt"/>
                <a:ea typeface="Calibri"/>
                <a:cs typeface="Calibri"/>
                <a:sym typeface="Calibri"/>
              </a:rPr>
              <a:t>TÍTULO PALESTRA</a:t>
            </a:r>
            <a:endParaRPr>
              <a:latin typeface="+mj-lt"/>
            </a:endParaRPr>
          </a:p>
        </p:txBody>
      </p:sp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A1528C98-DBA6-65AA-3476-34B41E25CEF4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00110171-0CFF-D1CF-4475-7B4FE6C1F451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ESCOLHA DE TOPOLOGIA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DUAS TOPOLOGIAS, UMA ESCOLHA DE POLÍTICA CONSTITUCIONAL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9BE1841A-23A6-6816-6863-76225882AE3A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8" name="Google Shape;107;g3a8616bd3d0_0_4">
            <a:extLst>
              <a:ext uri="{FF2B5EF4-FFF2-40B4-BE49-F238E27FC236}">
                <a16:creationId xmlns:a16="http://schemas.microsoft.com/office/drawing/2014/main" id="{7E185DF2-4073-0B40-2D27-1D309BA77C2A}"/>
              </a:ext>
            </a:extLst>
          </p:cNvPr>
          <p:cNvSpPr txBox="1"/>
          <p:nvPr/>
        </p:nvSpPr>
        <p:spPr>
          <a:xfrm>
            <a:off x="587165" y="2227061"/>
            <a:ext cx="535470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</a:rPr>
              <a:t>MODELO CENTRALIZADO</a:t>
            </a:r>
          </a:p>
          <a:p>
            <a:r>
              <a:rPr lang="en-US" sz="20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AT </a:t>
            </a:r>
            <a:r>
              <a:rPr lang="en-US" sz="2000" b="1" dirty="0" err="1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como</a:t>
            </a:r>
            <a:r>
              <a:rPr lang="en-US" sz="20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Hub Supremo</a:t>
            </a:r>
            <a:endParaRPr lang="en-US" sz="2000" dirty="0">
              <a:solidFill>
                <a:schemeClr val="bg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Google Shape;108;g3a8616bd3d0_0_4">
            <a:extLst>
              <a:ext uri="{FF2B5EF4-FFF2-40B4-BE49-F238E27FC236}">
                <a16:creationId xmlns:a16="http://schemas.microsoft.com/office/drawing/2014/main" id="{C641D4F7-07C4-B840-0C28-ABE2886B0ECB}"/>
              </a:ext>
            </a:extLst>
          </p:cNvPr>
          <p:cNvSpPr txBox="1"/>
          <p:nvPr/>
        </p:nvSpPr>
        <p:spPr>
          <a:xfrm>
            <a:off x="6339040" y="2227061"/>
            <a:ext cx="53547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4">
                    <a:lumMod val="75000"/>
                  </a:schemeClr>
                </a:solidFill>
              </a:rPr>
              <a:t>MODELO DESCENTRALIZADO</a:t>
            </a:r>
          </a:p>
          <a:p>
            <a:r>
              <a:rPr lang="en-US" sz="20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AT </a:t>
            </a:r>
            <a:r>
              <a:rPr lang="en-US" sz="2000" b="1" dirty="0" err="1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como</a:t>
            </a:r>
            <a:r>
              <a:rPr lang="en-US" sz="20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Hub de Auditoria</a:t>
            </a:r>
            <a:endParaRPr lang="en-US" sz="2000" dirty="0">
              <a:solidFill>
                <a:schemeClr val="bg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78A31A0C-8926-40AA-9FCE-DF6C0FA6CD4E}"/>
              </a:ext>
            </a:extLst>
          </p:cNvPr>
          <p:cNvSpPr/>
          <p:nvPr/>
        </p:nvSpPr>
        <p:spPr>
          <a:xfrm>
            <a:off x="553006" y="3092842"/>
            <a:ext cx="3657600" cy="7089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7A3A"/>
                </a:solidFill>
                <a:latin typeface="+mj-lt"/>
                <a:ea typeface="Calibri" pitchFamily="34" charset="-122"/>
                <a:cs typeface="Calibri" pitchFamily="34" charset="-120"/>
              </a:rPr>
              <a:t>✓ Vantagens</a:t>
            </a:r>
            <a:endParaRPr lang="en-US" sz="1800" dirty="0">
              <a:latin typeface="+mj-lt"/>
            </a:endParaRPr>
          </a:p>
        </p:txBody>
      </p:sp>
      <p:sp>
        <p:nvSpPr>
          <p:cNvPr id="26" name="Text 9">
            <a:extLst>
              <a:ext uri="{FF2B5EF4-FFF2-40B4-BE49-F238E27FC236}">
                <a16:creationId xmlns:a16="http://schemas.microsoft.com/office/drawing/2014/main" id="{FC4EB05B-ECD2-7BF1-CBFC-6DBD01C65087}"/>
              </a:ext>
            </a:extLst>
          </p:cNvPr>
          <p:cNvSpPr/>
          <p:nvPr/>
        </p:nvSpPr>
        <p:spPr>
          <a:xfrm>
            <a:off x="708449" y="3787047"/>
            <a:ext cx="5432015" cy="87727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Visibilidade total em tempo real</a:t>
            </a:r>
          </a:p>
          <a:p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Detecção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automática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inconsistências</a:t>
            </a: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Eliminação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declarações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substitutivas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Text 10">
            <a:extLst>
              <a:ext uri="{FF2B5EF4-FFF2-40B4-BE49-F238E27FC236}">
                <a16:creationId xmlns:a16="http://schemas.microsoft.com/office/drawing/2014/main" id="{D7336CF9-1C2A-D4FA-0755-D9FFF0C6A735}"/>
              </a:ext>
            </a:extLst>
          </p:cNvPr>
          <p:cNvSpPr/>
          <p:nvPr/>
        </p:nvSpPr>
        <p:spPr>
          <a:xfrm>
            <a:off x="786390" y="3718781"/>
            <a:ext cx="3566160" cy="7595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29" name="Text 12">
            <a:extLst>
              <a:ext uri="{FF2B5EF4-FFF2-40B4-BE49-F238E27FC236}">
                <a16:creationId xmlns:a16="http://schemas.microsoft.com/office/drawing/2014/main" id="{30A8509A-5B05-4922-B930-06AE4217733A}"/>
              </a:ext>
            </a:extLst>
          </p:cNvPr>
          <p:cNvSpPr/>
          <p:nvPr/>
        </p:nvSpPr>
        <p:spPr>
          <a:xfrm>
            <a:off x="627395" y="4664320"/>
            <a:ext cx="3657600" cy="7089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05A2B"/>
                </a:solidFill>
                <a:latin typeface="+mj-lt"/>
                <a:ea typeface="Calibri" pitchFamily="34" charset="-122"/>
                <a:cs typeface="Calibri" pitchFamily="34" charset="-120"/>
              </a:rPr>
              <a:t>✗ Limitações</a:t>
            </a:r>
            <a:endParaRPr lang="en-US" sz="1800" dirty="0">
              <a:latin typeface="+mj-lt"/>
            </a:endParaRPr>
          </a:p>
        </p:txBody>
      </p:sp>
      <p:sp>
        <p:nvSpPr>
          <p:cNvPr id="30" name="Text 13">
            <a:extLst>
              <a:ext uri="{FF2B5EF4-FFF2-40B4-BE49-F238E27FC236}">
                <a16:creationId xmlns:a16="http://schemas.microsoft.com/office/drawing/2014/main" id="{74B049B8-608D-4289-F97D-8BDB659CCB06}"/>
              </a:ext>
            </a:extLst>
          </p:cNvPr>
          <p:cNvSpPr/>
          <p:nvPr/>
        </p:nvSpPr>
        <p:spPr>
          <a:xfrm>
            <a:off x="708449" y="5725643"/>
            <a:ext cx="5432015" cy="7595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− Concentração de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risco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sistémico</a:t>
            </a: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− Custos de compliance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desproporcionados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para PMEs</a:t>
            </a:r>
          </a:p>
          <a:p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−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Potencial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controlo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do Estado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incompatível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com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direitos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fundamentais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Text 8">
            <a:extLst>
              <a:ext uri="{FF2B5EF4-FFF2-40B4-BE49-F238E27FC236}">
                <a16:creationId xmlns:a16="http://schemas.microsoft.com/office/drawing/2014/main" id="{4CB31F12-C18A-1404-9A61-97B9657ECA42}"/>
              </a:ext>
            </a:extLst>
          </p:cNvPr>
          <p:cNvSpPr/>
          <p:nvPr/>
        </p:nvSpPr>
        <p:spPr>
          <a:xfrm>
            <a:off x="6265787" y="3092842"/>
            <a:ext cx="3657600" cy="7089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A7A3A"/>
                </a:solidFill>
                <a:latin typeface="+mj-lt"/>
                <a:ea typeface="Calibri" pitchFamily="34" charset="-122"/>
                <a:cs typeface="Calibri" pitchFamily="34" charset="-120"/>
              </a:rPr>
              <a:t>✓ Vantagens</a:t>
            </a:r>
            <a:endParaRPr lang="en-US" sz="1800" dirty="0">
              <a:latin typeface="+mj-lt"/>
            </a:endParaRPr>
          </a:p>
        </p:txBody>
      </p:sp>
      <p:sp>
        <p:nvSpPr>
          <p:cNvPr id="34" name="Text 10">
            <a:extLst>
              <a:ext uri="{FF2B5EF4-FFF2-40B4-BE49-F238E27FC236}">
                <a16:creationId xmlns:a16="http://schemas.microsoft.com/office/drawing/2014/main" id="{D237EE04-5A66-56F6-897C-1B8329D2933F}"/>
              </a:ext>
            </a:extLst>
          </p:cNvPr>
          <p:cNvSpPr/>
          <p:nvPr/>
        </p:nvSpPr>
        <p:spPr>
          <a:xfrm>
            <a:off x="6499171" y="3718781"/>
            <a:ext cx="3566160" cy="7595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>
              <a:latin typeface="+mj-lt"/>
            </a:endParaRPr>
          </a:p>
        </p:txBody>
      </p:sp>
      <p:sp>
        <p:nvSpPr>
          <p:cNvPr id="35" name="Text 12">
            <a:extLst>
              <a:ext uri="{FF2B5EF4-FFF2-40B4-BE49-F238E27FC236}">
                <a16:creationId xmlns:a16="http://schemas.microsoft.com/office/drawing/2014/main" id="{C09D994B-2DD1-FE35-59B1-A3611A1222E5}"/>
              </a:ext>
            </a:extLst>
          </p:cNvPr>
          <p:cNvSpPr/>
          <p:nvPr/>
        </p:nvSpPr>
        <p:spPr>
          <a:xfrm>
            <a:off x="6340176" y="4664320"/>
            <a:ext cx="3657600" cy="7089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05A2B"/>
                </a:solidFill>
                <a:latin typeface="+mj-lt"/>
                <a:ea typeface="Calibri" pitchFamily="34" charset="-122"/>
                <a:cs typeface="Calibri" pitchFamily="34" charset="-120"/>
              </a:rPr>
              <a:t>✗ Limitações</a:t>
            </a:r>
            <a:endParaRPr lang="en-US" sz="1800" dirty="0">
              <a:latin typeface="+mj-lt"/>
            </a:endParaRPr>
          </a:p>
        </p:txBody>
      </p:sp>
      <p:sp>
        <p:nvSpPr>
          <p:cNvPr id="36" name="Text 9">
            <a:extLst>
              <a:ext uri="{FF2B5EF4-FFF2-40B4-BE49-F238E27FC236}">
                <a16:creationId xmlns:a16="http://schemas.microsoft.com/office/drawing/2014/main" id="{E2ADE9FE-FFF0-ACF9-0D17-7F6251EF2FE6}"/>
              </a:ext>
            </a:extLst>
          </p:cNvPr>
          <p:cNvSpPr/>
          <p:nvPr/>
        </p:nvSpPr>
        <p:spPr>
          <a:xfrm>
            <a:off x="6295909" y="3914254"/>
            <a:ext cx="5432015" cy="87727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Resiliência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falha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distribuída</a:t>
            </a: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Proporcionalidade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calibrável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por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dimensão</a:t>
            </a: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+ Compatível com autonomia privada e RGPD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Text 13">
            <a:extLst>
              <a:ext uri="{FF2B5EF4-FFF2-40B4-BE49-F238E27FC236}">
                <a16:creationId xmlns:a16="http://schemas.microsoft.com/office/drawing/2014/main" id="{47B319CD-7164-DF01-87C5-F52BC47AA8A5}"/>
              </a:ext>
            </a:extLst>
          </p:cNvPr>
          <p:cNvSpPr/>
          <p:nvPr/>
        </p:nvSpPr>
        <p:spPr>
          <a:xfrm>
            <a:off x="6261725" y="5535023"/>
            <a:ext cx="5432015" cy="7595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− Visibilidade fiscal fragmentada e </a:t>
            </a:r>
            <a:r>
              <a:rPr lang="pt-PT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retrospectiva</a:t>
            </a:r>
            <a:endParaRPr lang="pt-PT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pt-PT" sz="1800" dirty="0">
                <a:solidFill>
                  <a:schemeClr val="bg1"/>
                </a:solidFill>
                <a:latin typeface="+mj-lt"/>
              </a:rPr>
              <a:t>− Qualidade da informação depende dos sistemas do contribuinte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38" name="Conexão reta 37">
            <a:extLst>
              <a:ext uri="{FF2B5EF4-FFF2-40B4-BE49-F238E27FC236}">
                <a16:creationId xmlns:a16="http://schemas.microsoft.com/office/drawing/2014/main" id="{1F209B9F-A3FF-8C77-15BC-7B0CF6369C7F}"/>
              </a:ext>
            </a:extLst>
          </p:cNvPr>
          <p:cNvCxnSpPr>
            <a:cxnSpLocks/>
          </p:cNvCxnSpPr>
          <p:nvPr/>
        </p:nvCxnSpPr>
        <p:spPr>
          <a:xfrm>
            <a:off x="627395" y="3099217"/>
            <a:ext cx="11066345" cy="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26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6AAAB0B9-3332-E71D-3DE3-6F6AA5C31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C29E0B3E-DF5C-667A-B003-FF5DCCB04396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9F863521-1C8E-417A-5923-D782994B46DB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ARQUITECTURA HÍBRIDA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A ADMINISTRAÇÃO COMO HUB DE ÚLTIMA INSTÂNCIA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5243580F-5113-EC0B-7639-D17D739E58A6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DF7D2F6C-07BC-264C-7193-E244B0EBD992}"/>
              </a:ext>
            </a:extLst>
          </p:cNvPr>
          <p:cNvSpPr txBox="1"/>
          <p:nvPr/>
        </p:nvSpPr>
        <p:spPr>
          <a:xfrm>
            <a:off x="498260" y="2016796"/>
            <a:ext cx="93633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modelo </a:t>
            </a:r>
            <a:r>
              <a:rPr lang="pt-PT" sz="2000" b="1" dirty="0" err="1">
                <a:solidFill>
                  <a:schemeClr val="lt1"/>
                </a:solidFill>
              </a:rPr>
              <a:t>óptimo</a:t>
            </a:r>
            <a:r>
              <a:rPr lang="pt-PT" sz="2000" b="1" dirty="0">
                <a:solidFill>
                  <a:schemeClr val="lt1"/>
                </a:solidFill>
              </a:rPr>
              <a:t> não é nem centralização total nem descentralização pura, mas uma diferenciação estratégica por posição na rede: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5" name="Shape 7">
            <a:extLst>
              <a:ext uri="{FF2B5EF4-FFF2-40B4-BE49-F238E27FC236}">
                <a16:creationId xmlns:a16="http://schemas.microsoft.com/office/drawing/2014/main" id="{4711AF48-7280-2A9D-4810-C1D40A80267D}"/>
              </a:ext>
            </a:extLst>
          </p:cNvPr>
          <p:cNvSpPr/>
          <p:nvPr/>
        </p:nvSpPr>
        <p:spPr>
          <a:xfrm>
            <a:off x="976635" y="3032418"/>
            <a:ext cx="512064" cy="512064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94CB7952-CFD1-91C9-081A-FA6E2AF357BA}"/>
              </a:ext>
            </a:extLst>
          </p:cNvPr>
          <p:cNvSpPr/>
          <p:nvPr/>
        </p:nvSpPr>
        <p:spPr>
          <a:xfrm>
            <a:off x="1860272" y="3440171"/>
            <a:ext cx="963309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Concentração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Proporcional à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Conectividade</a:t>
            </a:r>
            <a:endParaRPr lang="en-US" sz="1800" dirty="0">
              <a:latin typeface="+mj-lt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Recursos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controlo e cooperação alocados proporcionalmente à posição de cada contribuinte na rede. Concentração máxima nos hubs — atenção mínima, tendencialmente zero obrigações formais, nos nós periféricos.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ext 16">
            <a:extLst>
              <a:ext uri="{FF2B5EF4-FFF2-40B4-BE49-F238E27FC236}">
                <a16:creationId xmlns:a16="http://schemas.microsoft.com/office/drawing/2014/main" id="{2E7AF10C-A044-9E15-EA49-01E9EA506C9A}"/>
              </a:ext>
            </a:extLst>
          </p:cNvPr>
          <p:cNvSpPr/>
          <p:nvPr/>
        </p:nvSpPr>
        <p:spPr>
          <a:xfrm>
            <a:off x="1860272" y="5169942"/>
            <a:ext cx="9633095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Delegação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de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Captura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para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os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Hubs</a:t>
            </a:r>
            <a:endParaRPr lang="en-US" sz="1800" b="1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Obrigações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captura, pré-processamento e reporte de informação sobre terceiros impostas preferencialmente aos contribuintes-hub, que têm condições técnicas e económicas para as cumprir sem custos desproporcionados.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Shape 7">
            <a:extLst>
              <a:ext uri="{FF2B5EF4-FFF2-40B4-BE49-F238E27FC236}">
                <a16:creationId xmlns:a16="http://schemas.microsoft.com/office/drawing/2014/main" id="{EBD1E8FA-5244-2C34-1D9A-EFAC9E89C2AD}"/>
              </a:ext>
            </a:extLst>
          </p:cNvPr>
          <p:cNvSpPr/>
          <p:nvPr/>
        </p:nvSpPr>
        <p:spPr>
          <a:xfrm>
            <a:off x="976635" y="4786950"/>
            <a:ext cx="512064" cy="512064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3" name="Text 4">
            <a:extLst>
              <a:ext uri="{FF2B5EF4-FFF2-40B4-BE49-F238E27FC236}">
                <a16:creationId xmlns:a16="http://schemas.microsoft.com/office/drawing/2014/main" id="{771D128C-87CF-69A0-9164-FAD72FB84785}"/>
              </a:ext>
            </a:extLst>
          </p:cNvPr>
          <p:cNvSpPr/>
          <p:nvPr/>
        </p:nvSpPr>
        <p:spPr>
          <a:xfrm>
            <a:off x="946487" y="3032418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D0DFF146-CDBE-6D7A-F25C-8AF635FBB197}"/>
              </a:ext>
            </a:extLst>
          </p:cNvPr>
          <p:cNvSpPr/>
          <p:nvPr/>
        </p:nvSpPr>
        <p:spPr>
          <a:xfrm>
            <a:off x="946487" y="4761221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20BCF24D-D00F-40BC-3BDB-DA72DDDDE9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339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B12864F4-B6EE-164A-4320-2135E5978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BA68636D-79A6-46B6-BD75-AD8C34668E27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CBBCEBD4-D836-232A-C5FF-93CCF33BDD73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ARQUITECTURA HÍBRIDA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A ADMINISTRAÇÃO COMO HUB DE ÚLTIMA INSTÂNCIA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7BC42B0A-C116-3809-CAE5-39FF7021C1F6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5" name="Shape 17">
            <a:extLst>
              <a:ext uri="{FF2B5EF4-FFF2-40B4-BE49-F238E27FC236}">
                <a16:creationId xmlns:a16="http://schemas.microsoft.com/office/drawing/2014/main" id="{63758106-4166-1CEF-2CED-06C5F189483B}"/>
              </a:ext>
            </a:extLst>
          </p:cNvPr>
          <p:cNvSpPr/>
          <p:nvPr/>
        </p:nvSpPr>
        <p:spPr>
          <a:xfrm>
            <a:off x="582930" y="3226839"/>
            <a:ext cx="11143308" cy="1596896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 18">
            <a:extLst>
              <a:ext uri="{FF2B5EF4-FFF2-40B4-BE49-F238E27FC236}">
                <a16:creationId xmlns:a16="http://schemas.microsoft.com/office/drawing/2014/main" id="{DAF6585B-6AE9-B8E8-075B-78BF4CC0DA6E}"/>
              </a:ext>
            </a:extLst>
          </p:cNvPr>
          <p:cNvSpPr/>
          <p:nvPr/>
        </p:nvSpPr>
        <p:spPr>
          <a:xfrm>
            <a:off x="740482" y="2343545"/>
            <a:ext cx="11053848" cy="21301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RESULTADO: </a:t>
            </a: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AT como hub de </a:t>
            </a:r>
            <a:r>
              <a:rPr lang="en-US" sz="1800" b="1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última</a:t>
            </a:r>
            <a:r>
              <a:rPr lang="en-US" sz="1800" b="1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instância</a:t>
            </a:r>
            <a:r>
              <a:rPr lang="en-US" sz="1800" b="1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800" b="1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não</a:t>
            </a:r>
            <a:r>
              <a:rPr lang="en-US" sz="1800" b="1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produtor primário de informação, mas agregador e auditor dos fluxos dos contribuintes-hub, que por sua vez capturam os nós periféricos.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7" name="Google Shape;97;g3e1f55e2a5d_0_2" title="ED. Niemyer cor branca.png">
            <a:extLst>
              <a:ext uri="{FF2B5EF4-FFF2-40B4-BE49-F238E27FC236}">
                <a16:creationId xmlns:a16="http://schemas.microsoft.com/office/drawing/2014/main" id="{AB9F6694-76D5-031D-481F-1D1BFCD394D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3193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427383C9-D2F4-2C32-0073-6A19848DE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97E200E-9039-EB30-F576-0E2A59F57832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7CCCDD28-29FA-4391-5837-673A8765F8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5E2FE04F-2A7E-6E15-F139-96342FB0F593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PROTÓTIPOS INSTITUCIONAIS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UGC E SAF-T NO MODELO HÍBRIDO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DAC58E0B-3083-9C6F-EC0D-D96E33A7488F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64264268-D6E6-1C11-8DB5-820C81EC9BEC}"/>
              </a:ext>
            </a:extLst>
          </p:cNvPr>
          <p:cNvSpPr/>
          <p:nvPr/>
        </p:nvSpPr>
        <p:spPr>
          <a:xfrm>
            <a:off x="699110" y="4424262"/>
            <a:ext cx="4854875" cy="18561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buClr>
                <a:schemeClr val="bg1"/>
              </a:buClr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UNIDADE DOS GRANDES CONTRIBUINTES (UGC)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Protótipo institucional de reconhecimento tácito da diferenciação por posição na rede.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Limitação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actual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: opera em lógica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reactiva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e de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control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, não proactiva de parceria e delegação.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Modelo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óptimo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: reconfiguração como unidade de cooperação estratégica — acordos de informação avançada, protocolos de captura partilhados, resolução rápida de divergências.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Referência: IRS norte-americano; 80%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actividade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proactiva, 20%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reactiva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com grandes contribuintes.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.</a:t>
            </a:r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A5A832D9-47CD-2F23-F58A-4268F1031755}"/>
              </a:ext>
            </a:extLst>
          </p:cNvPr>
          <p:cNvSpPr/>
          <p:nvPr/>
        </p:nvSpPr>
        <p:spPr>
          <a:xfrm>
            <a:off x="6050281" y="2436935"/>
            <a:ext cx="45719" cy="3477835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5" name="Text 22">
            <a:extLst>
              <a:ext uri="{FF2B5EF4-FFF2-40B4-BE49-F238E27FC236}">
                <a16:creationId xmlns:a16="http://schemas.microsoft.com/office/drawing/2014/main" id="{B92E7E78-FE2B-F80E-DFB5-E4F915927450}"/>
              </a:ext>
            </a:extLst>
          </p:cNvPr>
          <p:cNvSpPr/>
          <p:nvPr/>
        </p:nvSpPr>
        <p:spPr>
          <a:xfrm>
            <a:off x="6592296" y="4508500"/>
            <a:ext cx="4854875" cy="18561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SAF-T COMO PROTOCOLO DE INTEROPERABILIDADE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No modelo híbrido, o SAF-T é redefinido: não mero mecanismo de transmissão, mas protocolo de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</a:rPr>
              <a:t>handshake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 da rede fiscal.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Os contribuintes-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</a:rPr>
              <a:t>hub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 transmitem ficheiros SAF-T que incluem não só a sua informação contabilística, mas também dados agregados sobre os nós periféricos da sua esfera.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Grandes retalhistas: informação das </a:t>
            </a:r>
            <a:r>
              <a:rPr lang="pt-PT" sz="1600" b="1" dirty="0" err="1">
                <a:solidFill>
                  <a:schemeClr val="bg1"/>
                </a:solidFill>
                <a:latin typeface="+mj-lt"/>
                <a:ea typeface="Cambria" pitchFamily="34" charset="-122"/>
              </a:rPr>
              <a:t>transacções</a:t>
            </a: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 com pequenos agricultores. Plataformas: informação sobre todos os vendedores, incluindo baixo volume.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600" b="1" dirty="0">
                <a:solidFill>
                  <a:schemeClr val="bg1"/>
                </a:solidFill>
                <a:latin typeface="+mj-lt"/>
                <a:ea typeface="Cambria" pitchFamily="34" charset="-122"/>
              </a:rPr>
              <a:t>Resultado: AT recebe informação mais rica com custo sistémico muito menor.</a:t>
            </a: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A54F4C53-971D-47A3-AA5B-4133E437680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0879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C950105D-3A24-0C40-3327-8ECB5FD2A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98B1AC4-235E-6FC5-7AE2-838413306A69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2C708369-6CED-92C0-3F0F-D770009881E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29BB8090-9830-5412-C09A-3DC987B4C3E1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PROTÓTIPOS INSTITUCIONAIS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UGC E SAF-T NO MODELO HÍBRIDO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3614D88E-149C-88FB-749D-AA398D8B76D4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7" name="Shape 17">
            <a:extLst>
              <a:ext uri="{FF2B5EF4-FFF2-40B4-BE49-F238E27FC236}">
                <a16:creationId xmlns:a16="http://schemas.microsoft.com/office/drawing/2014/main" id="{F305D322-5AE0-8D0B-F3F2-F5EAE70B54EA}"/>
              </a:ext>
            </a:extLst>
          </p:cNvPr>
          <p:cNvSpPr/>
          <p:nvPr/>
        </p:nvSpPr>
        <p:spPr>
          <a:xfrm>
            <a:off x="582930" y="2968444"/>
            <a:ext cx="11143308" cy="1634954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F444814A-3F7C-F4CD-2E7D-3564C17D10BC}"/>
              </a:ext>
            </a:extLst>
          </p:cNvPr>
          <p:cNvSpPr/>
          <p:nvPr/>
        </p:nvSpPr>
        <p:spPr>
          <a:xfrm>
            <a:off x="582930" y="3096124"/>
            <a:ext cx="10389870" cy="18561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Lição do Portal do Contribuinte Brasileiro: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 função de espelho informacional, em que o contribuinte pode ver em tempo real o que a AT sabe sobre ele, produz um efeito de </a:t>
            </a:r>
            <a:r>
              <a:rPr lang="pt-PT" sz="2000" b="1" i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compliance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que nenhum sistema de 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inspecção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reactiva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consegue igualar.</a:t>
            </a: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.</a:t>
            </a: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9FC9DD8D-A2C0-26CB-3556-946890CF900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1472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2FCEED1D-A94A-357B-1F77-B89491C76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D3B04B0A-8029-5D6E-EBCF-7104B4AEE412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B6B8994E-94C7-1C8C-1E9C-E028CED93873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DIMENSÃO EUROPEIA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HUBS TRANSNACIONAIS E A FRAGMENTAÇÃO DA REDE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AE09B291-CD1B-7A18-F1C1-BF1ED4C67251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4BC59FBE-A428-F870-57F5-D8CC2A8F040E}"/>
              </a:ext>
            </a:extLst>
          </p:cNvPr>
          <p:cNvSpPr txBox="1"/>
          <p:nvPr/>
        </p:nvSpPr>
        <p:spPr>
          <a:xfrm>
            <a:off x="498260" y="1894789"/>
            <a:ext cx="10496574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dirty="0">
                <a:solidFill>
                  <a:schemeClr val="lt1"/>
                </a:solidFill>
              </a:rPr>
              <a:t>O problema estrutural: Os maiores </a:t>
            </a:r>
            <a:r>
              <a:rPr lang="pt-PT" sz="2000" i="1" dirty="0" err="1">
                <a:solidFill>
                  <a:schemeClr val="lt1"/>
                </a:solidFill>
              </a:rPr>
              <a:t>hubs</a:t>
            </a:r>
            <a:r>
              <a:rPr lang="pt-PT" sz="2000" dirty="0">
                <a:solidFill>
                  <a:schemeClr val="lt1"/>
                </a:solidFill>
              </a:rPr>
              <a:t> da economia digital operam simultaneamente em múltiplas jurisdições. Os sistemas de controlo tributário são nacionais. Esta assimetria é uma fonte permanente de erosão da base tributária.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D0CF4A3F-0C2E-7A05-BC3E-9F3F1DC14237}"/>
              </a:ext>
            </a:extLst>
          </p:cNvPr>
          <p:cNvSpPr/>
          <p:nvPr/>
        </p:nvSpPr>
        <p:spPr>
          <a:xfrm>
            <a:off x="422582" y="3698171"/>
            <a:ext cx="3423745" cy="17931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DAC7: Um Passo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Positivo</a:t>
            </a:r>
            <a:endParaRPr lang="en-US" sz="1800" b="1" dirty="0">
              <a:solidFill>
                <a:srgbClr val="FFFFFF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Obrigação de reporte das plataformas digitais sobre vendedores.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Reconhecimento das plataformas como contribuintes-</a:t>
            </a:r>
            <a:r>
              <a:rPr lang="pt-PT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hub</a:t>
            </a: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da rede fiscal europeia.</a:t>
            </a: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D5E8FE91-0727-8505-484C-DED29FAEDE5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10">
            <a:extLst>
              <a:ext uri="{FF2B5EF4-FFF2-40B4-BE49-F238E27FC236}">
                <a16:creationId xmlns:a16="http://schemas.microsoft.com/office/drawing/2014/main" id="{387325AF-E94D-9624-54A7-54DA7E6B41BA}"/>
              </a:ext>
            </a:extLst>
          </p:cNvPr>
          <p:cNvSpPr/>
          <p:nvPr/>
        </p:nvSpPr>
        <p:spPr>
          <a:xfrm>
            <a:off x="4077627" y="3698171"/>
            <a:ext cx="3941536" cy="22632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Limitações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da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Arquitectura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 DAC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Troca bilateral de informações entre administrações nacionais, não rede fiscal integrada.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Formatos nem sempre interoperáveis. Atrasos que tornam o controlo em tempo real impossível. 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Exclusão processual do contribuinte.</a:t>
            </a:r>
          </a:p>
        </p:txBody>
      </p:sp>
      <p:sp>
        <p:nvSpPr>
          <p:cNvPr id="9" name="Text 10">
            <a:extLst>
              <a:ext uri="{FF2B5EF4-FFF2-40B4-BE49-F238E27FC236}">
                <a16:creationId xmlns:a16="http://schemas.microsoft.com/office/drawing/2014/main" id="{9F3FE560-9BCC-D2ED-E986-1A33ABAE78D1}"/>
              </a:ext>
            </a:extLst>
          </p:cNvPr>
          <p:cNvSpPr/>
          <p:nvPr/>
        </p:nvSpPr>
        <p:spPr>
          <a:xfrm>
            <a:off x="8393708" y="3698171"/>
            <a:ext cx="3423745" cy="20463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Proposta</a:t>
            </a:r>
            <a:r>
              <a:rPr lang="en-US" sz="18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: HUB-AT </a:t>
            </a:r>
            <a:r>
              <a:rPr lang="en-US" sz="1800" b="1" dirty="0" err="1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Europeu</a:t>
            </a:r>
            <a:endParaRPr lang="en-US" sz="1800" b="1" dirty="0">
              <a:solidFill>
                <a:srgbClr val="FFFFFF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>
              <a:buClr>
                <a:schemeClr val="bg1"/>
              </a:buClr>
            </a:pPr>
            <a:r>
              <a:rPr lang="pt-PT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Hub</a:t>
            </a:r>
            <a:r>
              <a:rPr lang="pt-PT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 de segunda ordem da rede fiscal europeia: plataformas transnacionais reportam a uma infraestrutura comum, que distribui a informação pelas administrações nacionais em tempo real e de forma consistente.</a:t>
            </a:r>
          </a:p>
        </p:txBody>
      </p:sp>
      <p:cxnSp>
        <p:nvCxnSpPr>
          <p:cNvPr id="10" name="Conexão reta 9">
            <a:extLst>
              <a:ext uri="{FF2B5EF4-FFF2-40B4-BE49-F238E27FC236}">
                <a16:creationId xmlns:a16="http://schemas.microsoft.com/office/drawing/2014/main" id="{8E71063E-C4BD-ADEA-B097-111A5068E75E}"/>
              </a:ext>
            </a:extLst>
          </p:cNvPr>
          <p:cNvCxnSpPr>
            <a:cxnSpLocks/>
          </p:cNvCxnSpPr>
          <p:nvPr/>
        </p:nvCxnSpPr>
        <p:spPr>
          <a:xfrm>
            <a:off x="3827606" y="3230966"/>
            <a:ext cx="0" cy="301500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xão reta 14">
            <a:extLst>
              <a:ext uri="{FF2B5EF4-FFF2-40B4-BE49-F238E27FC236}">
                <a16:creationId xmlns:a16="http://schemas.microsoft.com/office/drawing/2014/main" id="{C82052A1-3114-4998-3563-809B04A4BE78}"/>
              </a:ext>
            </a:extLst>
          </p:cNvPr>
          <p:cNvCxnSpPr>
            <a:cxnSpLocks/>
          </p:cNvCxnSpPr>
          <p:nvPr/>
        </p:nvCxnSpPr>
        <p:spPr>
          <a:xfrm>
            <a:off x="8104033" y="3230966"/>
            <a:ext cx="0" cy="303993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051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F76FFD0B-EDEF-B590-4A0A-DDD04E9F8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ED8CD482-62E0-1020-CE3B-8A16781E95CB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3F8C4D65-3B5B-A89B-F48A-28AF729E7CCA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IMPLICAÇÕES PARA A 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E809AEDF-2E37-1111-BA9B-D311C6F839FC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AA56324B-EC52-608F-44A0-7E5D85A1785F}"/>
              </a:ext>
            </a:extLst>
          </p:cNvPr>
          <p:cNvSpPr txBox="1"/>
          <p:nvPr/>
        </p:nvSpPr>
        <p:spPr>
          <a:xfrm>
            <a:off x="498260" y="1894789"/>
            <a:ext cx="11401466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Contribuinte-</a:t>
            </a:r>
            <a:r>
              <a:rPr lang="pt-PT" sz="2000" b="1" dirty="0" err="1">
                <a:solidFill>
                  <a:schemeClr val="lt1"/>
                </a:solidFill>
              </a:rPr>
              <a:t>Hub</a:t>
            </a:r>
            <a:r>
              <a:rPr lang="pt-PT" sz="2000" b="1" dirty="0">
                <a:solidFill>
                  <a:schemeClr val="lt1"/>
                </a:solidFill>
              </a:rPr>
              <a:t> como Categoria Jurídica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Necessidade de construção de uma categoria jurídico-tributária nova, com estatuto diferenciado.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Critérios: posição relacional na rede (</a:t>
            </a:r>
            <a:r>
              <a:rPr lang="pt-PT" sz="2000" dirty="0" err="1">
                <a:solidFill>
                  <a:schemeClr val="lt1"/>
                </a:solidFill>
              </a:rPr>
              <a:t>transacções</a:t>
            </a:r>
            <a:r>
              <a:rPr lang="pt-PT" sz="2000" dirty="0">
                <a:solidFill>
                  <a:schemeClr val="lt1"/>
                </a:solidFill>
              </a:rPr>
              <a:t> intermediadas, volume de informação de terceiros, nós periféricos conectados), não dimensão absoluta.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Ainda inexistente de forma sistemática em qualquer ordenamento europeu</a:t>
            </a:r>
            <a:r>
              <a:rPr lang="pt-PT" sz="2000" b="1" dirty="0">
                <a:solidFill>
                  <a:schemeClr val="lt1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37013F12-0E59-0028-3565-F50DB8C7FE4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1002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F9C9F62E-633A-B013-1CE8-7E594DB0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6C01AECE-0917-CAC0-75B3-27113F9F63B6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FACD2E28-A7EC-15EF-6D8B-005CC59896D8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IMPLICAÇÕES PARA A 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256D7A9F-047B-CB7B-52E1-506DF0817AF7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EC9C9115-FC21-E418-B647-1C9DE8AD8FF1}"/>
              </a:ext>
            </a:extLst>
          </p:cNvPr>
          <p:cNvSpPr txBox="1"/>
          <p:nvPr/>
        </p:nvSpPr>
        <p:spPr>
          <a:xfrm>
            <a:off x="498260" y="1894789"/>
            <a:ext cx="11401466" cy="3170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Relocalização do Princípio da Legalidade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A lei fiscal do século XXI é, em grande medida, uma lei de </a:t>
            </a:r>
            <a:r>
              <a:rPr lang="pt-PT" sz="2000" dirty="0" err="1">
                <a:solidFill>
                  <a:schemeClr val="lt1"/>
                </a:solidFill>
              </a:rPr>
              <a:t>arquitectura</a:t>
            </a:r>
            <a:r>
              <a:rPr lang="pt-PT" sz="2000" dirty="0">
                <a:solidFill>
                  <a:schemeClr val="lt1"/>
                </a:solidFill>
              </a:rPr>
              <a:t> de informação.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A legalidade opera agora ao nível da definição das obrigações de captura e reporte: quem captura quê, em que formato, com que periodicidade, sob que regime de responsabilidade.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Reserva de lei fiscal a exigir reconhecimento explícito.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9954C19C-A13E-087F-1D63-25DDC33E1C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8476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B4E825FE-3D7B-BE3F-BDB4-79066A2D6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B5BAF7C7-92CB-9C35-AD9C-8C0F26953D50}"/>
              </a:ext>
            </a:extLst>
          </p:cNvPr>
          <p:cNvSpPr/>
          <p:nvPr/>
        </p:nvSpPr>
        <p:spPr>
          <a:xfrm>
            <a:off x="-1" y="-20395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2D409907-9E9B-757A-772D-60EEFD328551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IMPLICAÇÕES PARA A TEORIA DO DIREITO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F53D133C-68EA-2549-C327-E8E1F8620045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5B968492-353C-FFB8-2AB8-DAC33056E61E}"/>
              </a:ext>
            </a:extLst>
          </p:cNvPr>
          <p:cNvSpPr txBox="1"/>
          <p:nvPr/>
        </p:nvSpPr>
        <p:spPr>
          <a:xfrm>
            <a:off x="498260" y="1894789"/>
            <a:ext cx="11401466" cy="4370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Direitos dos Contribuintes Periféricos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Risco de assimetria: o periférico depende da lealdade do </a:t>
            </a:r>
            <a:r>
              <a:rPr lang="pt-PT" sz="2000" dirty="0" err="1">
                <a:solidFill>
                  <a:schemeClr val="lt1"/>
                </a:solidFill>
              </a:rPr>
              <a:t>hub</a:t>
            </a:r>
            <a:r>
              <a:rPr lang="pt-PT" sz="2000" dirty="0">
                <a:solidFill>
                  <a:schemeClr val="lt1"/>
                </a:solidFill>
              </a:rPr>
              <a:t> que o representa na rede.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Exige não apenas acesso à informação que a AT detém, mas também acesso à informação que os </a:t>
            </a:r>
            <a:r>
              <a:rPr lang="pt-PT" sz="2000" dirty="0" err="1">
                <a:solidFill>
                  <a:schemeClr val="lt1"/>
                </a:solidFill>
              </a:rPr>
              <a:t>hubs</a:t>
            </a:r>
            <a:r>
              <a:rPr lang="pt-PT" sz="2000" dirty="0">
                <a:solidFill>
                  <a:schemeClr val="lt1"/>
                </a:solidFill>
              </a:rPr>
              <a:t> transmitiram sobre ele, e direito de a impugnar perante a AT.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dirty="0">
              <a:solidFill>
                <a:schemeClr val="lt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lt1"/>
                </a:solidFill>
              </a:rPr>
              <a:t>Desafio normativo de primeira importância para o legislador fiscal.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18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37DA6171-37B7-2AD2-94FE-59EBEE206BC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386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/>
          <p:cNvSpPr txBox="1"/>
          <p:nvPr/>
        </p:nvSpPr>
        <p:spPr>
          <a:xfrm>
            <a:off x="498260" y="378200"/>
            <a:ext cx="10898400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ROTEIRO DA APRESENTAÇÃO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26" name="Shape 3">
            <a:extLst>
              <a:ext uri="{FF2B5EF4-FFF2-40B4-BE49-F238E27FC236}">
                <a16:creationId xmlns:a16="http://schemas.microsoft.com/office/drawing/2014/main" id="{43F6FC5F-1510-AF22-5652-C05B1ECD6150}"/>
              </a:ext>
            </a:extLst>
          </p:cNvPr>
          <p:cNvSpPr/>
          <p:nvPr/>
        </p:nvSpPr>
        <p:spPr>
          <a:xfrm>
            <a:off x="573387" y="2049108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444A6860-3B0C-E5CE-596E-853B1520271D}"/>
              </a:ext>
            </a:extLst>
          </p:cNvPr>
          <p:cNvSpPr/>
          <p:nvPr/>
        </p:nvSpPr>
        <p:spPr>
          <a:xfrm>
            <a:off x="573387" y="2049108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I</a:t>
            </a:r>
            <a:endParaRPr lang="en-US" sz="2000" dirty="0">
              <a:latin typeface="+mj-lt"/>
            </a:endParaRPr>
          </a:p>
        </p:txBody>
      </p:sp>
      <p:sp>
        <p:nvSpPr>
          <p:cNvPr id="28" name="Text 5">
            <a:extLst>
              <a:ext uri="{FF2B5EF4-FFF2-40B4-BE49-F238E27FC236}">
                <a16:creationId xmlns:a16="http://schemas.microsoft.com/office/drawing/2014/main" id="{F84181CC-4D87-4A7F-97B5-95DE7E25A658}"/>
              </a:ext>
            </a:extLst>
          </p:cNvPr>
          <p:cNvSpPr/>
          <p:nvPr/>
        </p:nvSpPr>
        <p:spPr>
          <a:xfrm>
            <a:off x="1259186" y="2085684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A Topologia da Economia Digital e o Problema Tributário</a:t>
            </a:r>
            <a:endParaRPr lang="en-US" sz="2000" dirty="0">
              <a:latin typeface="+mj-lt"/>
            </a:endParaRPr>
          </a:p>
        </p:txBody>
      </p:sp>
      <p:sp>
        <p:nvSpPr>
          <p:cNvPr id="30" name="Shape 7">
            <a:extLst>
              <a:ext uri="{FF2B5EF4-FFF2-40B4-BE49-F238E27FC236}">
                <a16:creationId xmlns:a16="http://schemas.microsoft.com/office/drawing/2014/main" id="{AB92EA70-BAC0-F3EB-2864-CD109BA24627}"/>
              </a:ext>
            </a:extLst>
          </p:cNvPr>
          <p:cNvSpPr/>
          <p:nvPr/>
        </p:nvSpPr>
        <p:spPr>
          <a:xfrm>
            <a:off x="573387" y="3118956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19E6E049-4290-366E-EED1-F1687C23D1BA}"/>
              </a:ext>
            </a:extLst>
          </p:cNvPr>
          <p:cNvSpPr/>
          <p:nvPr/>
        </p:nvSpPr>
        <p:spPr>
          <a:xfrm>
            <a:off x="573387" y="3118956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II</a:t>
            </a:r>
            <a:endParaRPr lang="en-US" sz="2000" dirty="0">
              <a:latin typeface="+mj-lt"/>
            </a:endParaRPr>
          </a:p>
        </p:txBody>
      </p:sp>
      <p:sp>
        <p:nvSpPr>
          <p:cNvPr id="32" name="Text 9">
            <a:extLst>
              <a:ext uri="{FF2B5EF4-FFF2-40B4-BE49-F238E27FC236}">
                <a16:creationId xmlns:a16="http://schemas.microsoft.com/office/drawing/2014/main" id="{8C3F2A2F-94A1-A40D-54F8-789B595EE4C5}"/>
              </a:ext>
            </a:extLst>
          </p:cNvPr>
          <p:cNvSpPr/>
          <p:nvPr/>
        </p:nvSpPr>
        <p:spPr>
          <a:xfrm>
            <a:off x="1259186" y="3155532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Os Contribuintes-</a:t>
            </a:r>
            <a:r>
              <a:rPr lang="en-US" sz="2000" i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Hub</a:t>
            </a: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: Anatomia de uma Figura Emergente</a:t>
            </a:r>
            <a:endParaRPr lang="en-US" sz="2000" dirty="0">
              <a:latin typeface="+mj-lt"/>
            </a:endParaRPr>
          </a:p>
        </p:txBody>
      </p:sp>
      <p:sp>
        <p:nvSpPr>
          <p:cNvPr id="34" name="Shape 11">
            <a:extLst>
              <a:ext uri="{FF2B5EF4-FFF2-40B4-BE49-F238E27FC236}">
                <a16:creationId xmlns:a16="http://schemas.microsoft.com/office/drawing/2014/main" id="{B14D61C6-9B58-DC3B-2057-9608C7570359}"/>
              </a:ext>
            </a:extLst>
          </p:cNvPr>
          <p:cNvSpPr/>
          <p:nvPr/>
        </p:nvSpPr>
        <p:spPr>
          <a:xfrm>
            <a:off x="573387" y="4188804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35" name="Text 12">
            <a:extLst>
              <a:ext uri="{FF2B5EF4-FFF2-40B4-BE49-F238E27FC236}">
                <a16:creationId xmlns:a16="http://schemas.microsoft.com/office/drawing/2014/main" id="{C90417A7-9407-5B1F-46EC-EC2E54B9ED38}"/>
              </a:ext>
            </a:extLst>
          </p:cNvPr>
          <p:cNvSpPr/>
          <p:nvPr/>
        </p:nvSpPr>
        <p:spPr>
          <a:xfrm>
            <a:off x="573387" y="4188804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III</a:t>
            </a:r>
            <a:endParaRPr lang="en-US" sz="2000" dirty="0">
              <a:latin typeface="+mj-lt"/>
            </a:endParaRPr>
          </a:p>
        </p:txBody>
      </p:sp>
      <p:sp>
        <p:nvSpPr>
          <p:cNvPr id="36" name="Text 13">
            <a:extLst>
              <a:ext uri="{FF2B5EF4-FFF2-40B4-BE49-F238E27FC236}">
                <a16:creationId xmlns:a16="http://schemas.microsoft.com/office/drawing/2014/main" id="{4B7445D7-53E8-CFA1-28AB-B2BE338208AE}"/>
              </a:ext>
            </a:extLst>
          </p:cNvPr>
          <p:cNvSpPr/>
          <p:nvPr/>
        </p:nvSpPr>
        <p:spPr>
          <a:xfrm>
            <a:off x="1259186" y="4225380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Dois Modelos: </a:t>
            </a:r>
            <a:r>
              <a:rPr lang="en-US" sz="2000" i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SPED</a:t>
            </a: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Brasileiro vs. </a:t>
            </a:r>
            <a:r>
              <a:rPr lang="en-US" sz="2000" i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SAF-T </a:t>
            </a: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Europeu</a:t>
            </a:r>
            <a:endParaRPr lang="en-US" sz="2000" dirty="0">
              <a:latin typeface="+mj-lt"/>
            </a:endParaRPr>
          </a:p>
        </p:txBody>
      </p:sp>
      <p:sp>
        <p:nvSpPr>
          <p:cNvPr id="37" name="Shape 14">
            <a:extLst>
              <a:ext uri="{FF2B5EF4-FFF2-40B4-BE49-F238E27FC236}">
                <a16:creationId xmlns:a16="http://schemas.microsoft.com/office/drawing/2014/main" id="{165F1D58-82E7-4B24-9D2F-F2FE1025861E}"/>
              </a:ext>
            </a:extLst>
          </p:cNvPr>
          <p:cNvSpPr/>
          <p:nvPr/>
        </p:nvSpPr>
        <p:spPr>
          <a:xfrm>
            <a:off x="6335162" y="2049108"/>
            <a:ext cx="570841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38" name="Text 15">
            <a:extLst>
              <a:ext uri="{FF2B5EF4-FFF2-40B4-BE49-F238E27FC236}">
                <a16:creationId xmlns:a16="http://schemas.microsoft.com/office/drawing/2014/main" id="{26C2E120-133B-7933-676D-E8BC4CE65EE2}"/>
              </a:ext>
            </a:extLst>
          </p:cNvPr>
          <p:cNvSpPr/>
          <p:nvPr/>
        </p:nvSpPr>
        <p:spPr>
          <a:xfrm>
            <a:off x="6335162" y="2060616"/>
            <a:ext cx="57084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IV</a:t>
            </a:r>
            <a:endParaRPr lang="en-US" sz="2000" dirty="0">
              <a:latin typeface="+mj-lt"/>
            </a:endParaRPr>
          </a:p>
        </p:txBody>
      </p:sp>
      <p:sp>
        <p:nvSpPr>
          <p:cNvPr id="39" name="Text 16">
            <a:extLst>
              <a:ext uri="{FF2B5EF4-FFF2-40B4-BE49-F238E27FC236}">
                <a16:creationId xmlns:a16="http://schemas.microsoft.com/office/drawing/2014/main" id="{935563FF-B4A9-4B9C-8F60-6F55A5917058}"/>
              </a:ext>
            </a:extLst>
          </p:cNvPr>
          <p:cNvSpPr/>
          <p:nvPr/>
        </p:nvSpPr>
        <p:spPr>
          <a:xfrm>
            <a:off x="7020963" y="2085684"/>
            <a:ext cx="489588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A Arquitectura Híbrida: Administração como </a:t>
            </a:r>
            <a:r>
              <a:rPr lang="en-US" sz="2000" i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Hub</a:t>
            </a: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de Última Instância</a:t>
            </a:r>
            <a:endParaRPr lang="en-US" sz="2000" dirty="0">
              <a:latin typeface="+mj-lt"/>
            </a:endParaRPr>
          </a:p>
        </p:txBody>
      </p:sp>
      <p:sp>
        <p:nvSpPr>
          <p:cNvPr id="41" name="Shape 18">
            <a:extLst>
              <a:ext uri="{FF2B5EF4-FFF2-40B4-BE49-F238E27FC236}">
                <a16:creationId xmlns:a16="http://schemas.microsoft.com/office/drawing/2014/main" id="{F1D95164-D0F4-5790-BB4A-7A085B6DE653}"/>
              </a:ext>
            </a:extLst>
          </p:cNvPr>
          <p:cNvSpPr/>
          <p:nvPr/>
        </p:nvSpPr>
        <p:spPr>
          <a:xfrm>
            <a:off x="6335162" y="3196952"/>
            <a:ext cx="570841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42" name="Text 19">
            <a:extLst>
              <a:ext uri="{FF2B5EF4-FFF2-40B4-BE49-F238E27FC236}">
                <a16:creationId xmlns:a16="http://schemas.microsoft.com/office/drawing/2014/main" id="{7DA822CE-9286-ACD1-33D9-0EE02FCFBB62}"/>
              </a:ext>
            </a:extLst>
          </p:cNvPr>
          <p:cNvSpPr/>
          <p:nvPr/>
        </p:nvSpPr>
        <p:spPr>
          <a:xfrm>
            <a:off x="6311903" y="3226794"/>
            <a:ext cx="57084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V</a:t>
            </a:r>
            <a:endParaRPr lang="en-US" sz="2000" dirty="0">
              <a:latin typeface="+mj-lt"/>
            </a:endParaRPr>
          </a:p>
        </p:txBody>
      </p:sp>
      <p:sp>
        <p:nvSpPr>
          <p:cNvPr id="43" name="Text 20">
            <a:extLst>
              <a:ext uri="{FF2B5EF4-FFF2-40B4-BE49-F238E27FC236}">
                <a16:creationId xmlns:a16="http://schemas.microsoft.com/office/drawing/2014/main" id="{243A27EA-ABC5-089C-8039-F6E4C82E03C7}"/>
              </a:ext>
            </a:extLst>
          </p:cNvPr>
          <p:cNvSpPr/>
          <p:nvPr/>
        </p:nvSpPr>
        <p:spPr>
          <a:xfrm>
            <a:off x="7020963" y="3155532"/>
            <a:ext cx="489588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Dimensão Europeia e </a:t>
            </a:r>
            <a:r>
              <a:rPr lang="en-US" sz="2000" i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Hubs</a:t>
            </a: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Transnacionais</a:t>
            </a:r>
            <a:endParaRPr lang="en-US" sz="2000" dirty="0">
              <a:latin typeface="+mj-lt"/>
            </a:endParaRPr>
          </a:p>
        </p:txBody>
      </p:sp>
      <p:sp>
        <p:nvSpPr>
          <p:cNvPr id="45" name="Shape 22">
            <a:extLst>
              <a:ext uri="{FF2B5EF4-FFF2-40B4-BE49-F238E27FC236}">
                <a16:creationId xmlns:a16="http://schemas.microsoft.com/office/drawing/2014/main" id="{DD0DF259-64FA-3E42-3D46-D133CE673C3B}"/>
              </a:ext>
            </a:extLst>
          </p:cNvPr>
          <p:cNvSpPr/>
          <p:nvPr/>
        </p:nvSpPr>
        <p:spPr>
          <a:xfrm>
            <a:off x="6373494" y="4173984"/>
            <a:ext cx="570841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46" name="Text 23">
            <a:extLst>
              <a:ext uri="{FF2B5EF4-FFF2-40B4-BE49-F238E27FC236}">
                <a16:creationId xmlns:a16="http://schemas.microsoft.com/office/drawing/2014/main" id="{87FFF19B-ABC7-BE37-F2CC-C01534F1F6D5}"/>
              </a:ext>
            </a:extLst>
          </p:cNvPr>
          <p:cNvSpPr/>
          <p:nvPr/>
        </p:nvSpPr>
        <p:spPr>
          <a:xfrm>
            <a:off x="6335162" y="4188804"/>
            <a:ext cx="57084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VI</a:t>
            </a:r>
            <a:endParaRPr lang="en-US" sz="2000" dirty="0">
              <a:latin typeface="+mj-lt"/>
            </a:endParaRPr>
          </a:p>
        </p:txBody>
      </p:sp>
      <p:sp>
        <p:nvSpPr>
          <p:cNvPr id="47" name="Text 24">
            <a:extLst>
              <a:ext uri="{FF2B5EF4-FFF2-40B4-BE49-F238E27FC236}">
                <a16:creationId xmlns:a16="http://schemas.microsoft.com/office/drawing/2014/main" id="{B02011A4-C377-5353-7934-7A612F7D4475}"/>
              </a:ext>
            </a:extLst>
          </p:cNvPr>
          <p:cNvSpPr/>
          <p:nvPr/>
        </p:nvSpPr>
        <p:spPr>
          <a:xfrm>
            <a:off x="7020963" y="4225380"/>
            <a:ext cx="489588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Implicações para a Teoria do Direito Fiscal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14E4D7F4-CD85-AF2E-6B38-FA36B629E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A251F409-497D-B64C-71FA-832B60C9371E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A3835757-4AE6-5863-F862-355506FE47C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E163980E-FD42-6E5C-C73D-3598C05352BC}"/>
              </a:ext>
            </a:extLst>
          </p:cNvPr>
          <p:cNvSpPr txBox="1"/>
          <p:nvPr/>
        </p:nvSpPr>
        <p:spPr>
          <a:xfrm>
            <a:off x="498260" y="378200"/>
            <a:ext cx="10898400" cy="409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CONCLUSÕES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SISTEMA FISCAL COMO REDE INTELIGENTE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F2BF14AA-3075-9626-9C1A-A474860C10C4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F5BEB129-74DE-9EE2-7A9A-68CFA9A57A05}"/>
              </a:ext>
            </a:extLst>
          </p:cNvPr>
          <p:cNvSpPr/>
          <p:nvPr/>
        </p:nvSpPr>
        <p:spPr>
          <a:xfrm>
            <a:off x="598520" y="2424894"/>
            <a:ext cx="11095220" cy="56039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 administração tributária do futuro compreende a topologia da rede económica que governa  e diferencia as suas estratégias em função dessa topologia</a:t>
            </a: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O contribuinte-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hub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é a figura central: capta informação sobre a sua rede, pré-processa, transmite, e assume (em graus variáveis) responsabilidade pelo cumprimento tributário dos agentes da sua esfera.</a:t>
            </a: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 síntese proposta, modelo híbrido da AT como 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hub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de última instância, combina a abrangência do modelo centralizado com a proporcionalidade e resiliência do modelo descentralizado.</a:t>
            </a: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 Europa tem os instrumentos: SAF-T (protocolo), DAC (embrião da rede transnacional), CESOP (protótipo do 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hub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-AT). Falta a visão conceptual integradora que a teoria das redes oferece.</a:t>
            </a: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 algn="r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 algn="r">
              <a:buClr>
                <a:schemeClr val="bg1"/>
              </a:buClr>
              <a:buFont typeface="+mj-lt"/>
              <a:buAutoNum type="romanLcPeriod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514350" indent="-514350" algn="r">
              <a:buClr>
                <a:schemeClr val="bg1"/>
              </a:buClr>
              <a:buFont typeface="+mj-lt"/>
              <a:buAutoNum type="romanLcPeriod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.</a:t>
            </a: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380F1438-0C1B-398E-9267-CD0F3FFDD72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0620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2C0EBC61-8D38-26B0-2600-467CB4099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ABF1C564-2469-A85F-1AF7-76C53875F814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80944D06-8719-5BDE-A16E-AACAD78C64B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E1147955-C691-C9C6-1041-685A02A2E5D6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B0149CF0-FCE3-F5B5-7E90-11B61498A55C}"/>
              </a:ext>
            </a:extLst>
          </p:cNvPr>
          <p:cNvSpPr/>
          <p:nvPr/>
        </p:nvSpPr>
        <p:spPr>
          <a:xfrm>
            <a:off x="1289372" y="3269530"/>
            <a:ext cx="10389870" cy="18561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CONSTRUIR A REDE FISCAL DO SÉCULO XXI É CONSTRUIR UM CONTRATO SOCIAL TRIBUTÁRIO ADEQUADO À ECONOMIA DIGITAL</a:t>
            </a: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>
              <a:buClr>
                <a:schemeClr val="bg1"/>
              </a:buClr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342900" indent="-342900" algn="r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.</a:t>
            </a:r>
          </a:p>
        </p:txBody>
      </p:sp>
      <p:pic>
        <p:nvPicPr>
          <p:cNvPr id="6" name="Google Shape;97;g3e1f55e2a5d_0_2" title="ED. Niemyer cor branca.png">
            <a:extLst>
              <a:ext uri="{FF2B5EF4-FFF2-40B4-BE49-F238E27FC236}">
                <a16:creationId xmlns:a16="http://schemas.microsoft.com/office/drawing/2014/main" id="{5AE315DB-9098-60F4-00F1-1698E068DF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17BECE24-5BDB-EAB9-B667-86E66C12126B}"/>
              </a:ext>
            </a:extLst>
          </p:cNvPr>
          <p:cNvSpPr txBox="1"/>
          <p:nvPr/>
        </p:nvSpPr>
        <p:spPr>
          <a:xfrm>
            <a:off x="498260" y="378200"/>
            <a:ext cx="108984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CONCLUSÕES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SISTEMA FISCAL COMO REDE INTELIGENTE</a:t>
            </a:r>
            <a:endParaRPr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62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1f55e2a5d_0_11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14" name="Google Shape;114;g3e1f55e2a5d_0_11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15" name="Google Shape;115;g3e1f55e2a5d_0_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g3e1f55e2a5d_0_1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2290" y="4901650"/>
            <a:ext cx="5807411" cy="17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3e1f55e2a5d_0_11"/>
          <p:cNvSpPr txBox="1"/>
          <p:nvPr/>
        </p:nvSpPr>
        <p:spPr>
          <a:xfrm>
            <a:off x="1421400" y="2296300"/>
            <a:ext cx="9349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B9920"/>
                </a:solidFill>
              </a:rPr>
              <a:t>MUITO OBRIGADO!</a:t>
            </a:r>
            <a:endParaRPr dirty="0">
              <a:solidFill>
                <a:srgbClr val="DB9920"/>
              </a:solidFill>
            </a:endParaRPr>
          </a:p>
        </p:txBody>
      </p:sp>
      <p:sp>
        <p:nvSpPr>
          <p:cNvPr id="118" name="Google Shape;118;g3e1f55e2a5d_0_11"/>
          <p:cNvSpPr txBox="1"/>
          <p:nvPr/>
        </p:nvSpPr>
        <p:spPr>
          <a:xfrm>
            <a:off x="3019500" y="3401225"/>
            <a:ext cx="6153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rgbClr val="FFFFFF"/>
                </a:solidFill>
              </a:rPr>
              <a:t>lobo@lobocarmona.com</a:t>
            </a:r>
            <a:endParaRPr dirty="0">
              <a:solidFill>
                <a:srgbClr val="DB992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25DAFD02-7B49-BB84-7FA7-9C5F22A96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>
            <a:extLst>
              <a:ext uri="{FF2B5EF4-FFF2-40B4-BE49-F238E27FC236}">
                <a16:creationId xmlns:a16="http://schemas.microsoft.com/office/drawing/2014/main" id="{235D063A-9575-5F5A-DDC5-DCA7F8D42B5F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4" name="Google Shape;104;g3a8616bd3d0_0_4">
            <a:extLst>
              <a:ext uri="{FF2B5EF4-FFF2-40B4-BE49-F238E27FC236}">
                <a16:creationId xmlns:a16="http://schemas.microsoft.com/office/drawing/2014/main" id="{CF4AFBF5-CB0A-4743-5546-3B8090054A54}"/>
              </a:ext>
            </a:extLst>
          </p:cNvPr>
          <p:cNvSpPr txBox="1"/>
          <p:nvPr/>
        </p:nvSpPr>
        <p:spPr>
          <a:xfrm>
            <a:off x="3198174" y="399515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51ACCA07-7BDD-31C9-FE91-9E933731567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9CFEA0D4-D471-6355-13A7-AC0C7D930986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ENQUADRAMENTO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A CRISE DO PARADIGMA IMPOSITIVO CLÁSSICO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A9AE5F8E-C482-6EE7-367F-F44F68604F5B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5" name="Google Shape;107;g3a8616bd3d0_0_4">
            <a:extLst>
              <a:ext uri="{FF2B5EF4-FFF2-40B4-BE49-F238E27FC236}">
                <a16:creationId xmlns:a16="http://schemas.microsoft.com/office/drawing/2014/main" id="{904F5A75-2751-E2ED-24BA-3969B440B6F6}"/>
              </a:ext>
            </a:extLst>
          </p:cNvPr>
          <p:cNvSpPr txBox="1"/>
          <p:nvPr/>
        </p:nvSpPr>
        <p:spPr>
          <a:xfrm>
            <a:off x="429515" y="1741081"/>
            <a:ext cx="1103589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dirty="0">
                <a:solidFill>
                  <a:schemeClr val="lt1"/>
                </a:solidFill>
              </a:rPr>
              <a:t>A administração tributária tradicional - portuguesa e brasileira - organiza-se segundo uma tradição napoleónica codificada no século XIX:  Relação de poder vertical, Estado impõe, contribuinte sujeita-se, administração liquida e sanciona.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dirty="0">
                <a:solidFill>
                  <a:schemeClr val="lt1"/>
                </a:solidFill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dirty="0">
                <a:solidFill>
                  <a:schemeClr val="lt1"/>
                </a:solidFill>
              </a:rPr>
              <a:t>Esta </a:t>
            </a:r>
            <a:r>
              <a:rPr lang="pt-PT" sz="2000" dirty="0" err="1">
                <a:solidFill>
                  <a:schemeClr val="lt1"/>
                </a:solidFill>
              </a:rPr>
              <a:t>arquitectura</a:t>
            </a:r>
            <a:r>
              <a:rPr lang="pt-PT" sz="2000" dirty="0">
                <a:solidFill>
                  <a:schemeClr val="lt1"/>
                </a:solidFill>
              </a:rPr>
              <a:t> é duplamente inadequada ao contexto </a:t>
            </a:r>
            <a:r>
              <a:rPr lang="pt-PT" sz="2000" dirty="0" err="1">
                <a:solidFill>
                  <a:schemeClr val="lt1"/>
                </a:solidFill>
              </a:rPr>
              <a:t>actual</a:t>
            </a:r>
            <a:r>
              <a:rPr lang="pt-PT" sz="2000" dirty="0">
                <a:solidFill>
                  <a:schemeClr val="lt1"/>
                </a:solidFill>
              </a:rPr>
              <a:t>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6" name="Shape 5">
            <a:extLst>
              <a:ext uri="{FF2B5EF4-FFF2-40B4-BE49-F238E27FC236}">
                <a16:creationId xmlns:a16="http://schemas.microsoft.com/office/drawing/2014/main" id="{9F3930F0-317D-F4C2-72B0-A8468DA12C27}"/>
              </a:ext>
            </a:extLst>
          </p:cNvPr>
          <p:cNvSpPr/>
          <p:nvPr/>
        </p:nvSpPr>
        <p:spPr>
          <a:xfrm>
            <a:off x="609974" y="3877190"/>
            <a:ext cx="2846885" cy="2550026"/>
          </a:xfrm>
          <a:prstGeom prst="rect">
            <a:avLst/>
          </a:prstGeom>
          <a:solidFill>
            <a:schemeClr val="bg1"/>
          </a:solidFill>
          <a:ln w="12700">
            <a:solidFill>
              <a:srgbClr val="DA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7">
            <a:extLst>
              <a:ext uri="{FF2B5EF4-FFF2-40B4-BE49-F238E27FC236}">
                <a16:creationId xmlns:a16="http://schemas.microsoft.com/office/drawing/2014/main" id="{23830938-CD6F-7210-2BCE-F34744D3677D}"/>
              </a:ext>
            </a:extLst>
          </p:cNvPr>
          <p:cNvSpPr/>
          <p:nvPr/>
        </p:nvSpPr>
        <p:spPr>
          <a:xfrm>
            <a:off x="748905" y="3888730"/>
            <a:ext cx="2478745" cy="691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Incompatível com a topologia digital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8">
            <a:extLst>
              <a:ext uri="{FF2B5EF4-FFF2-40B4-BE49-F238E27FC236}">
                <a16:creationId xmlns:a16="http://schemas.microsoft.com/office/drawing/2014/main" id="{CD05C436-3822-E953-CE49-D061F2980E9E}"/>
              </a:ext>
            </a:extLst>
          </p:cNvPr>
          <p:cNvSpPr/>
          <p:nvPr/>
        </p:nvSpPr>
        <p:spPr>
          <a:xfrm>
            <a:off x="706944" y="4601555"/>
            <a:ext cx="2663619" cy="12512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A economia digital distribui informação pelos nós da rede com muito maior eficiência do que qualquer administração centralizada</a:t>
            </a:r>
            <a:endParaRPr lang="en-US" sz="17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9">
            <a:extLst>
              <a:ext uri="{FF2B5EF4-FFF2-40B4-BE49-F238E27FC236}">
                <a16:creationId xmlns:a16="http://schemas.microsoft.com/office/drawing/2014/main" id="{FA691924-1660-E474-ED80-230E90ABD80E}"/>
              </a:ext>
            </a:extLst>
          </p:cNvPr>
          <p:cNvSpPr/>
          <p:nvPr/>
        </p:nvSpPr>
        <p:spPr>
          <a:xfrm>
            <a:off x="4576730" y="3929773"/>
            <a:ext cx="2884152" cy="2550027"/>
          </a:xfrm>
          <a:prstGeom prst="rect">
            <a:avLst/>
          </a:prstGeom>
          <a:solidFill>
            <a:schemeClr val="bg1"/>
          </a:solidFill>
          <a:ln w="12700">
            <a:solidFill>
              <a:srgbClr val="DA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10">
            <a:extLst>
              <a:ext uri="{FF2B5EF4-FFF2-40B4-BE49-F238E27FC236}">
                <a16:creationId xmlns:a16="http://schemas.microsoft.com/office/drawing/2014/main" id="{EA9C02C4-EE85-713F-CA57-8615D15B5EC3}"/>
              </a:ext>
            </a:extLst>
          </p:cNvPr>
          <p:cNvSpPr/>
          <p:nvPr/>
        </p:nvSpPr>
        <p:spPr>
          <a:xfrm>
            <a:off x="4539462" y="3929772"/>
            <a:ext cx="74535" cy="2550027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1">
            <a:extLst>
              <a:ext uri="{FF2B5EF4-FFF2-40B4-BE49-F238E27FC236}">
                <a16:creationId xmlns:a16="http://schemas.microsoft.com/office/drawing/2014/main" id="{7807CB87-D867-2615-AA09-A2A5009B06D2}"/>
              </a:ext>
            </a:extLst>
          </p:cNvPr>
          <p:cNvSpPr/>
          <p:nvPr/>
        </p:nvSpPr>
        <p:spPr>
          <a:xfrm>
            <a:off x="4757037" y="3941064"/>
            <a:ext cx="2580885" cy="691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Economicamente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ineficiente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ea typeface="Cambria" pitchFamily="34" charset="-122"/>
              <a:cs typeface="Arial" panose="020B0604020202020204" pitchFamily="34" charset="0"/>
            </a:endParaRPr>
          </a:p>
        </p:txBody>
      </p:sp>
      <p:sp>
        <p:nvSpPr>
          <p:cNvPr id="13" name="Text 12">
            <a:extLst>
              <a:ext uri="{FF2B5EF4-FFF2-40B4-BE49-F238E27FC236}">
                <a16:creationId xmlns:a16="http://schemas.microsoft.com/office/drawing/2014/main" id="{933640D2-BC42-CFC4-5620-D0BD791693ED}"/>
              </a:ext>
            </a:extLst>
          </p:cNvPr>
          <p:cNvSpPr/>
          <p:nvPr/>
        </p:nvSpPr>
        <p:spPr>
          <a:xfrm>
            <a:off x="4632631" y="4643370"/>
            <a:ext cx="2809616" cy="12512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Custos de compliance para contribuintes periféricos desproporcionados à receita extraída → desincentivos ao cumprimento</a:t>
            </a:r>
            <a:endParaRPr lang="en-US" sz="17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3">
            <a:extLst>
              <a:ext uri="{FF2B5EF4-FFF2-40B4-BE49-F238E27FC236}">
                <a16:creationId xmlns:a16="http://schemas.microsoft.com/office/drawing/2014/main" id="{FD0A2998-5D28-EF0E-EB8E-C98D1BE7D52F}"/>
              </a:ext>
            </a:extLst>
          </p:cNvPr>
          <p:cNvSpPr/>
          <p:nvPr/>
        </p:nvSpPr>
        <p:spPr>
          <a:xfrm>
            <a:off x="8494968" y="3938058"/>
            <a:ext cx="2990088" cy="2550030"/>
          </a:xfrm>
          <a:prstGeom prst="rect">
            <a:avLst/>
          </a:prstGeom>
          <a:solidFill>
            <a:schemeClr val="bg1"/>
          </a:solidFill>
          <a:ln w="12700">
            <a:solidFill>
              <a:srgbClr val="DA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5">
            <a:extLst>
              <a:ext uri="{FF2B5EF4-FFF2-40B4-BE49-F238E27FC236}">
                <a16:creationId xmlns:a16="http://schemas.microsoft.com/office/drawing/2014/main" id="{09760EF3-91AD-90BB-9FA0-4A6C4CD4F174}"/>
              </a:ext>
            </a:extLst>
          </p:cNvPr>
          <p:cNvSpPr/>
          <p:nvPr/>
        </p:nvSpPr>
        <p:spPr>
          <a:xfrm>
            <a:off x="8681759" y="3949349"/>
            <a:ext cx="2734056" cy="691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Cambria" pitchFamily="34" charset="-122"/>
                <a:cs typeface="Arial" panose="020B0604020202020204" pitchFamily="34" charset="0"/>
              </a:rPr>
              <a:t>A evolução já aconteceu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6">
            <a:extLst>
              <a:ext uri="{FF2B5EF4-FFF2-40B4-BE49-F238E27FC236}">
                <a16:creationId xmlns:a16="http://schemas.microsoft.com/office/drawing/2014/main" id="{2411E5B3-BF07-6409-D909-A0112E68A4F1}"/>
              </a:ext>
            </a:extLst>
          </p:cNvPr>
          <p:cNvSpPr/>
          <p:nvPr/>
        </p:nvSpPr>
        <p:spPr>
          <a:xfrm>
            <a:off x="8606146" y="4601555"/>
            <a:ext cx="2878910" cy="12512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7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Calibri" pitchFamily="34" charset="-122"/>
                <a:cs typeface="Arial" panose="020B0604020202020204" pitchFamily="34" charset="0"/>
              </a:rPr>
              <a:t>Liquidação e cobrança foram privatizadas (retenção, plataformas, autoliquidação). O que resta é validação e auditoria de informação de terceiros.</a:t>
            </a:r>
            <a:endParaRPr lang="en-US" sz="17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0">
            <a:extLst>
              <a:ext uri="{FF2B5EF4-FFF2-40B4-BE49-F238E27FC236}">
                <a16:creationId xmlns:a16="http://schemas.microsoft.com/office/drawing/2014/main" id="{68B530FF-94AC-B889-7C77-74DAA03517E5}"/>
              </a:ext>
            </a:extLst>
          </p:cNvPr>
          <p:cNvSpPr/>
          <p:nvPr/>
        </p:nvSpPr>
        <p:spPr>
          <a:xfrm>
            <a:off x="8493585" y="3938057"/>
            <a:ext cx="74535" cy="2550029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10">
            <a:extLst>
              <a:ext uri="{FF2B5EF4-FFF2-40B4-BE49-F238E27FC236}">
                <a16:creationId xmlns:a16="http://schemas.microsoft.com/office/drawing/2014/main" id="{F0151CF2-3B43-453D-3A96-BC8F38D13E4E}"/>
              </a:ext>
            </a:extLst>
          </p:cNvPr>
          <p:cNvSpPr/>
          <p:nvPr/>
        </p:nvSpPr>
        <p:spPr>
          <a:xfrm>
            <a:off x="582930" y="3877190"/>
            <a:ext cx="76560" cy="2550026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oogle Shape;106;g3a8616bd3d0_0_4" title="ED. Niemyer cor branca.png">
            <a:extLst>
              <a:ext uri="{FF2B5EF4-FFF2-40B4-BE49-F238E27FC236}">
                <a16:creationId xmlns:a16="http://schemas.microsoft.com/office/drawing/2014/main" id="{8288C857-7600-41DB-224D-94342440D3D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58391" y="356051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521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4" name="Google Shape;104;g3a8616bd3d0_0_4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C64FDDFA-E631-3732-EDDE-E1B85061B5EC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TEORIA DAS REDES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A TEORIA DAS REDES </a:t>
            </a:r>
            <a:r>
              <a:rPr lang="pt-PT" sz="2000" b="1" i="1" dirty="0">
                <a:solidFill>
                  <a:schemeClr val="lt1"/>
                </a:solidFill>
              </a:rPr>
              <a:t>SCALE-FREE</a:t>
            </a:r>
            <a:r>
              <a:rPr lang="pt-PT" sz="2000" b="1" dirty="0">
                <a:solidFill>
                  <a:schemeClr val="lt1"/>
                </a:solidFill>
              </a:rPr>
              <a:t> COMO INSTRUMENTO FISCAL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8BC25B57-C5E9-FC34-6816-AD692B8A51F0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22" name="Shape 4">
            <a:extLst>
              <a:ext uri="{FF2B5EF4-FFF2-40B4-BE49-F238E27FC236}">
                <a16:creationId xmlns:a16="http://schemas.microsoft.com/office/drawing/2014/main" id="{31BD6A06-7724-59C9-EFF3-11ADC4AC79B4}"/>
              </a:ext>
            </a:extLst>
          </p:cNvPr>
          <p:cNvSpPr/>
          <p:nvPr/>
        </p:nvSpPr>
        <p:spPr>
          <a:xfrm>
            <a:off x="2358753" y="3521292"/>
            <a:ext cx="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3" name="Shape 5">
            <a:extLst>
              <a:ext uri="{FF2B5EF4-FFF2-40B4-BE49-F238E27FC236}">
                <a16:creationId xmlns:a16="http://schemas.microsoft.com/office/drawing/2014/main" id="{5B5C818E-30F0-79E4-A0E6-0AE51540606E}"/>
              </a:ext>
            </a:extLst>
          </p:cNvPr>
          <p:cNvSpPr/>
          <p:nvPr/>
        </p:nvSpPr>
        <p:spPr>
          <a:xfrm>
            <a:off x="1032873" y="228685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4" name="Shape 6">
            <a:extLst>
              <a:ext uri="{FF2B5EF4-FFF2-40B4-BE49-F238E27FC236}">
                <a16:creationId xmlns:a16="http://schemas.microsoft.com/office/drawing/2014/main" id="{991441CF-B3A0-1913-E1F1-948EB022CCFF}"/>
              </a:ext>
            </a:extLst>
          </p:cNvPr>
          <p:cNvSpPr/>
          <p:nvPr/>
        </p:nvSpPr>
        <p:spPr>
          <a:xfrm>
            <a:off x="2358753" y="3521292"/>
            <a:ext cx="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5" name="Shape 7">
            <a:extLst>
              <a:ext uri="{FF2B5EF4-FFF2-40B4-BE49-F238E27FC236}">
                <a16:creationId xmlns:a16="http://schemas.microsoft.com/office/drawing/2014/main" id="{38F06F20-9690-5C19-86C5-9C5B50CF69F1}"/>
              </a:ext>
            </a:extLst>
          </p:cNvPr>
          <p:cNvSpPr/>
          <p:nvPr/>
        </p:nvSpPr>
        <p:spPr>
          <a:xfrm>
            <a:off x="1490073" y="192109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6" name="Shape 8">
            <a:extLst>
              <a:ext uri="{FF2B5EF4-FFF2-40B4-BE49-F238E27FC236}">
                <a16:creationId xmlns:a16="http://schemas.microsoft.com/office/drawing/2014/main" id="{ED9B3476-2E28-0E84-E60F-6A65DB35F383}"/>
              </a:ext>
            </a:extLst>
          </p:cNvPr>
          <p:cNvSpPr/>
          <p:nvPr/>
        </p:nvSpPr>
        <p:spPr>
          <a:xfrm>
            <a:off x="2358753" y="3521292"/>
            <a:ext cx="64008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7" name="Shape 9">
            <a:extLst>
              <a:ext uri="{FF2B5EF4-FFF2-40B4-BE49-F238E27FC236}">
                <a16:creationId xmlns:a16="http://schemas.microsoft.com/office/drawing/2014/main" id="{99615A93-C918-CE62-5C1D-81D796829E2E}"/>
              </a:ext>
            </a:extLst>
          </p:cNvPr>
          <p:cNvSpPr/>
          <p:nvPr/>
        </p:nvSpPr>
        <p:spPr>
          <a:xfrm>
            <a:off x="2861673" y="201253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8" name="Shape 10">
            <a:extLst>
              <a:ext uri="{FF2B5EF4-FFF2-40B4-BE49-F238E27FC236}">
                <a16:creationId xmlns:a16="http://schemas.microsoft.com/office/drawing/2014/main" id="{8BD25E97-1727-6F00-AF87-C6244419057B}"/>
              </a:ext>
            </a:extLst>
          </p:cNvPr>
          <p:cNvSpPr/>
          <p:nvPr/>
        </p:nvSpPr>
        <p:spPr>
          <a:xfrm>
            <a:off x="2358753" y="3521292"/>
            <a:ext cx="118872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29" name="Shape 11">
            <a:extLst>
              <a:ext uri="{FF2B5EF4-FFF2-40B4-BE49-F238E27FC236}">
                <a16:creationId xmlns:a16="http://schemas.microsoft.com/office/drawing/2014/main" id="{40850A5E-2164-D2D2-5297-7224903AEEC5}"/>
              </a:ext>
            </a:extLst>
          </p:cNvPr>
          <p:cNvSpPr/>
          <p:nvPr/>
        </p:nvSpPr>
        <p:spPr>
          <a:xfrm>
            <a:off x="3410313" y="265261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0" name="Shape 12">
            <a:extLst>
              <a:ext uri="{FF2B5EF4-FFF2-40B4-BE49-F238E27FC236}">
                <a16:creationId xmlns:a16="http://schemas.microsoft.com/office/drawing/2014/main" id="{E3F83031-A002-376A-B415-1A038ACDE2D0}"/>
              </a:ext>
            </a:extLst>
          </p:cNvPr>
          <p:cNvSpPr/>
          <p:nvPr/>
        </p:nvSpPr>
        <p:spPr>
          <a:xfrm>
            <a:off x="2358753" y="3521292"/>
            <a:ext cx="1280160" cy="45720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1" name="Shape 13">
            <a:extLst>
              <a:ext uri="{FF2B5EF4-FFF2-40B4-BE49-F238E27FC236}">
                <a16:creationId xmlns:a16="http://schemas.microsoft.com/office/drawing/2014/main" id="{3923501B-9178-BD77-2541-49A05E8EBA23}"/>
              </a:ext>
            </a:extLst>
          </p:cNvPr>
          <p:cNvSpPr/>
          <p:nvPr/>
        </p:nvSpPr>
        <p:spPr>
          <a:xfrm>
            <a:off x="3501753" y="384133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2" name="Shape 14">
            <a:extLst>
              <a:ext uri="{FF2B5EF4-FFF2-40B4-BE49-F238E27FC236}">
                <a16:creationId xmlns:a16="http://schemas.microsoft.com/office/drawing/2014/main" id="{9CD9BC40-D804-8C8E-438F-2F1E5A786CA3}"/>
              </a:ext>
            </a:extLst>
          </p:cNvPr>
          <p:cNvSpPr/>
          <p:nvPr/>
        </p:nvSpPr>
        <p:spPr>
          <a:xfrm>
            <a:off x="2358753" y="3521292"/>
            <a:ext cx="731520" cy="109728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3" name="Shape 15">
            <a:extLst>
              <a:ext uri="{FF2B5EF4-FFF2-40B4-BE49-F238E27FC236}">
                <a16:creationId xmlns:a16="http://schemas.microsoft.com/office/drawing/2014/main" id="{28B7B274-BCEC-3EF6-B745-D219BAF692AE}"/>
              </a:ext>
            </a:extLst>
          </p:cNvPr>
          <p:cNvSpPr/>
          <p:nvPr/>
        </p:nvSpPr>
        <p:spPr>
          <a:xfrm>
            <a:off x="2953113" y="448141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4" name="Shape 16">
            <a:extLst>
              <a:ext uri="{FF2B5EF4-FFF2-40B4-BE49-F238E27FC236}">
                <a16:creationId xmlns:a16="http://schemas.microsoft.com/office/drawing/2014/main" id="{19DE097A-2995-9E97-CAF6-BD3A1DCAEADB}"/>
              </a:ext>
            </a:extLst>
          </p:cNvPr>
          <p:cNvSpPr/>
          <p:nvPr/>
        </p:nvSpPr>
        <p:spPr>
          <a:xfrm>
            <a:off x="2358753" y="3521292"/>
            <a:ext cx="0" cy="137160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5" name="Shape 17">
            <a:extLst>
              <a:ext uri="{FF2B5EF4-FFF2-40B4-BE49-F238E27FC236}">
                <a16:creationId xmlns:a16="http://schemas.microsoft.com/office/drawing/2014/main" id="{6ED7205D-A632-C9BE-CA8F-0283363DA9E7}"/>
              </a:ext>
            </a:extLst>
          </p:cNvPr>
          <p:cNvSpPr/>
          <p:nvPr/>
        </p:nvSpPr>
        <p:spPr>
          <a:xfrm>
            <a:off x="1672953" y="475573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6" name="Shape 18">
            <a:extLst>
              <a:ext uri="{FF2B5EF4-FFF2-40B4-BE49-F238E27FC236}">
                <a16:creationId xmlns:a16="http://schemas.microsoft.com/office/drawing/2014/main" id="{8871DB17-E6C2-E8DF-24CC-7613A5AB88E4}"/>
              </a:ext>
            </a:extLst>
          </p:cNvPr>
          <p:cNvSpPr/>
          <p:nvPr/>
        </p:nvSpPr>
        <p:spPr>
          <a:xfrm>
            <a:off x="2358753" y="3521292"/>
            <a:ext cx="0" cy="91440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7" name="Shape 19">
            <a:extLst>
              <a:ext uri="{FF2B5EF4-FFF2-40B4-BE49-F238E27FC236}">
                <a16:creationId xmlns:a16="http://schemas.microsoft.com/office/drawing/2014/main" id="{24E7110A-0DF6-4968-F839-F931D25ADF24}"/>
              </a:ext>
            </a:extLst>
          </p:cNvPr>
          <p:cNvSpPr/>
          <p:nvPr/>
        </p:nvSpPr>
        <p:spPr>
          <a:xfrm>
            <a:off x="941433" y="429853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8" name="Shape 20">
            <a:extLst>
              <a:ext uri="{FF2B5EF4-FFF2-40B4-BE49-F238E27FC236}">
                <a16:creationId xmlns:a16="http://schemas.microsoft.com/office/drawing/2014/main" id="{351C69E2-CB97-6839-6197-BB8CF88D61C7}"/>
              </a:ext>
            </a:extLst>
          </p:cNvPr>
          <p:cNvSpPr/>
          <p:nvPr/>
        </p:nvSpPr>
        <p:spPr>
          <a:xfrm>
            <a:off x="2358753" y="3521292"/>
            <a:ext cx="0" cy="0"/>
          </a:xfrm>
          <a:prstGeom prst="line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39" name="Shape 21">
            <a:extLst>
              <a:ext uri="{FF2B5EF4-FFF2-40B4-BE49-F238E27FC236}">
                <a16:creationId xmlns:a16="http://schemas.microsoft.com/office/drawing/2014/main" id="{9FA00F0E-1E18-DA1C-1A0C-2BF73788DAB6}"/>
              </a:ext>
            </a:extLst>
          </p:cNvPr>
          <p:cNvSpPr/>
          <p:nvPr/>
        </p:nvSpPr>
        <p:spPr>
          <a:xfrm>
            <a:off x="849993" y="3201252"/>
            <a:ext cx="274320" cy="2743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pt-PT"/>
          </a:p>
        </p:txBody>
      </p:sp>
      <p:sp>
        <p:nvSpPr>
          <p:cNvPr id="40" name="Shape 22">
            <a:extLst>
              <a:ext uri="{FF2B5EF4-FFF2-40B4-BE49-F238E27FC236}">
                <a16:creationId xmlns:a16="http://schemas.microsoft.com/office/drawing/2014/main" id="{A71D1154-0CEE-7C6B-53C0-EF8386115E8D}"/>
              </a:ext>
            </a:extLst>
          </p:cNvPr>
          <p:cNvSpPr/>
          <p:nvPr/>
        </p:nvSpPr>
        <p:spPr>
          <a:xfrm>
            <a:off x="1764393" y="2881212"/>
            <a:ext cx="822960" cy="82296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solidFill>
                <a:schemeClr val="bg1"/>
              </a:solidFill>
            </a:endParaRPr>
          </a:p>
        </p:txBody>
      </p:sp>
      <p:sp>
        <p:nvSpPr>
          <p:cNvPr id="41" name="Text 23">
            <a:extLst>
              <a:ext uri="{FF2B5EF4-FFF2-40B4-BE49-F238E27FC236}">
                <a16:creationId xmlns:a16="http://schemas.microsoft.com/office/drawing/2014/main" id="{EA120248-2B99-14C5-2184-8D764743A9BB}"/>
              </a:ext>
            </a:extLst>
          </p:cNvPr>
          <p:cNvSpPr/>
          <p:nvPr/>
        </p:nvSpPr>
        <p:spPr>
          <a:xfrm>
            <a:off x="1764393" y="288121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HUB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2" name="Shape 3">
            <a:extLst>
              <a:ext uri="{FF2B5EF4-FFF2-40B4-BE49-F238E27FC236}">
                <a16:creationId xmlns:a16="http://schemas.microsoft.com/office/drawing/2014/main" id="{C9D7F596-D0F5-25A6-9ECF-FCBC19482569}"/>
              </a:ext>
            </a:extLst>
          </p:cNvPr>
          <p:cNvSpPr/>
          <p:nvPr/>
        </p:nvSpPr>
        <p:spPr>
          <a:xfrm>
            <a:off x="5499406" y="1719274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43" name="Text 4">
            <a:extLst>
              <a:ext uri="{FF2B5EF4-FFF2-40B4-BE49-F238E27FC236}">
                <a16:creationId xmlns:a16="http://schemas.microsoft.com/office/drawing/2014/main" id="{39EE3E45-3237-FC88-EB47-59977BED2256}"/>
              </a:ext>
            </a:extLst>
          </p:cNvPr>
          <p:cNvSpPr/>
          <p:nvPr/>
        </p:nvSpPr>
        <p:spPr>
          <a:xfrm>
            <a:off x="5499406" y="1719274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44" name="Text 5">
            <a:extLst>
              <a:ext uri="{FF2B5EF4-FFF2-40B4-BE49-F238E27FC236}">
                <a16:creationId xmlns:a16="http://schemas.microsoft.com/office/drawing/2014/main" id="{7E957810-6396-6634-A8A8-8B15099C6F27}"/>
              </a:ext>
            </a:extLst>
          </p:cNvPr>
          <p:cNvSpPr/>
          <p:nvPr/>
        </p:nvSpPr>
        <p:spPr>
          <a:xfrm>
            <a:off x="6185205" y="1755850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Distribuição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assimétrica</a:t>
            </a:r>
            <a:endParaRPr lang="en-US" sz="2000" b="1" dirty="0">
              <a:solidFill>
                <a:srgbClr val="FFFFFF"/>
              </a:solidFill>
              <a:latin typeface="+mj-lt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5" name="Shape 7">
            <a:extLst>
              <a:ext uri="{FF2B5EF4-FFF2-40B4-BE49-F238E27FC236}">
                <a16:creationId xmlns:a16="http://schemas.microsoft.com/office/drawing/2014/main" id="{8FE3EB23-12AB-D04A-32A0-F57744489009}"/>
              </a:ext>
            </a:extLst>
          </p:cNvPr>
          <p:cNvSpPr/>
          <p:nvPr/>
        </p:nvSpPr>
        <p:spPr>
          <a:xfrm>
            <a:off x="5499406" y="3320124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46" name="Text 8">
            <a:extLst>
              <a:ext uri="{FF2B5EF4-FFF2-40B4-BE49-F238E27FC236}">
                <a16:creationId xmlns:a16="http://schemas.microsoft.com/office/drawing/2014/main" id="{E970170D-271A-2D3B-7D30-037A557C44F9}"/>
              </a:ext>
            </a:extLst>
          </p:cNvPr>
          <p:cNvSpPr/>
          <p:nvPr/>
        </p:nvSpPr>
        <p:spPr>
          <a:xfrm>
            <a:off x="5499406" y="3320124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>
              <a:latin typeface="+mj-lt"/>
            </a:endParaRPr>
          </a:p>
        </p:txBody>
      </p:sp>
      <p:sp>
        <p:nvSpPr>
          <p:cNvPr id="47" name="Text 9">
            <a:extLst>
              <a:ext uri="{FF2B5EF4-FFF2-40B4-BE49-F238E27FC236}">
                <a16:creationId xmlns:a16="http://schemas.microsoft.com/office/drawing/2014/main" id="{0E534592-D15B-223C-D310-D56B31448270}"/>
              </a:ext>
            </a:extLst>
          </p:cNvPr>
          <p:cNvSpPr/>
          <p:nvPr/>
        </p:nvSpPr>
        <p:spPr>
          <a:xfrm>
            <a:off x="6185205" y="3356700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Robustez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diferenciada</a:t>
            </a:r>
            <a:endParaRPr lang="en-US" sz="2000" b="1" dirty="0">
              <a:solidFill>
                <a:srgbClr val="FFFFFF"/>
              </a:solidFill>
              <a:latin typeface="+mj-lt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8" name="Shape 11">
            <a:extLst>
              <a:ext uri="{FF2B5EF4-FFF2-40B4-BE49-F238E27FC236}">
                <a16:creationId xmlns:a16="http://schemas.microsoft.com/office/drawing/2014/main" id="{CF55801F-AADC-671C-0507-834A1A209248}"/>
              </a:ext>
            </a:extLst>
          </p:cNvPr>
          <p:cNvSpPr/>
          <p:nvPr/>
        </p:nvSpPr>
        <p:spPr>
          <a:xfrm>
            <a:off x="5499406" y="4956474"/>
            <a:ext cx="572360" cy="548640"/>
          </a:xfrm>
          <a:prstGeom prst="ellipse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 sz="2000">
              <a:latin typeface="+mj-lt"/>
            </a:endParaRPr>
          </a:p>
        </p:txBody>
      </p:sp>
      <p:sp>
        <p:nvSpPr>
          <p:cNvPr id="49" name="Text 12">
            <a:extLst>
              <a:ext uri="{FF2B5EF4-FFF2-40B4-BE49-F238E27FC236}">
                <a16:creationId xmlns:a16="http://schemas.microsoft.com/office/drawing/2014/main" id="{1CA0BC2D-FB77-C871-6FDA-17F47DDE3EE9}"/>
              </a:ext>
            </a:extLst>
          </p:cNvPr>
          <p:cNvSpPr/>
          <p:nvPr/>
        </p:nvSpPr>
        <p:spPr>
          <a:xfrm>
            <a:off x="5499406" y="4956474"/>
            <a:ext cx="572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>
              <a:latin typeface="+mj-lt"/>
            </a:endParaRPr>
          </a:p>
        </p:txBody>
      </p:sp>
      <p:sp>
        <p:nvSpPr>
          <p:cNvPr id="50" name="Text 13">
            <a:extLst>
              <a:ext uri="{FF2B5EF4-FFF2-40B4-BE49-F238E27FC236}">
                <a16:creationId xmlns:a16="http://schemas.microsoft.com/office/drawing/2014/main" id="{CFF8DA58-1BC2-8161-D639-B4873BA8A35C}"/>
              </a:ext>
            </a:extLst>
          </p:cNvPr>
          <p:cNvSpPr/>
          <p:nvPr/>
        </p:nvSpPr>
        <p:spPr>
          <a:xfrm>
            <a:off x="6185205" y="4993050"/>
            <a:ext cx="468441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Propagação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através</a:t>
            </a:r>
            <a:r>
              <a:rPr lang="en-US" sz="2000" b="1" dirty="0">
                <a:solidFill>
                  <a:srgbClr val="FFFFFF"/>
                </a:solidFill>
                <a:latin typeface="+mj-lt"/>
                <a:ea typeface="Calibri" pitchFamily="34" charset="-122"/>
                <a:cs typeface="Calibri" pitchFamily="34" charset="-120"/>
              </a:rPr>
              <a:t> dos hubs</a:t>
            </a:r>
          </a:p>
        </p:txBody>
      </p:sp>
      <p:sp>
        <p:nvSpPr>
          <p:cNvPr id="54" name="Text 27">
            <a:extLst>
              <a:ext uri="{FF2B5EF4-FFF2-40B4-BE49-F238E27FC236}">
                <a16:creationId xmlns:a16="http://schemas.microsoft.com/office/drawing/2014/main" id="{BA66E73F-EA56-8B7E-AB07-7348A1EDC981}"/>
              </a:ext>
            </a:extLst>
          </p:cNvPr>
          <p:cNvSpPr/>
          <p:nvPr/>
        </p:nvSpPr>
        <p:spPr>
          <a:xfrm>
            <a:off x="6162606" y="2404879"/>
            <a:ext cx="587413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Lei de potência: poucos hubs com conectividade vastíssima, maioria com conectividade mínima. Na rede económica: plataformas, bancos, grandes retalhistas, operadores logísticos.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Text 31">
            <a:extLst>
              <a:ext uri="{FF2B5EF4-FFF2-40B4-BE49-F238E27FC236}">
                <a16:creationId xmlns:a16="http://schemas.microsoft.com/office/drawing/2014/main" id="{475BB576-B214-569B-4543-97DD06B73B7E}"/>
              </a:ext>
            </a:extLst>
          </p:cNvPr>
          <p:cNvSpPr/>
          <p:nvPr/>
        </p:nvSpPr>
        <p:spPr>
          <a:xfrm>
            <a:off x="6185205" y="3940394"/>
            <a:ext cx="587413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Redes scale-free são robustas a falhas aleatórias mas vulneráveis a ataques dirigidos. Inspecção aleatória é intrinsecamente ineficiente — actua sobre nós de baixo impacto sistémico.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Text 35">
            <a:extLst>
              <a:ext uri="{FF2B5EF4-FFF2-40B4-BE49-F238E27FC236}">
                <a16:creationId xmlns:a16="http://schemas.microsoft.com/office/drawing/2014/main" id="{A5B98F24-BF97-F108-C1C5-3472753750F4}"/>
              </a:ext>
            </a:extLst>
          </p:cNvPr>
          <p:cNvSpPr/>
          <p:nvPr/>
        </p:nvSpPr>
        <p:spPr>
          <a:xfrm>
            <a:off x="6185205" y="5614504"/>
            <a:ext cx="5874134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Qualquer perturbação propaga-se muito mais rapidamente se atingir os hubs. Compliance imposto aos hubs tem efeito multiplicador impossível de obter pelos nós periféricos.</a:t>
            </a:r>
            <a:endParaRPr lang="en-US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2FF7A1A-39D9-E31D-8E04-A7F3C480C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6679F44-B90E-88E6-A219-BBAC9B558A88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9921A4B9-A911-3F55-5643-8E22624DC65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BB46C466-CFB6-595F-7D8B-5884253B5A80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CONTRIBUINTES-HUB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QUATRO CATEGORIAS DE CONTRIBUINTES-HUB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BE7C5B1D-0B6C-0F36-A206-529363069940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EAB84814-5B4E-4A35-200D-F922D7BE612E}"/>
              </a:ext>
            </a:extLst>
          </p:cNvPr>
          <p:cNvSpPr/>
          <p:nvPr/>
        </p:nvSpPr>
        <p:spPr>
          <a:xfrm>
            <a:off x="895930" y="2826271"/>
            <a:ext cx="10898400" cy="18561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O contribuinte-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hub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define-se não pela dimensão absoluta, mas pela posição relacional na rede: </a:t>
            </a:r>
          </a:p>
          <a:p>
            <a:pPr marL="0" indent="0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 algn="ctr">
              <a:buNone/>
            </a:pP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  <a:p>
            <a:pPr marL="0" indent="0" algn="r">
              <a:buNone/>
            </a:pP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Capacidade de capturar, processar e retransmitir informação sobre </a:t>
            </a:r>
            <a:r>
              <a:rPr lang="pt-PT" sz="2000" b="1" dirty="0" err="1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transacções</a:t>
            </a:r>
            <a:r>
              <a:rPr lang="pt-PT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 que envolvem terceiros.</a:t>
            </a:r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35B4D539-5C75-5E30-8765-6049586C26C9}"/>
              </a:ext>
            </a:extLst>
          </p:cNvPr>
          <p:cNvSpPr/>
          <p:nvPr/>
        </p:nvSpPr>
        <p:spPr>
          <a:xfrm>
            <a:off x="737855" y="2653473"/>
            <a:ext cx="45719" cy="1856109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pic>
        <p:nvPicPr>
          <p:cNvPr id="8" name="Google Shape;106;g3a8616bd3d0_0_4" title="ED. Niemyer cor branca.png">
            <a:extLst>
              <a:ext uri="{FF2B5EF4-FFF2-40B4-BE49-F238E27FC236}">
                <a16:creationId xmlns:a16="http://schemas.microsoft.com/office/drawing/2014/main" id="{6DC5A02A-7658-18B3-DE9C-EDA7FE12D3F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725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9F46EBB5-37C1-7836-741D-91BED88A6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23B9F490-4A80-C6F5-C345-849CBD513FBB}"/>
              </a:ext>
            </a:extLst>
          </p:cNvPr>
          <p:cNvSpPr txBox="1"/>
          <p:nvPr/>
        </p:nvSpPr>
        <p:spPr>
          <a:xfrm>
            <a:off x="3227433" y="2561550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321527D9-7D7C-1F3F-760F-E8313A7C9ADB}"/>
              </a:ext>
            </a:extLst>
          </p:cNvPr>
          <p:cNvSpPr txBox="1"/>
          <p:nvPr/>
        </p:nvSpPr>
        <p:spPr>
          <a:xfrm>
            <a:off x="3507806" y="3778356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C9054D77-C6EB-327B-26D0-24023F59CB4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E8FE6B0D-0F62-F922-58A5-EB3804CFB98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C860AAA1-51CC-B6D0-893C-EF76600663FF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CONTRIBUINTES-HUB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QUATRO CATEGORIAS DE CONTRIBUINTES-HUB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E7AE6089-4FCC-45A1-32F4-A6A2A5DFB57E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7C11A06A-BBAF-4FF9-922B-6DFEC338CF68}"/>
              </a:ext>
            </a:extLst>
          </p:cNvPr>
          <p:cNvSpPr/>
          <p:nvPr/>
        </p:nvSpPr>
        <p:spPr>
          <a:xfrm>
            <a:off x="582930" y="1913876"/>
            <a:ext cx="20299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BA63B147-BE37-BBDB-67BE-08C6D612B548}"/>
              </a:ext>
            </a:extLst>
          </p:cNvPr>
          <p:cNvSpPr/>
          <p:nvPr/>
        </p:nvSpPr>
        <p:spPr>
          <a:xfrm>
            <a:off x="456242" y="2593228"/>
            <a:ext cx="239253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Plataformas Digitais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de Intermediação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8">
            <a:extLst>
              <a:ext uri="{FF2B5EF4-FFF2-40B4-BE49-F238E27FC236}">
                <a16:creationId xmlns:a16="http://schemas.microsoft.com/office/drawing/2014/main" id="{6B1602A0-687E-8503-31DA-A68DA2C99D31}"/>
              </a:ext>
            </a:extLst>
          </p:cNvPr>
          <p:cNvSpPr/>
          <p:nvPr/>
        </p:nvSpPr>
        <p:spPr>
          <a:xfrm>
            <a:off x="603940" y="3645326"/>
            <a:ext cx="2299927" cy="220731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Marketplaces, transporte, alojamento, freelance. Detêm informação completa sobre milhões de transacções entre vendedores e compradores.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11">
            <a:extLst>
              <a:ext uri="{FF2B5EF4-FFF2-40B4-BE49-F238E27FC236}">
                <a16:creationId xmlns:a16="http://schemas.microsoft.com/office/drawing/2014/main" id="{27114DD5-16D8-C751-ABFE-D2613ECB40C9}"/>
              </a:ext>
            </a:extLst>
          </p:cNvPr>
          <p:cNvSpPr/>
          <p:nvPr/>
        </p:nvSpPr>
        <p:spPr>
          <a:xfrm>
            <a:off x="3188759" y="1931976"/>
            <a:ext cx="20299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Text 12">
            <a:extLst>
              <a:ext uri="{FF2B5EF4-FFF2-40B4-BE49-F238E27FC236}">
                <a16:creationId xmlns:a16="http://schemas.microsoft.com/office/drawing/2014/main" id="{515BEBF9-A17B-E616-65BD-468F5F7F13A7}"/>
              </a:ext>
            </a:extLst>
          </p:cNvPr>
          <p:cNvSpPr/>
          <p:nvPr/>
        </p:nvSpPr>
        <p:spPr>
          <a:xfrm>
            <a:off x="3305021" y="2722674"/>
            <a:ext cx="2272931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Operadores de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Sistemas de Pagamento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Text 13">
            <a:extLst>
              <a:ext uri="{FF2B5EF4-FFF2-40B4-BE49-F238E27FC236}">
                <a16:creationId xmlns:a16="http://schemas.microsoft.com/office/drawing/2014/main" id="{AB09795F-721E-6516-3DCC-8644A51014EB}"/>
              </a:ext>
            </a:extLst>
          </p:cNvPr>
          <p:cNvSpPr/>
          <p:nvPr/>
        </p:nvSpPr>
        <p:spPr>
          <a:xfrm>
            <a:off x="3503023" y="3677576"/>
            <a:ext cx="249294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Bancos, PSPs, cartões de crédito/débito, carteiras digitais. Conectividade universal — abrangem a totalidade das transacções económicas formais.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00FEE945-5BAD-E0B0-3A1B-1209E5801E99}"/>
              </a:ext>
            </a:extLst>
          </p:cNvPr>
          <p:cNvSpPr/>
          <p:nvPr/>
        </p:nvSpPr>
        <p:spPr>
          <a:xfrm>
            <a:off x="6398840" y="1913675"/>
            <a:ext cx="20299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Text 17">
            <a:extLst>
              <a:ext uri="{FF2B5EF4-FFF2-40B4-BE49-F238E27FC236}">
                <a16:creationId xmlns:a16="http://schemas.microsoft.com/office/drawing/2014/main" id="{ED8B6768-53CC-F2D9-B544-CB33678F9EDE}"/>
              </a:ext>
            </a:extLst>
          </p:cNvPr>
          <p:cNvSpPr/>
          <p:nvPr/>
        </p:nvSpPr>
        <p:spPr>
          <a:xfrm>
            <a:off x="6227870" y="2737086"/>
            <a:ext cx="245606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Operadores Logísticos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e de Infraestrutura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 18">
            <a:extLst>
              <a:ext uri="{FF2B5EF4-FFF2-40B4-BE49-F238E27FC236}">
                <a16:creationId xmlns:a16="http://schemas.microsoft.com/office/drawing/2014/main" id="{49EA7A6F-C9C6-12BD-C5CA-366ABE825A9B}"/>
              </a:ext>
            </a:extLst>
          </p:cNvPr>
          <p:cNvSpPr/>
          <p:nvPr/>
        </p:nvSpPr>
        <p:spPr>
          <a:xfrm>
            <a:off x="6384008" y="3639820"/>
            <a:ext cx="2299927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Grandes retalhistas, telecomunicações, energia, transportes. Hub na rede física — informação sobre fluxos de bens complementar à informação financeira.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 21">
            <a:extLst>
              <a:ext uri="{FF2B5EF4-FFF2-40B4-BE49-F238E27FC236}">
                <a16:creationId xmlns:a16="http://schemas.microsoft.com/office/drawing/2014/main" id="{1874F7CB-8018-9B7C-69B1-9F833C43BFC8}"/>
              </a:ext>
            </a:extLst>
          </p:cNvPr>
          <p:cNvSpPr/>
          <p:nvPr/>
        </p:nvSpPr>
        <p:spPr>
          <a:xfrm>
            <a:off x="9250829" y="1921756"/>
            <a:ext cx="202996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D005AA1D-A72F-C251-6DF9-7EC632096F5E}"/>
              </a:ext>
            </a:extLst>
          </p:cNvPr>
          <p:cNvSpPr/>
          <p:nvPr/>
        </p:nvSpPr>
        <p:spPr>
          <a:xfrm>
            <a:off x="9343286" y="2654728"/>
            <a:ext cx="213548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Grandes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Empregadores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 23">
            <a:extLst>
              <a:ext uri="{FF2B5EF4-FFF2-40B4-BE49-F238E27FC236}">
                <a16:creationId xmlns:a16="http://schemas.microsoft.com/office/drawing/2014/main" id="{8FB1BD39-8179-5868-A54E-9E3B0BC3429C}"/>
              </a:ext>
            </a:extLst>
          </p:cNvPr>
          <p:cNvSpPr/>
          <p:nvPr/>
        </p:nvSpPr>
        <p:spPr>
          <a:xfrm>
            <a:off x="9343285" y="3697901"/>
            <a:ext cx="249294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Dezenas ou centenas de milhares de trabalhadores. Hub de informação laboral e previdencial — retenção e reporte sem que o trabalhador interaja directamente com a AT.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Shape 3">
            <a:extLst>
              <a:ext uri="{FF2B5EF4-FFF2-40B4-BE49-F238E27FC236}">
                <a16:creationId xmlns:a16="http://schemas.microsoft.com/office/drawing/2014/main" id="{E46457AE-FEC2-6AC6-3A5D-3FF78736A8B8}"/>
              </a:ext>
            </a:extLst>
          </p:cNvPr>
          <p:cNvSpPr/>
          <p:nvPr/>
        </p:nvSpPr>
        <p:spPr>
          <a:xfrm>
            <a:off x="330259" y="2389364"/>
            <a:ext cx="11363481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22" name="Shape 3">
            <a:extLst>
              <a:ext uri="{FF2B5EF4-FFF2-40B4-BE49-F238E27FC236}">
                <a16:creationId xmlns:a16="http://schemas.microsoft.com/office/drawing/2014/main" id="{E1915362-A2C5-8622-7305-CCE066542A9E}"/>
              </a:ext>
            </a:extLst>
          </p:cNvPr>
          <p:cNvSpPr/>
          <p:nvPr/>
        </p:nvSpPr>
        <p:spPr>
          <a:xfrm>
            <a:off x="330259" y="3548130"/>
            <a:ext cx="11363481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8865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696EC81A-D537-9EDE-4C4D-5088061D1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>
            <a:extLst>
              <a:ext uri="{FF2B5EF4-FFF2-40B4-BE49-F238E27FC236}">
                <a16:creationId xmlns:a16="http://schemas.microsoft.com/office/drawing/2014/main" id="{B1B6BBF2-59EF-E8D0-0420-3F83EEED3AAF}"/>
              </a:ext>
            </a:extLst>
          </p:cNvPr>
          <p:cNvSpPr txBox="1"/>
          <p:nvPr/>
        </p:nvSpPr>
        <p:spPr>
          <a:xfrm>
            <a:off x="3227400" y="3301634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A973B4DE-E1FC-13CD-CBA9-3997EE10242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626EFFBC-37C3-A8E8-5E83-42C1DD8674D7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CAPTURA DE INFORMAÇÃO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HUB COMO AGENTE DE CAPTURA: O CASO PARADIGMÁTICO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9660AAF7-147C-7BD2-BF68-47F31729CE70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4" name="Shape 5">
            <a:extLst>
              <a:ext uri="{FF2B5EF4-FFF2-40B4-BE49-F238E27FC236}">
                <a16:creationId xmlns:a16="http://schemas.microsoft.com/office/drawing/2014/main" id="{12EB05BD-E33E-3968-9A27-FA4D1FB5469A}"/>
              </a:ext>
            </a:extLst>
          </p:cNvPr>
          <p:cNvSpPr/>
          <p:nvPr/>
        </p:nvSpPr>
        <p:spPr>
          <a:xfrm>
            <a:off x="674034" y="2779204"/>
            <a:ext cx="45719" cy="144583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5" name="Google Shape;107;g3a8616bd3d0_0_4">
            <a:extLst>
              <a:ext uri="{FF2B5EF4-FFF2-40B4-BE49-F238E27FC236}">
                <a16:creationId xmlns:a16="http://schemas.microsoft.com/office/drawing/2014/main" id="{8AEB9FB8-CF82-78D7-B3C8-69CA29D6F65A}"/>
              </a:ext>
            </a:extLst>
          </p:cNvPr>
          <p:cNvSpPr txBox="1"/>
          <p:nvPr/>
        </p:nvSpPr>
        <p:spPr>
          <a:xfrm>
            <a:off x="882128" y="2779204"/>
            <a:ext cx="10427744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i="1" dirty="0">
                <a:solidFill>
                  <a:schemeClr val="lt1"/>
                </a:solidFill>
              </a:rPr>
              <a:t>Num sistema de administração tributária digitalmente </a:t>
            </a:r>
            <a:r>
              <a:rPr lang="pt-PT" sz="2000" b="1" i="1" dirty="0" err="1">
                <a:solidFill>
                  <a:schemeClr val="lt1"/>
                </a:solidFill>
              </a:rPr>
              <a:t>optimizado</a:t>
            </a:r>
            <a:r>
              <a:rPr lang="pt-PT" sz="2000" b="1" i="1" dirty="0">
                <a:solidFill>
                  <a:schemeClr val="lt1"/>
                </a:solidFill>
              </a:rPr>
              <a:t>, os contribuintes-</a:t>
            </a:r>
            <a:r>
              <a:rPr lang="pt-PT" sz="2000" b="1" i="1" dirty="0" err="1">
                <a:solidFill>
                  <a:schemeClr val="lt1"/>
                </a:solidFill>
              </a:rPr>
              <a:t>hub</a:t>
            </a:r>
            <a:r>
              <a:rPr lang="pt-PT" sz="2000" b="1" i="1" dirty="0">
                <a:solidFill>
                  <a:schemeClr val="lt1"/>
                </a:solidFill>
              </a:rPr>
              <a:t> devem ser os agentes primários de captura, pré-processamento e transmissão de informação fiscalmente relevante - não apenas sobre si próprios, mas sobre os nós periféricos que integram a sua esfera de conectividade.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pic>
        <p:nvPicPr>
          <p:cNvPr id="7" name="Google Shape;106;g3a8616bd3d0_0_4" title="ED. Niemyer cor branca.png">
            <a:extLst>
              <a:ext uri="{FF2B5EF4-FFF2-40B4-BE49-F238E27FC236}">
                <a16:creationId xmlns:a16="http://schemas.microsoft.com/office/drawing/2014/main" id="{592757D3-161D-20AC-DB18-238A2F12AB3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4181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EFDAB0E2-2508-E253-1E0C-E39B91715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a8616bd3d0_0_4">
            <a:extLst>
              <a:ext uri="{FF2B5EF4-FFF2-40B4-BE49-F238E27FC236}">
                <a16:creationId xmlns:a16="http://schemas.microsoft.com/office/drawing/2014/main" id="{0D3B62BE-EBE4-AAC4-A3FE-1E841E4CF65D}"/>
              </a:ext>
            </a:extLst>
          </p:cNvPr>
          <p:cNvSpPr txBox="1"/>
          <p:nvPr/>
        </p:nvSpPr>
        <p:spPr>
          <a:xfrm>
            <a:off x="3392475" y="2381405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6C66A132-C71B-CEEE-6245-D1BC710133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8;g3e1f55e2a5d_0_2">
            <a:extLst>
              <a:ext uri="{FF2B5EF4-FFF2-40B4-BE49-F238E27FC236}">
                <a16:creationId xmlns:a16="http://schemas.microsoft.com/office/drawing/2014/main" id="{F9F9E489-CBCD-BF2B-55BD-33BECB50FF09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CAPTURA DE INFORMAÇÃO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O HUB COMO AGENTE DE CAPTURA: O CASO PARADIGMÁTICO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3" name="Shape 3">
            <a:extLst>
              <a:ext uri="{FF2B5EF4-FFF2-40B4-BE49-F238E27FC236}">
                <a16:creationId xmlns:a16="http://schemas.microsoft.com/office/drawing/2014/main" id="{17EAB9D2-AC35-E73C-9A53-5933AC09FF57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6" name="Google Shape;107;g3a8616bd3d0_0_4">
            <a:extLst>
              <a:ext uri="{FF2B5EF4-FFF2-40B4-BE49-F238E27FC236}">
                <a16:creationId xmlns:a16="http://schemas.microsoft.com/office/drawing/2014/main" id="{C961D3F7-8E08-B291-5D17-A0BB46FF773F}"/>
              </a:ext>
            </a:extLst>
          </p:cNvPr>
          <p:cNvSpPr txBox="1"/>
          <p:nvPr/>
        </p:nvSpPr>
        <p:spPr>
          <a:xfrm>
            <a:off x="498260" y="1866726"/>
            <a:ext cx="1042774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accent4">
                    <a:lumMod val="75000"/>
                  </a:schemeClr>
                </a:solidFill>
              </a:rPr>
              <a:t>Exemplo paradigmático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13" name="Text 10">
            <a:extLst>
              <a:ext uri="{FF2B5EF4-FFF2-40B4-BE49-F238E27FC236}">
                <a16:creationId xmlns:a16="http://schemas.microsoft.com/office/drawing/2014/main" id="{722642EA-DAF5-56D4-2652-3840B40A47B8}"/>
              </a:ext>
            </a:extLst>
          </p:cNvPr>
          <p:cNvSpPr/>
          <p:nvPr/>
        </p:nvSpPr>
        <p:spPr>
          <a:xfrm>
            <a:off x="604422" y="2928591"/>
            <a:ext cx="2350008" cy="410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O Problema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(modelo clássico)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9BFA087A-E03C-6A5D-9342-DCAAEB2B2F5C}"/>
              </a:ext>
            </a:extLst>
          </p:cNvPr>
          <p:cNvSpPr/>
          <p:nvPr/>
        </p:nvSpPr>
        <p:spPr>
          <a:xfrm>
            <a:off x="498260" y="3566110"/>
            <a:ext cx="3166446" cy="290833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A trabalhadora doméstica não consegue integrar o sistema fiscal formal pela complexidade e custo de compliance; não pela complexidade da sua actividade económica, que é simples.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 14">
            <a:extLst>
              <a:ext uri="{FF2B5EF4-FFF2-40B4-BE49-F238E27FC236}">
                <a16:creationId xmlns:a16="http://schemas.microsoft.com/office/drawing/2014/main" id="{3DD37CB5-DC6E-80E6-0B69-571B90131D6E}"/>
              </a:ext>
            </a:extLst>
          </p:cNvPr>
          <p:cNvSpPr/>
          <p:nvPr/>
        </p:nvSpPr>
        <p:spPr>
          <a:xfrm>
            <a:off x="4596878" y="2903663"/>
            <a:ext cx="2350008" cy="410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A Solução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(modelo hub)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ext 15">
            <a:extLst>
              <a:ext uri="{FF2B5EF4-FFF2-40B4-BE49-F238E27FC236}">
                <a16:creationId xmlns:a16="http://schemas.microsoft.com/office/drawing/2014/main" id="{D9466365-46D7-CE70-9712-96EFD5AA2DA3}"/>
              </a:ext>
            </a:extLst>
          </p:cNvPr>
          <p:cNvSpPr/>
          <p:nvPr/>
        </p:nvSpPr>
        <p:spPr>
          <a:xfrm>
            <a:off x="4362910" y="3571460"/>
            <a:ext cx="3038608" cy="290833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Deslocar a função de captura para o hub (o </a:t>
            </a:r>
            <a:r>
              <a:rPr lang="en-US" sz="1800" dirty="0" err="1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empregador</a:t>
            </a: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) que já está integrado no sistema formal e dispõe de todas as condições técnicas para registar, declarar e liquidar as contribuições devidas.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 18">
            <a:extLst>
              <a:ext uri="{FF2B5EF4-FFF2-40B4-BE49-F238E27FC236}">
                <a16:creationId xmlns:a16="http://schemas.microsoft.com/office/drawing/2014/main" id="{EAB1AA42-EBB8-BA92-ED97-68D290870B4C}"/>
              </a:ext>
            </a:extLst>
          </p:cNvPr>
          <p:cNvSpPr/>
          <p:nvPr/>
        </p:nvSpPr>
        <p:spPr>
          <a:xfrm>
            <a:off x="8336773" y="2876880"/>
            <a:ext cx="2350008" cy="410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Generalização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para a economia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 19">
            <a:extLst>
              <a:ext uri="{FF2B5EF4-FFF2-40B4-BE49-F238E27FC236}">
                <a16:creationId xmlns:a16="http://schemas.microsoft.com/office/drawing/2014/main" id="{FB2DD876-C178-DA70-DA38-5C73FC949C87}"/>
              </a:ext>
            </a:extLst>
          </p:cNvPr>
          <p:cNvSpPr/>
          <p:nvPr/>
        </p:nvSpPr>
        <p:spPr>
          <a:xfrm>
            <a:off x="8189567" y="3571460"/>
            <a:ext cx="3387183" cy="290833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300"/>
              </a:spcAft>
              <a:buSzPct val="100000"/>
            </a:pPr>
            <a:r>
              <a:rPr lang="en-US" sz="1800" dirty="0">
                <a:solidFill>
                  <a:schemeClr val="bg1"/>
                </a:solidFill>
                <a:latin typeface="+mj-lt"/>
                <a:ea typeface="Calibri" pitchFamily="34" charset="-122"/>
                <a:cs typeface="Calibri" pitchFamily="34" charset="-120"/>
              </a:rPr>
              <a:t>Pequenos agricultores com grandes distribuidores; prestadores em plataformas digitais; artesãos em redes organizadas. O hub tem já toda a informação necessária.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1" name="Conexão reta 20">
            <a:extLst>
              <a:ext uri="{FF2B5EF4-FFF2-40B4-BE49-F238E27FC236}">
                <a16:creationId xmlns:a16="http://schemas.microsoft.com/office/drawing/2014/main" id="{D7A3BC41-8CB0-6483-EEFD-4AD3C4069B9B}"/>
              </a:ext>
            </a:extLst>
          </p:cNvPr>
          <p:cNvCxnSpPr>
            <a:cxnSpLocks/>
          </p:cNvCxnSpPr>
          <p:nvPr/>
        </p:nvCxnSpPr>
        <p:spPr>
          <a:xfrm>
            <a:off x="3816589" y="2928592"/>
            <a:ext cx="0" cy="301500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xão reta 50">
            <a:extLst>
              <a:ext uri="{FF2B5EF4-FFF2-40B4-BE49-F238E27FC236}">
                <a16:creationId xmlns:a16="http://schemas.microsoft.com/office/drawing/2014/main" id="{73806F04-45D5-AB7D-A643-2391D465CB30}"/>
              </a:ext>
            </a:extLst>
          </p:cNvPr>
          <p:cNvCxnSpPr>
            <a:cxnSpLocks/>
          </p:cNvCxnSpPr>
          <p:nvPr/>
        </p:nvCxnSpPr>
        <p:spPr>
          <a:xfrm>
            <a:off x="7729459" y="2903664"/>
            <a:ext cx="0" cy="303993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xão reta 51">
            <a:extLst>
              <a:ext uri="{FF2B5EF4-FFF2-40B4-BE49-F238E27FC236}">
                <a16:creationId xmlns:a16="http://schemas.microsoft.com/office/drawing/2014/main" id="{48FE569A-0D61-FC3C-8D7B-CBAE9805DE63}"/>
              </a:ext>
            </a:extLst>
          </p:cNvPr>
          <p:cNvCxnSpPr>
            <a:cxnSpLocks/>
          </p:cNvCxnSpPr>
          <p:nvPr/>
        </p:nvCxnSpPr>
        <p:spPr>
          <a:xfrm flipH="1">
            <a:off x="558703" y="3478974"/>
            <a:ext cx="11018047" cy="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Google Shape;97;g3e1f55e2a5d_0_2" title="ED. Niemyer cor branca.png">
            <a:extLst>
              <a:ext uri="{FF2B5EF4-FFF2-40B4-BE49-F238E27FC236}">
                <a16:creationId xmlns:a16="http://schemas.microsoft.com/office/drawing/2014/main" id="{B62A2AA5-5118-E77E-119B-67466199110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05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D7917250-1495-13D9-84E3-73F8CBEAF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ADBFA8C3-D8B5-F528-E284-663C146201F3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05210111-70D8-6474-D1BA-544F44A470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8;g3e1f55e2a5d_0_2">
            <a:extLst>
              <a:ext uri="{FF2B5EF4-FFF2-40B4-BE49-F238E27FC236}">
                <a16:creationId xmlns:a16="http://schemas.microsoft.com/office/drawing/2014/main" id="{E55104E6-ECD6-D9AB-C4B5-22B8C9EDD082}"/>
              </a:ext>
            </a:extLst>
          </p:cNvPr>
          <p:cNvSpPr txBox="1"/>
          <p:nvPr/>
        </p:nvSpPr>
        <p:spPr>
          <a:xfrm>
            <a:off x="498260" y="378200"/>
            <a:ext cx="10898400" cy="3477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lt1"/>
                </a:solidFill>
              </a:rPr>
              <a:t>REGIME DE RESPONSABILIDADE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lt1"/>
                </a:solidFill>
              </a:rPr>
              <a:t>A RESPONSABILIDADE TRIBUTÁRIA DOS HUBS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9862AAF6-4F90-7492-EDFA-DA30F196AC63}"/>
              </a:ext>
            </a:extLst>
          </p:cNvPr>
          <p:cNvSpPr/>
          <p:nvPr/>
        </p:nvSpPr>
        <p:spPr>
          <a:xfrm flipV="1">
            <a:off x="582930" y="817751"/>
            <a:ext cx="2644503" cy="4572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  <p:txBody>
          <a:bodyPr/>
          <a:lstStyle/>
          <a:p>
            <a:endParaRPr lang="pt-PT"/>
          </a:p>
        </p:txBody>
      </p:sp>
      <p:sp>
        <p:nvSpPr>
          <p:cNvPr id="16" name="Text 22">
            <a:extLst>
              <a:ext uri="{FF2B5EF4-FFF2-40B4-BE49-F238E27FC236}">
                <a16:creationId xmlns:a16="http://schemas.microsoft.com/office/drawing/2014/main" id="{93346E84-3E80-B008-09EC-197F5E9E3393}"/>
              </a:ext>
            </a:extLst>
          </p:cNvPr>
          <p:cNvSpPr/>
          <p:nvPr/>
        </p:nvSpPr>
        <p:spPr>
          <a:xfrm>
            <a:off x="498260" y="1853164"/>
            <a:ext cx="10898400" cy="5112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pt-PT" sz="2000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Entre a Delegação e a Solidariedade: três modelos de responsabilidade</a:t>
            </a:r>
          </a:p>
          <a:p>
            <a:pPr marL="0" indent="0">
              <a:buNone/>
            </a:pPr>
            <a:r>
              <a:rPr lang="pt-PT" sz="2000" dirty="0">
                <a:solidFill>
                  <a:schemeClr val="bg1"/>
                </a:solidFill>
                <a:latin typeface="+mj-lt"/>
                <a:ea typeface="Cambria" pitchFamily="34" charset="-122"/>
                <a:cs typeface="Cambria" pitchFamily="34" charset="-120"/>
              </a:rPr>
              <a:t>envolvem terceiros</a:t>
            </a:r>
            <a:endParaRPr lang="pt-PT" sz="2000" b="1" dirty="0">
              <a:solidFill>
                <a:schemeClr val="bg1"/>
              </a:solidFill>
              <a:latin typeface="+mj-lt"/>
              <a:ea typeface="Cambria" pitchFamily="34" charset="-122"/>
              <a:cs typeface="Cambria" pitchFamily="34" charset="-120"/>
            </a:endParaRPr>
          </a:p>
        </p:txBody>
      </p:sp>
      <p:sp>
        <p:nvSpPr>
          <p:cNvPr id="5" name="Google Shape;107;g3a8616bd3d0_0_4">
            <a:extLst>
              <a:ext uri="{FF2B5EF4-FFF2-40B4-BE49-F238E27FC236}">
                <a16:creationId xmlns:a16="http://schemas.microsoft.com/office/drawing/2014/main" id="{4C4361C1-B56F-23D0-945F-0ADE9FC7EF15}"/>
              </a:ext>
            </a:extLst>
          </p:cNvPr>
          <p:cNvSpPr txBox="1"/>
          <p:nvPr/>
        </p:nvSpPr>
        <p:spPr>
          <a:xfrm>
            <a:off x="498260" y="2717693"/>
            <a:ext cx="3547960" cy="40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accent4">
                    <a:lumMod val="75000"/>
                  </a:schemeClr>
                </a:solidFill>
              </a:rPr>
              <a:t>MODELO 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O </a:t>
            </a:r>
            <a:r>
              <a:rPr lang="pt-PT" sz="1800" i="1" dirty="0" err="1">
                <a:solidFill>
                  <a:schemeClr val="lt1"/>
                </a:solidFill>
              </a:rPr>
              <a:t>hub</a:t>
            </a:r>
            <a:r>
              <a:rPr lang="pt-PT" sz="1800" dirty="0">
                <a:solidFill>
                  <a:schemeClr val="lt1"/>
                </a:solidFill>
              </a:rPr>
              <a:t> responde juntamente com o nó periférico pelo pagamento do tributo que deveria ter retido, reportado ou liquidado.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1800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Expressão: responsabilidade das plataformas pelo IVA (</a:t>
            </a:r>
            <a:r>
              <a:rPr lang="pt-PT" sz="1800" dirty="0" err="1">
                <a:solidFill>
                  <a:schemeClr val="lt1"/>
                </a:solidFill>
              </a:rPr>
              <a:t>Directiva</a:t>
            </a:r>
            <a:r>
              <a:rPr lang="pt-PT" sz="1800" dirty="0">
                <a:solidFill>
                  <a:schemeClr val="lt1"/>
                </a:solidFill>
              </a:rPr>
              <a:t> 2021/514/EU: DAC7).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1800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Efeito: incentivos fortes para sistemas de captura robustos.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6" name="Google Shape;108;g3a8616bd3d0_0_4">
            <a:extLst>
              <a:ext uri="{FF2B5EF4-FFF2-40B4-BE49-F238E27FC236}">
                <a16:creationId xmlns:a16="http://schemas.microsoft.com/office/drawing/2014/main" id="{DD45BBDF-D796-8084-5311-A5E19D0C19EA}"/>
              </a:ext>
            </a:extLst>
          </p:cNvPr>
          <p:cNvSpPr txBox="1"/>
          <p:nvPr/>
        </p:nvSpPr>
        <p:spPr>
          <a:xfrm>
            <a:off x="4597822" y="2723794"/>
            <a:ext cx="354796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accent4">
                    <a:lumMod val="75000"/>
                  </a:schemeClr>
                </a:solidFill>
              </a:rPr>
              <a:t>MODELO B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O </a:t>
            </a:r>
            <a:r>
              <a:rPr lang="pt-PT" sz="1800" i="1" dirty="0" err="1">
                <a:solidFill>
                  <a:schemeClr val="lt1"/>
                </a:solidFill>
              </a:rPr>
              <a:t>hub</a:t>
            </a:r>
            <a:r>
              <a:rPr lang="pt-PT" sz="1800" dirty="0">
                <a:solidFill>
                  <a:schemeClr val="lt1"/>
                </a:solidFill>
              </a:rPr>
              <a:t> tem dever de comunicar à AT a informação de que dispõe sobre os nós, sem responder pelo pagamento dos tributos eventualmente devidos.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1800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Menor efeito dissuasor; mais compatível com autonomia privada e não responsabilização por facto de terceiro.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7" name="Google Shape;108;g3a8616bd3d0_0_4">
            <a:extLst>
              <a:ext uri="{FF2B5EF4-FFF2-40B4-BE49-F238E27FC236}">
                <a16:creationId xmlns:a16="http://schemas.microsoft.com/office/drawing/2014/main" id="{75780151-859F-723A-2369-D2ADC53BD26D}"/>
              </a:ext>
            </a:extLst>
          </p:cNvPr>
          <p:cNvSpPr txBox="1"/>
          <p:nvPr/>
        </p:nvSpPr>
        <p:spPr>
          <a:xfrm>
            <a:off x="8644040" y="2723794"/>
            <a:ext cx="3547960" cy="4124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000" b="1" dirty="0">
                <a:solidFill>
                  <a:schemeClr val="accent4">
                    <a:lumMod val="75000"/>
                  </a:schemeClr>
                </a:solidFill>
              </a:rPr>
              <a:t>MODELO C  </a:t>
            </a:r>
            <a:r>
              <a:rPr lang="pt-PT" sz="2400" b="1" dirty="0">
                <a:solidFill>
                  <a:schemeClr val="accent4">
                    <a:lumMod val="75000"/>
                  </a:schemeClr>
                </a:solidFill>
              </a:rPr>
              <a:t>✓</a:t>
            </a:r>
            <a:endParaRPr lang="pt-PT" sz="20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O </a:t>
            </a:r>
            <a:r>
              <a:rPr lang="pt-PT" sz="1800" i="1" dirty="0" err="1">
                <a:solidFill>
                  <a:schemeClr val="lt1"/>
                </a:solidFill>
              </a:rPr>
              <a:t>hub</a:t>
            </a:r>
            <a:r>
              <a:rPr lang="pt-PT" sz="1800" dirty="0">
                <a:solidFill>
                  <a:schemeClr val="lt1"/>
                </a:solidFill>
              </a:rPr>
              <a:t> responde se e na medida em que não cumpriu as obrigações de captura e reporte, ou as cumpriu de forma manifestamente negligente ou fraudulenta.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PT" sz="1800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</a:rPr>
              <a:t>Alinha incentivos sem criar responsabilidade desproporcional por factos fora do controlo do </a:t>
            </a:r>
            <a:r>
              <a:rPr lang="pt-PT" sz="1800" i="1" dirty="0" err="1">
                <a:solidFill>
                  <a:schemeClr val="lt1"/>
                </a:solidFill>
              </a:rPr>
              <a:t>hub</a:t>
            </a:r>
            <a:r>
              <a:rPr lang="pt-PT" sz="1800" dirty="0">
                <a:solidFill>
                  <a:schemeClr val="lt1"/>
                </a:solidFill>
              </a:rPr>
              <a:t>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pic>
        <p:nvPicPr>
          <p:cNvPr id="9" name="Google Shape;97;g3e1f55e2a5d_0_2" title="ED. Niemyer cor branca.png">
            <a:extLst>
              <a:ext uri="{FF2B5EF4-FFF2-40B4-BE49-F238E27FC236}">
                <a16:creationId xmlns:a16="http://schemas.microsoft.com/office/drawing/2014/main" id="{442E92FB-3F08-BABD-F45B-09BE677D7B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83935" y="266958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8">
            <a:extLst>
              <a:ext uri="{FF2B5EF4-FFF2-40B4-BE49-F238E27FC236}">
                <a16:creationId xmlns:a16="http://schemas.microsoft.com/office/drawing/2014/main" id="{D1F571D6-8B78-CAEC-3F48-FAD1196968F9}"/>
              </a:ext>
            </a:extLst>
          </p:cNvPr>
          <p:cNvSpPr/>
          <p:nvPr/>
        </p:nvSpPr>
        <p:spPr>
          <a:xfrm>
            <a:off x="498260" y="2877276"/>
            <a:ext cx="380248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 err="1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Responsabilidade</a:t>
            </a:r>
            <a:r>
              <a:rPr lang="en-US" sz="1250" dirty="0">
                <a:solidFill>
                  <a:schemeClr val="accent4">
                    <a:lumMod val="75000"/>
                  </a:schemeClr>
                </a:solidFill>
                <a:ea typeface="Cambria" pitchFamily="34" charset="-122"/>
              </a:rPr>
              <a:t> </a:t>
            </a:r>
            <a:r>
              <a:rPr lang="en-US" sz="1250" b="1" dirty="0" err="1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Solidária</a:t>
            </a:r>
            <a:endParaRPr lang="en-US" sz="125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Text 13">
            <a:extLst>
              <a:ext uri="{FF2B5EF4-FFF2-40B4-BE49-F238E27FC236}">
                <a16:creationId xmlns:a16="http://schemas.microsoft.com/office/drawing/2014/main" id="{DB81A34D-6D53-9EB2-81F2-C3B1683B022E}"/>
              </a:ext>
            </a:extLst>
          </p:cNvPr>
          <p:cNvSpPr/>
          <p:nvPr/>
        </p:nvSpPr>
        <p:spPr>
          <a:xfrm>
            <a:off x="4446946" y="2877276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Mera </a:t>
            </a:r>
            <a:r>
              <a:rPr lang="en-US" sz="1250" b="1" dirty="0" err="1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Obrigação</a:t>
            </a:r>
            <a:r>
              <a:rPr lang="en-US" sz="1250" dirty="0">
                <a:solidFill>
                  <a:schemeClr val="accent4">
                    <a:lumMod val="75000"/>
                  </a:schemeClr>
                </a:solidFill>
                <a:ea typeface="Cambria" pitchFamily="34" charset="-122"/>
              </a:rPr>
              <a:t> </a:t>
            </a:r>
            <a:r>
              <a:rPr lang="en-US" sz="125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Reporte</a:t>
            </a:r>
            <a:endParaRPr lang="en-US" sz="125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 18">
            <a:extLst>
              <a:ext uri="{FF2B5EF4-FFF2-40B4-BE49-F238E27FC236}">
                <a16:creationId xmlns:a16="http://schemas.microsoft.com/office/drawing/2014/main" id="{F8CA252B-E4F9-761B-1CE2-22EBE33490B0}"/>
              </a:ext>
            </a:extLst>
          </p:cNvPr>
          <p:cNvSpPr/>
          <p:nvPr/>
        </p:nvSpPr>
        <p:spPr>
          <a:xfrm>
            <a:off x="8637220" y="2913641"/>
            <a:ext cx="35547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 err="1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Responsabilidade</a:t>
            </a:r>
            <a:r>
              <a:rPr lang="en-US" sz="1250" dirty="0">
                <a:solidFill>
                  <a:schemeClr val="accent4">
                    <a:lumMod val="75000"/>
                  </a:schemeClr>
                </a:solidFill>
                <a:ea typeface="Cambria" pitchFamily="34" charset="-122"/>
              </a:rPr>
              <a:t> </a:t>
            </a:r>
            <a:r>
              <a:rPr lang="en-US" sz="1250" b="1" dirty="0" err="1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Subsidiária</a:t>
            </a:r>
            <a:r>
              <a:rPr lang="en-US" sz="1250" b="1" dirty="0">
                <a:solidFill>
                  <a:schemeClr val="accent4">
                    <a:lumMod val="75000"/>
                  </a:schemeClr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Qualificada</a:t>
            </a:r>
            <a:endParaRPr lang="en-US" sz="125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17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1993</Words>
  <Application>Microsoft Office PowerPoint</Application>
  <PresentationFormat>Ecrã Panorâmico</PresentationFormat>
  <Paragraphs>450</Paragraphs>
  <Slides>22</Slides>
  <Notes>22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Carla Ferreira</dc:creator>
  <cp:lastModifiedBy>Mariana Rapoula</cp:lastModifiedBy>
  <cp:revision>34</cp:revision>
  <dcterms:created xsi:type="dcterms:W3CDTF">2022-06-12T17:21:25Z</dcterms:created>
  <dcterms:modified xsi:type="dcterms:W3CDTF">2026-06-01T11:28:53Z</dcterms:modified>
</cp:coreProperties>
</file>