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59" r:id="rId4"/>
    <p:sldId id="261" r:id="rId5"/>
    <p:sldId id="269" r:id="rId6"/>
    <p:sldId id="271" r:id="rId7"/>
    <p:sldId id="272" r:id="rId8"/>
    <p:sldId id="273" r:id="rId9"/>
    <p:sldId id="274" r:id="rId10"/>
    <p:sldId id="262" r:id="rId11"/>
    <p:sldId id="267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j92JKptiwg220aV0u2Ayoqqhlh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3"/>
    <p:restoredTop sz="94612"/>
  </p:normalViewPr>
  <p:slideViewPr>
    <p:cSldViewPr snapToGrid="0" showGuides="1">
      <p:cViewPr varScale="1">
        <p:scale>
          <a:sx n="102" d="100"/>
          <a:sy n="102" d="100"/>
        </p:scale>
        <p:origin x="216" y="6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1f55e2a5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e1f55e2a5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3757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1f55e2a5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e1f55e2a5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94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1f55e2a5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e1f55e2a5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697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1f55e2a5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e1f55e2a5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1f55e2a5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e1f55e2a5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896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1f55e2a5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e1f55e2a5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0816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1f55e2a5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e1f55e2a5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64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1f55e2a5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e1f55e2a5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4933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1f55e2a5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e1f55e2a5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938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1f55e2a5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e1f55e2a5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8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227433" y="2830926"/>
            <a:ext cx="57371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3507806" y="4047732"/>
            <a:ext cx="51763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 title="ED. Niemyer cor 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963" y="105375"/>
            <a:ext cx="5878052" cy="174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559842" y="2507781"/>
            <a:ext cx="1130976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rgbClr val="DB9920"/>
                </a:solidFill>
              </a:rPr>
              <a:t>O Papel da aduana no combate à fraude e Evasão Fiscal Transnacional. </a:t>
            </a:r>
          </a:p>
        </p:txBody>
      </p:sp>
      <p:sp>
        <p:nvSpPr>
          <p:cNvPr id="89" name="Google Shape;89;p1"/>
          <p:cNvSpPr txBox="1"/>
          <p:nvPr/>
        </p:nvSpPr>
        <p:spPr>
          <a:xfrm>
            <a:off x="559842" y="4734746"/>
            <a:ext cx="11632158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lt1"/>
                </a:solidFill>
              </a:rPr>
              <a:t>Alessandra Carioni</a:t>
            </a:r>
            <a:endParaRPr sz="4000" b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dirty="0">
                <a:solidFill>
                  <a:schemeClr val="lt1"/>
                </a:solidFill>
              </a:rPr>
              <a:t>Advogada. Professora de Direito Aduaneiro no UNICESUSC. Mestre em Direito pela UFSC. Escritora da obra.</a:t>
            </a:r>
            <a:endParaRPr sz="27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1f55e2a5d_0_11"/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14" name="Google Shape;114;g3e1f55e2a5d_0_11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15" name="Google Shape;115;g3e1f55e2a5d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3e1f55e2a5d_0_11" title="ED. Niemyer cor 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290" y="4901650"/>
            <a:ext cx="5807411" cy="17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e1f55e2a5d_0_11"/>
          <p:cNvSpPr txBox="1"/>
          <p:nvPr/>
        </p:nvSpPr>
        <p:spPr>
          <a:xfrm>
            <a:off x="1421395" y="459200"/>
            <a:ext cx="9349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DB9920"/>
                </a:solidFill>
              </a:rPr>
              <a:t>MUITO OBRIGADA!</a:t>
            </a:r>
            <a:endParaRPr dirty="0">
              <a:solidFill>
                <a:srgbClr val="DB9920"/>
              </a:solidFill>
            </a:endParaRPr>
          </a:p>
        </p:txBody>
      </p:sp>
      <p:sp>
        <p:nvSpPr>
          <p:cNvPr id="118" name="Google Shape;118;g3e1f55e2a5d_0_11"/>
          <p:cNvSpPr txBox="1"/>
          <p:nvPr/>
        </p:nvSpPr>
        <p:spPr>
          <a:xfrm>
            <a:off x="449854" y="1339453"/>
            <a:ext cx="6683918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Dra. Alessia Corini e o </a:t>
            </a:r>
            <a:r>
              <a:rPr lang="en-US" sz="3600" dirty="0" err="1">
                <a:solidFill>
                  <a:schemeClr val="bg1"/>
                </a:solidFill>
              </a:rPr>
              <a:t>segredo</a:t>
            </a:r>
            <a:r>
              <a:rPr lang="en-US" sz="3600" dirty="0">
                <a:solidFill>
                  <a:schemeClr val="bg1"/>
                </a:solidFill>
              </a:rPr>
              <a:t> da </a:t>
            </a:r>
            <a:r>
              <a:rPr lang="en-US" sz="3600" dirty="0" err="1">
                <a:solidFill>
                  <a:schemeClr val="bg1"/>
                </a:solidFill>
              </a:rPr>
              <a:t>fronteira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invisível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Alessandra Carioni</a:t>
            </a:r>
          </a:p>
          <a:p>
            <a:r>
              <a:rPr lang="en-US" sz="3600" dirty="0">
                <a:solidFill>
                  <a:schemeClr val="bg1"/>
                </a:solidFill>
              </a:rPr>
              <a:t>(41) 99128-4778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carionialessandra@icloud.com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@</a:t>
            </a:r>
            <a:r>
              <a:rPr lang="en-US" sz="3600" dirty="0" err="1">
                <a:solidFill>
                  <a:schemeClr val="bg1"/>
                </a:solidFill>
              </a:rPr>
              <a:t>allessandracarioni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DE1A5-A5B9-2043-9380-05C2C23156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" t="1408" r="1343" b="1408"/>
          <a:stretch/>
        </p:blipFill>
        <p:spPr>
          <a:xfrm>
            <a:off x="7347420" y="1419973"/>
            <a:ext cx="4133877" cy="36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39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1f55e2a5d_0_11"/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14" name="Google Shape;114;g3e1f55e2a5d_0_11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15" name="Google Shape;115;g3e1f55e2a5d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3e1f55e2a5d_0_11" title="ED. Niemyer cor 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290" y="4901650"/>
            <a:ext cx="5807411" cy="17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e1f55e2a5d_0_11"/>
          <p:cNvSpPr txBox="1"/>
          <p:nvPr/>
        </p:nvSpPr>
        <p:spPr>
          <a:xfrm>
            <a:off x="1421395" y="365324"/>
            <a:ext cx="9349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DB9920"/>
                </a:solidFill>
              </a:rPr>
              <a:t>PRÉ-RESERVA DO LIVRO</a:t>
            </a:r>
            <a:endParaRPr dirty="0">
              <a:solidFill>
                <a:srgbClr val="DB992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8758A2-FFD2-E64C-B96C-6E8F59DF8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251" y="1567624"/>
            <a:ext cx="2665996" cy="3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9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1f55e2a5d_0_11"/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14" name="Google Shape;114;g3e1f55e2a5d_0_11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15" name="Google Shape;115;g3e1f55e2a5d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3e1f55e2a5d_0_11" title="ED. Niemyer cor 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290" y="4901650"/>
            <a:ext cx="5807411" cy="17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e1f55e2a5d_0_11"/>
          <p:cNvSpPr txBox="1"/>
          <p:nvPr/>
        </p:nvSpPr>
        <p:spPr>
          <a:xfrm>
            <a:off x="1421395" y="527396"/>
            <a:ext cx="93492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5400" dirty="0" err="1">
                <a:solidFill>
                  <a:schemeClr val="bg1"/>
                </a:solidFill>
              </a:rPr>
              <a:t>Apresentação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8" name="Google Shape;118;g3e1f55e2a5d_0_11"/>
          <p:cNvSpPr txBox="1"/>
          <p:nvPr/>
        </p:nvSpPr>
        <p:spPr>
          <a:xfrm>
            <a:off x="315507" y="1617444"/>
            <a:ext cx="7219766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Alessandra Marcon Carioni </a:t>
            </a:r>
            <a:r>
              <a:rPr lang="en-US" sz="2400" dirty="0" err="1">
                <a:solidFill>
                  <a:schemeClr val="bg1"/>
                </a:solidFill>
              </a:rPr>
              <a:t>é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Advogada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Aduaneira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Professora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Direito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Aduaneiro</a:t>
            </a:r>
            <a:r>
              <a:rPr lang="en-US" sz="2400" dirty="0">
                <a:solidFill>
                  <a:schemeClr val="bg1"/>
                </a:solidFill>
              </a:rPr>
              <a:t> e </a:t>
            </a:r>
            <a:r>
              <a:rPr lang="en-US" sz="2400" dirty="0" err="1">
                <a:solidFill>
                  <a:schemeClr val="bg1"/>
                </a:solidFill>
              </a:rPr>
              <a:t>Direito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Empresarial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graduação</a:t>
            </a:r>
            <a:r>
              <a:rPr lang="en-US" sz="2400" dirty="0">
                <a:solidFill>
                  <a:schemeClr val="bg1"/>
                </a:solidFill>
              </a:rPr>
              <a:t> e </a:t>
            </a:r>
            <a:r>
              <a:rPr lang="en-US" sz="2400" dirty="0" err="1">
                <a:solidFill>
                  <a:schemeClr val="bg1"/>
                </a:solidFill>
              </a:rPr>
              <a:t>pós-graduação</a:t>
            </a:r>
            <a:r>
              <a:rPr lang="en-US" sz="2400" dirty="0">
                <a:solidFill>
                  <a:schemeClr val="bg1"/>
                </a:solidFill>
              </a:rPr>
              <a:t> do Centro </a:t>
            </a:r>
            <a:r>
              <a:rPr lang="en-US" sz="2400" dirty="0" err="1">
                <a:solidFill>
                  <a:schemeClr val="bg1"/>
                </a:solidFill>
              </a:rPr>
              <a:t>Universitário</a:t>
            </a:r>
            <a:r>
              <a:rPr lang="en-US" sz="2400" dirty="0">
                <a:solidFill>
                  <a:schemeClr val="bg1"/>
                </a:solidFill>
              </a:rPr>
              <a:t> UNICESUSC;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Mestre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Direito</a:t>
            </a:r>
            <a:r>
              <a:rPr lang="en-US" sz="2400" dirty="0">
                <a:solidFill>
                  <a:schemeClr val="bg1"/>
                </a:solidFill>
              </a:rPr>
              <a:t> pela UFSC; </a:t>
            </a:r>
          </a:p>
          <a:p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Diretora</a:t>
            </a:r>
            <a:r>
              <a:rPr lang="en-US" sz="2400" dirty="0">
                <a:solidFill>
                  <a:schemeClr val="bg1"/>
                </a:solidFill>
              </a:rPr>
              <a:t> do </a:t>
            </a:r>
            <a:r>
              <a:rPr lang="en-US" sz="2400" dirty="0" err="1">
                <a:solidFill>
                  <a:schemeClr val="bg1"/>
                </a:solidFill>
              </a:rPr>
              <a:t>Núcleo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Comércio</a:t>
            </a:r>
            <a:r>
              <a:rPr lang="en-US" sz="2400" dirty="0">
                <a:solidFill>
                  <a:schemeClr val="bg1"/>
                </a:solidFill>
              </a:rPr>
              <a:t> Exterior da ESA/SC;</a:t>
            </a:r>
          </a:p>
          <a:p>
            <a:r>
              <a:rPr lang="en-US" sz="2400" dirty="0">
                <a:solidFill>
                  <a:schemeClr val="bg1"/>
                </a:solidFill>
              </a:rPr>
              <a:t>-  </a:t>
            </a:r>
            <a:r>
              <a:rPr lang="en-US" sz="2400" dirty="0" err="1">
                <a:solidFill>
                  <a:schemeClr val="bg1"/>
                </a:solidFill>
              </a:rPr>
              <a:t>Presidente</a:t>
            </a:r>
            <a:r>
              <a:rPr lang="en-US" sz="2400" dirty="0">
                <a:solidFill>
                  <a:schemeClr val="bg1"/>
                </a:solidFill>
              </a:rPr>
              <a:t> da </a:t>
            </a:r>
            <a:r>
              <a:rPr lang="en-US" sz="2400" dirty="0" err="1">
                <a:solidFill>
                  <a:schemeClr val="bg1"/>
                </a:solidFill>
              </a:rPr>
              <a:t>Comissão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Direito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Aduaneiro</a:t>
            </a:r>
            <a:r>
              <a:rPr lang="en-US" sz="2400" dirty="0">
                <a:solidFill>
                  <a:schemeClr val="bg1"/>
                </a:solidFill>
              </a:rPr>
              <a:t> da OAB/SC.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6A0A2-A106-7A49-9DF4-1EB315B38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991" y="1310275"/>
            <a:ext cx="3446552" cy="46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5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1f55e2a5d_0_11"/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14" name="Google Shape;114;g3e1f55e2a5d_0_11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15" name="Google Shape;115;g3e1f55e2a5d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3e1f55e2a5d_0_11" title="ED. Niemyer cor 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290" y="4901650"/>
            <a:ext cx="5807411" cy="17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e1f55e2a5d_0_11"/>
          <p:cNvSpPr txBox="1"/>
          <p:nvPr/>
        </p:nvSpPr>
        <p:spPr>
          <a:xfrm>
            <a:off x="1421395" y="527396"/>
            <a:ext cx="93492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400" dirty="0">
                <a:solidFill>
                  <a:schemeClr val="bg1"/>
                </a:solidFill>
              </a:rPr>
              <a:t>PRINCIPAIS TIPOS DE FRAUDES ADUANEIRAS</a:t>
            </a:r>
            <a:endParaRPr sz="4400" dirty="0">
              <a:solidFill>
                <a:schemeClr val="bg1"/>
              </a:solidFill>
            </a:endParaRPr>
          </a:p>
        </p:txBody>
      </p:sp>
      <p:sp>
        <p:nvSpPr>
          <p:cNvPr id="118" name="Google Shape;118;g3e1f55e2a5d_0_11"/>
          <p:cNvSpPr txBox="1"/>
          <p:nvPr/>
        </p:nvSpPr>
        <p:spPr>
          <a:xfrm>
            <a:off x="280438" y="2279738"/>
            <a:ext cx="1165686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2000">
                <a:solidFill>
                  <a:schemeClr val="bg1"/>
                </a:solidFill>
              </a:rPr>
              <a:t>Subfaturamento: declaração de valor inferior ao real para reduzir II, IPI, PIS/COFINS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2000">
                <a:solidFill>
                  <a:schemeClr val="bg1"/>
                </a:solidFill>
              </a:rPr>
              <a:t>Falsificação de origem: adulteração de certificados para usufruir indevidamente de tratados (ex.: MERCOSUL, Acordo Brasil-UE)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2000">
                <a:solidFill>
                  <a:schemeClr val="bg1"/>
                </a:solidFill>
              </a:rPr>
              <a:t>Contrabando e descaminho: distinção prática entre as duas figuras criminais (Art. 334 e 334-A, CP)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2000">
                <a:solidFill>
                  <a:schemeClr val="bg1"/>
                </a:solidFill>
              </a:rPr>
              <a:t>Interposição fraudulenta: uso de laranjas e empresas de fachada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BR" sz="2000">
                <a:solidFill>
                  <a:schemeClr val="bg1"/>
                </a:solidFill>
              </a:rPr>
              <a:t>conexão com lavagem de dinheiro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2000">
                <a:solidFill>
                  <a:schemeClr val="bg1"/>
                </a:solidFill>
              </a:rPr>
              <a:t>Classificação tarifária incorreta (NCM): erro doloso para aplicar alíquota menor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2000">
                <a:solidFill>
                  <a:schemeClr val="bg1"/>
                </a:solidFill>
              </a:rPr>
              <a:t>Uso irregular de drawback e Ex-Tarifário: abuso de regimes especiais de desoneração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1f55e2a5d_0_11"/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14" name="Google Shape;114;g3e1f55e2a5d_0_11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15" name="Google Shape;115;g3e1f55e2a5d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3e1f55e2a5d_0_11" title="ED. Niemyer cor 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290" y="4901650"/>
            <a:ext cx="5807411" cy="17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e1f55e2a5d_0_11"/>
          <p:cNvSpPr txBox="1"/>
          <p:nvPr/>
        </p:nvSpPr>
        <p:spPr>
          <a:xfrm>
            <a:off x="1421395" y="527396"/>
            <a:ext cx="9349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BR" sz="3600" b="1">
                <a:solidFill>
                  <a:schemeClr val="bg1"/>
                </a:solidFill>
                <a:latin typeface="+mj-lt"/>
              </a:rPr>
              <a:t>MODUS OPERANDI — COMO OS CRIMES TRANSNACIONAIS OPERAM</a:t>
            </a:r>
            <a:r>
              <a:rPr lang="en-BR" sz="3600">
                <a:solidFill>
                  <a:schemeClr val="bg1"/>
                </a:solidFill>
                <a:latin typeface="+mj-lt"/>
              </a:rPr>
              <a:t> </a:t>
            </a:r>
            <a:endParaRPr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8" name="Google Shape;118;g3e1f55e2a5d_0_11"/>
          <p:cNvSpPr txBox="1"/>
          <p:nvPr/>
        </p:nvSpPr>
        <p:spPr>
          <a:xfrm>
            <a:off x="288097" y="1859359"/>
            <a:ext cx="10246292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2400">
                <a:solidFill>
                  <a:schemeClr val="bg1"/>
                </a:solidFill>
                <a:latin typeface="+mj-lt"/>
              </a:rPr>
              <a:t>As 5 etapas do modus operandi (slide de fluxo): Estruturação → Ocultação → Triangulação → Internação → Lavagem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2400">
                <a:solidFill>
                  <a:schemeClr val="bg1"/>
                </a:solidFill>
                <a:latin typeface="+mj-lt"/>
              </a:rPr>
              <a:t>Estruturação: criação de empresas em múltiplas jurisdições para dispersar rastros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2400">
                <a:solidFill>
                  <a:schemeClr val="bg1"/>
                </a:solidFill>
                <a:latin typeface="+mj-lt"/>
              </a:rPr>
              <a:t>Ocultação: uso de paraísos fiscais, contas offshore e beneficiários ocultos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2400">
                <a:solidFill>
                  <a:schemeClr val="bg1"/>
                </a:solidFill>
                <a:latin typeface="+mj-lt"/>
              </a:rPr>
              <a:t>Triangulação: países intermediários que 'lavam' a origem das mercadorias</a:t>
            </a:r>
          </a:p>
        </p:txBody>
      </p:sp>
    </p:spTree>
    <p:extLst>
      <p:ext uri="{BB962C8B-B14F-4D97-AF65-F5344CB8AC3E}">
        <p14:creationId xmlns:p14="http://schemas.microsoft.com/office/powerpoint/2010/main" val="382090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1f55e2a5d_0_11"/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14" name="Google Shape;114;g3e1f55e2a5d_0_11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15" name="Google Shape;115;g3e1f55e2a5d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3e1f55e2a5d_0_11" title="ED. Niemyer cor 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290" y="4901650"/>
            <a:ext cx="5807411" cy="17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e1f55e2a5d_0_11"/>
          <p:cNvSpPr txBox="1"/>
          <p:nvPr/>
        </p:nvSpPr>
        <p:spPr>
          <a:xfrm>
            <a:off x="1421395" y="527396"/>
            <a:ext cx="9349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BR" sz="3600" b="1">
                <a:solidFill>
                  <a:schemeClr val="bg1"/>
                </a:solidFill>
                <a:latin typeface="+mj-lt"/>
              </a:rPr>
              <a:t>MODUS OPERANDI — COMO OS CRIMES TRANSNACIONAIS OPERAM</a:t>
            </a:r>
            <a:r>
              <a:rPr lang="en-BR" sz="3600">
                <a:solidFill>
                  <a:schemeClr val="bg1"/>
                </a:solidFill>
                <a:latin typeface="+mj-lt"/>
              </a:rPr>
              <a:t> </a:t>
            </a:r>
            <a:endParaRPr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8" name="Google Shape;118;g3e1f55e2a5d_0_11"/>
          <p:cNvSpPr txBox="1"/>
          <p:nvPr/>
        </p:nvSpPr>
        <p:spPr>
          <a:xfrm>
            <a:off x="288097" y="1859359"/>
            <a:ext cx="10246292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2800">
                <a:solidFill>
                  <a:schemeClr val="bg1"/>
                </a:solidFill>
              </a:rPr>
              <a:t>Internação: documentação adulterada — faturas falsas, packing lists manipulados, BL adulterado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2800">
                <a:solidFill>
                  <a:schemeClr val="bg1"/>
                </a:solidFill>
              </a:rPr>
              <a:t>Lavagem: integração dos valores ao sistema financeiro por meio de exportações fictícias, superfaturamento ou notas frias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2800">
                <a:solidFill>
                  <a:schemeClr val="bg1"/>
                </a:solidFill>
              </a:rPr>
              <a:t>Caso Operação </a:t>
            </a:r>
            <a:r>
              <a:rPr lang="en-US" sz="2800" dirty="0" err="1">
                <a:solidFill>
                  <a:schemeClr val="bg1"/>
                </a:solidFill>
              </a:rPr>
              <a:t>Modo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Avião</a:t>
            </a:r>
            <a:r>
              <a:rPr lang="en-BR" sz="2800">
                <a:solidFill>
                  <a:schemeClr val="bg1"/>
                </a:solidFill>
              </a:rPr>
              <a:t> (RFB, 2022): 47 empresas de fachada, R$ 1,2 bi de prejuízo, importação de eletrônicos subfaturados</a:t>
            </a:r>
          </a:p>
        </p:txBody>
      </p:sp>
    </p:spTree>
    <p:extLst>
      <p:ext uri="{BB962C8B-B14F-4D97-AF65-F5344CB8AC3E}">
        <p14:creationId xmlns:p14="http://schemas.microsoft.com/office/powerpoint/2010/main" val="420903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1f55e2a5d_0_11"/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14" name="Google Shape;114;g3e1f55e2a5d_0_11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15" name="Google Shape;115;g3e1f55e2a5d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3e1f55e2a5d_0_11" title="ED. Niemyer cor 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290" y="4901650"/>
            <a:ext cx="5807411" cy="17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e1f55e2a5d_0_11"/>
          <p:cNvSpPr txBox="1"/>
          <p:nvPr/>
        </p:nvSpPr>
        <p:spPr>
          <a:xfrm>
            <a:off x="1421395" y="527396"/>
            <a:ext cx="93492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BR" sz="4000" b="1">
                <a:solidFill>
                  <a:schemeClr val="bg1"/>
                </a:solidFill>
                <a:latin typeface="+mj-lt"/>
              </a:rPr>
              <a:t>EVASÃO FISCAL TRANSNACIONAL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:</a:t>
            </a:r>
            <a:r>
              <a:rPr lang="en-BR" sz="4000" b="1">
                <a:solidFill>
                  <a:schemeClr val="bg1"/>
                </a:solidFill>
                <a:latin typeface="+mj-lt"/>
              </a:rPr>
              <a:t> DESAFIOS E FERRAMENTAS</a:t>
            </a:r>
            <a:r>
              <a:rPr lang="en-BR" sz="4000">
                <a:solidFill>
                  <a:schemeClr val="bg1"/>
                </a:solidFill>
                <a:latin typeface="+mj-lt"/>
              </a:rPr>
              <a:t> </a:t>
            </a:r>
            <a:endParaRPr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8" name="Google Shape;118;g3e1f55e2a5d_0_11"/>
          <p:cNvSpPr txBox="1"/>
          <p:nvPr/>
        </p:nvSpPr>
        <p:spPr>
          <a:xfrm>
            <a:off x="288097" y="1859359"/>
            <a:ext cx="1024629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r>
              <a:rPr lang="en-BR" sz="2000" b="1">
                <a:solidFill>
                  <a:schemeClr val="bg1"/>
                </a:solidFill>
                <a:latin typeface="+mj-lt"/>
              </a:rPr>
              <a:t>Principais desafios</a:t>
            </a:r>
            <a:endParaRPr lang="en-BR" sz="2000">
              <a:solidFill>
                <a:schemeClr val="bg1"/>
              </a:solidFill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BR" sz="2000">
                <a:solidFill>
                  <a:schemeClr val="bg1"/>
                </a:solidFill>
                <a:latin typeface="+mj-lt"/>
              </a:rPr>
              <a:t>Preço de Transferência (Transfer Pricing): manipulação de preços intrafirma para transferir lucros a jurisdições de baixa tributação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BR" sz="2000">
                <a:solidFill>
                  <a:schemeClr val="bg1"/>
                </a:solidFill>
                <a:latin typeface="+mj-lt"/>
              </a:rPr>
              <a:t>Paraísos fiscais e jurisdições opacas: sigilo bancário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BR" sz="2000">
                <a:solidFill>
                  <a:schemeClr val="bg1"/>
                </a:solidFill>
                <a:latin typeface="+mj-lt"/>
              </a:rPr>
              <a:t>Comércio digital e subvaloração: e-commerce transfronteiriço e Regra de Mínimos vs. regimes de baixo valor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BR" sz="2000">
                <a:solidFill>
                  <a:schemeClr val="bg1"/>
                </a:solidFill>
                <a:latin typeface="+mj-lt"/>
              </a:rPr>
              <a:t>BEPS (Base Erosion and Profit Shifting): erosão da base tributável por planejamento agressivo</a:t>
            </a:r>
          </a:p>
        </p:txBody>
      </p:sp>
    </p:spTree>
    <p:extLst>
      <p:ext uri="{BB962C8B-B14F-4D97-AF65-F5344CB8AC3E}">
        <p14:creationId xmlns:p14="http://schemas.microsoft.com/office/powerpoint/2010/main" val="110746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1f55e2a5d_0_11"/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14" name="Google Shape;114;g3e1f55e2a5d_0_11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15" name="Google Shape;115;g3e1f55e2a5d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3e1f55e2a5d_0_11" title="ED. Niemyer cor 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290" y="4901650"/>
            <a:ext cx="5807411" cy="17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e1f55e2a5d_0_11"/>
          <p:cNvSpPr txBox="1"/>
          <p:nvPr/>
        </p:nvSpPr>
        <p:spPr>
          <a:xfrm>
            <a:off x="1421395" y="527396"/>
            <a:ext cx="93492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BR" sz="4000" b="1">
                <a:solidFill>
                  <a:schemeClr val="bg1"/>
                </a:solidFill>
                <a:latin typeface="+mj-lt"/>
              </a:rPr>
              <a:t>EVASÃO FISCAL TRANSNACIONAL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:</a:t>
            </a:r>
            <a:r>
              <a:rPr lang="en-BR" sz="4000" b="1">
                <a:solidFill>
                  <a:schemeClr val="bg1"/>
                </a:solidFill>
                <a:latin typeface="+mj-lt"/>
              </a:rPr>
              <a:t> DESAFIOS E FERRAMENTAS</a:t>
            </a:r>
            <a:r>
              <a:rPr lang="en-BR" sz="4000">
                <a:solidFill>
                  <a:schemeClr val="bg1"/>
                </a:solidFill>
                <a:latin typeface="+mj-lt"/>
              </a:rPr>
              <a:t> </a:t>
            </a:r>
            <a:endParaRPr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8" name="Google Shape;118;g3e1f55e2a5d_0_11"/>
          <p:cNvSpPr txBox="1"/>
          <p:nvPr/>
        </p:nvSpPr>
        <p:spPr>
          <a:xfrm>
            <a:off x="288097" y="1859359"/>
            <a:ext cx="1024629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BR" sz="2000" b="1">
                <a:solidFill>
                  <a:schemeClr val="bg1"/>
                </a:solidFill>
                <a:latin typeface="+mj-lt"/>
              </a:rPr>
              <a:t>Ferramentas aduaneiras de detecção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endParaRPr lang="en-BR" sz="2000">
              <a:solidFill>
                <a:schemeClr val="bg1"/>
              </a:solidFill>
              <a:latin typeface="+mj-lt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en-BR" sz="2000">
                <a:solidFill>
                  <a:schemeClr val="bg1"/>
                </a:solidFill>
                <a:latin typeface="+mj-lt"/>
              </a:rPr>
              <a:t>Análise de risco e seleção parametrizada: SISCOMEX, RADAR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BR" sz="2000">
                <a:solidFill>
                  <a:schemeClr val="bg1"/>
                </a:solidFill>
                <a:latin typeface="+mj-lt"/>
              </a:rPr>
              <a:t>Cruzamento de dados com bancos centrais, Receitas estrangeiras e COAF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BR" sz="2000">
                <a:solidFill>
                  <a:schemeClr val="bg1"/>
                </a:solidFill>
                <a:latin typeface="+mj-lt"/>
              </a:rPr>
              <a:t>Valoração aduaneira: Acordo de Valoração da OMC 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en-BR" sz="2000">
                <a:solidFill>
                  <a:schemeClr val="bg1"/>
                </a:solidFill>
                <a:latin typeface="+mj-lt"/>
              </a:rPr>
              <a:t>IVA: inteligência de preços de referência para detecção de subfaturamento</a:t>
            </a:r>
          </a:p>
        </p:txBody>
      </p:sp>
    </p:spTree>
    <p:extLst>
      <p:ext uri="{BB962C8B-B14F-4D97-AF65-F5344CB8AC3E}">
        <p14:creationId xmlns:p14="http://schemas.microsoft.com/office/powerpoint/2010/main" val="259000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1f55e2a5d_0_11"/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14" name="Google Shape;114;g3e1f55e2a5d_0_11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15" name="Google Shape;115;g3e1f55e2a5d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3e1f55e2a5d_0_11" title="ED. Niemyer cor 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290" y="4901650"/>
            <a:ext cx="5807411" cy="17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e1f55e2a5d_0_11"/>
          <p:cNvSpPr txBox="1"/>
          <p:nvPr/>
        </p:nvSpPr>
        <p:spPr>
          <a:xfrm>
            <a:off x="1421395" y="527396"/>
            <a:ext cx="93492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BR" sz="3200" b="1">
                <a:solidFill>
                  <a:schemeClr val="bg1"/>
                </a:solidFill>
                <a:latin typeface="+mj-lt"/>
              </a:rPr>
              <a:t>COOPERAÇÃO INTERNACIONAL E FORTALECIMENTO ADUANEIRO</a:t>
            </a:r>
            <a:endParaRPr lang="en-BR" sz="3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8" name="Google Shape;118;g3e1f55e2a5d_0_11"/>
          <p:cNvSpPr txBox="1"/>
          <p:nvPr/>
        </p:nvSpPr>
        <p:spPr>
          <a:xfrm>
            <a:off x="288097" y="1859359"/>
            <a:ext cx="1024629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BR" sz="1800" b="1">
                <a:solidFill>
                  <a:schemeClr val="bg1"/>
                </a:solidFill>
                <a:latin typeface="+mj-lt"/>
              </a:rPr>
              <a:t>Cooperação Internacional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endParaRPr lang="en-BR" sz="1800">
              <a:solidFill>
                <a:schemeClr val="bg1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1800">
                <a:solidFill>
                  <a:schemeClr val="bg1"/>
                </a:solidFill>
                <a:latin typeface="+mj-lt"/>
              </a:rPr>
              <a:t>OMA (Organização Mundial das Aduanas): Marco SAFE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1800">
                <a:solidFill>
                  <a:schemeClr val="bg1"/>
                </a:solidFill>
                <a:latin typeface="+mj-lt"/>
              </a:rPr>
              <a:t>INTERPOL: operações conjuntas, notices vermelhas contra contrabandistas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1800">
                <a:solidFill>
                  <a:schemeClr val="bg1"/>
                </a:solidFill>
                <a:latin typeface="+mj-lt"/>
              </a:rPr>
              <a:t>OCDE: BEPS Action Plan, Transfer Pricing Guidelines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1800">
                <a:solidFill>
                  <a:schemeClr val="bg1"/>
                </a:solidFill>
                <a:latin typeface="+mj-lt"/>
              </a:rPr>
              <a:t>COAF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:</a:t>
            </a:r>
            <a:r>
              <a:rPr lang="en-BR" sz="1800">
                <a:solidFill>
                  <a:schemeClr val="bg1"/>
                </a:solidFill>
                <a:latin typeface="+mj-lt"/>
              </a:rPr>
              <a:t> antilavagem, compliance, monitoramento de operações suspeitas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1800">
                <a:solidFill>
                  <a:schemeClr val="bg1"/>
                </a:solidFill>
                <a:latin typeface="+mj-lt"/>
              </a:rPr>
              <a:t>Acordos de Assistência Mútua Administrativa: Brasil tem com + de 30 países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BR" sz="1800">
                <a:solidFill>
                  <a:schemeClr val="bg1"/>
                </a:solidFill>
                <a:latin typeface="+mj-lt"/>
              </a:rPr>
              <a:t>Programa OEA (Operador Econômico Autorizado): controle inteligente, foco no risco</a:t>
            </a:r>
          </a:p>
        </p:txBody>
      </p:sp>
    </p:spTree>
    <p:extLst>
      <p:ext uri="{BB962C8B-B14F-4D97-AF65-F5344CB8AC3E}">
        <p14:creationId xmlns:p14="http://schemas.microsoft.com/office/powerpoint/2010/main" val="209025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1f55e2a5d_0_11"/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14" name="Google Shape;114;g3e1f55e2a5d_0_11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15" name="Google Shape;115;g3e1f55e2a5d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3e1f55e2a5d_0_11" title="ED. Niemyer cor 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290" y="4901650"/>
            <a:ext cx="5807411" cy="17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e1f55e2a5d_0_11"/>
          <p:cNvSpPr txBox="1"/>
          <p:nvPr/>
        </p:nvSpPr>
        <p:spPr>
          <a:xfrm>
            <a:off x="1421395" y="527396"/>
            <a:ext cx="93492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BR" sz="3200" b="1">
                <a:solidFill>
                  <a:schemeClr val="bg1"/>
                </a:solidFill>
                <a:latin typeface="+mj-lt"/>
              </a:rPr>
              <a:t>COOPERAÇÃO INTERNACIONAL E FORTALECIMENTO ADUANEIRO</a:t>
            </a:r>
            <a:endParaRPr lang="en-BR" sz="3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8" name="Google Shape;118;g3e1f55e2a5d_0_11"/>
          <p:cNvSpPr txBox="1"/>
          <p:nvPr/>
        </p:nvSpPr>
        <p:spPr>
          <a:xfrm>
            <a:off x="275571" y="2201227"/>
            <a:ext cx="1024629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BR" sz="2000" b="1">
                <a:solidFill>
                  <a:schemeClr val="bg1"/>
                </a:solidFill>
                <a:latin typeface="+mj-lt"/>
              </a:rPr>
              <a:t>Fortalecimento dos Mecanismos Aduaneiros — Propostas</a:t>
            </a:r>
            <a:br>
              <a:rPr lang="en-US" sz="2000" b="1" dirty="0">
                <a:solidFill>
                  <a:schemeClr val="bg1"/>
                </a:solidFill>
                <a:latin typeface="+mj-lt"/>
              </a:rPr>
            </a:br>
            <a:endParaRPr lang="en-BR" sz="200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en-BR" sz="2000">
                <a:solidFill>
                  <a:schemeClr val="bg1"/>
                </a:solidFill>
                <a:latin typeface="+mj-lt"/>
              </a:rPr>
              <a:t>1. Inteligência Artificial &amp; Big Data: aplicado ao SISCOMEX, análise preditiva de risco</a:t>
            </a:r>
          </a:p>
          <a:p>
            <a:pPr lvl="0"/>
            <a:r>
              <a:rPr lang="en-BR" sz="2000">
                <a:solidFill>
                  <a:schemeClr val="bg1"/>
                </a:solidFill>
                <a:latin typeface="+mj-lt"/>
              </a:rPr>
              <a:t>2. Capacitação permanente: auditores fiscais precisam acompanhar as novas modalidades</a:t>
            </a:r>
          </a:p>
          <a:p>
            <a:pPr lvl="0"/>
            <a:r>
              <a:rPr lang="en-BR" sz="2000">
                <a:solidFill>
                  <a:schemeClr val="bg1"/>
                </a:solidFill>
                <a:latin typeface="+mj-lt"/>
              </a:rPr>
              <a:t>3. Legislação atualizada: comércio digital, criptoativos, plataformas globais (ex.: Shopee, Shein)</a:t>
            </a:r>
          </a:p>
          <a:p>
            <a:pPr lvl="0"/>
            <a:r>
              <a:rPr lang="en-BR" sz="2000">
                <a:solidFill>
                  <a:schemeClr val="bg1"/>
                </a:solidFill>
                <a:latin typeface="+mj-lt"/>
              </a:rPr>
              <a:t>4. Integração interinstitucional: RFB ↔ PF ↔ MPF ↔ CGU ↔ COAF ↔ Bacen</a:t>
            </a:r>
          </a:p>
        </p:txBody>
      </p:sp>
    </p:spTree>
    <p:extLst>
      <p:ext uri="{BB962C8B-B14F-4D97-AF65-F5344CB8AC3E}">
        <p14:creationId xmlns:p14="http://schemas.microsoft.com/office/powerpoint/2010/main" val="29724705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663</Words>
  <Application>Microsoft Macintosh PowerPoint</Application>
  <PresentationFormat>Widescreen</PresentationFormat>
  <Paragraphs>80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Ferreira</dc:creator>
  <cp:lastModifiedBy>Author</cp:lastModifiedBy>
  <cp:revision>9</cp:revision>
  <dcterms:created xsi:type="dcterms:W3CDTF">2022-06-12T17:21:25Z</dcterms:created>
  <dcterms:modified xsi:type="dcterms:W3CDTF">2026-05-31T20:27:33Z</dcterms:modified>
</cp:coreProperties>
</file>