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7" r:id="rId6"/>
    <p:sldId id="268" r:id="rId7"/>
    <p:sldId id="269" r:id="rId8"/>
    <p:sldId id="270" r:id="rId9"/>
    <p:sldId id="265" r:id="rId10"/>
    <p:sldId id="266" r:id="rId11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62" d="100"/>
          <a:sy n="62" d="100"/>
        </p:scale>
        <p:origin x="8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3595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93D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DB9920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Text 1"/>
          <p:cNvSpPr/>
          <p:nvPr/>
        </p:nvSpPr>
        <p:spPr>
          <a:xfrm>
            <a:off x="822960" y="77724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kern="0" spc="400" dirty="0">
                <a:solidFill>
                  <a:srgbClr val="F2E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PAINEL · TECNOLOGIA E INFRAESTRUTURA DIGITAL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868680" y="1143000"/>
            <a:ext cx="1280160" cy="36576"/>
          </a:xfrm>
          <a:prstGeom prst="rect">
            <a:avLst/>
          </a:prstGeom>
          <a:solidFill>
            <a:srgbClr val="DB9920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5" name="Text 3"/>
          <p:cNvSpPr/>
          <p:nvPr/>
        </p:nvSpPr>
        <p:spPr>
          <a:xfrm>
            <a:off x="822960" y="1965960"/>
            <a:ext cx="106070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Inteligência Fiscal</a:t>
            </a:r>
            <a:endParaRPr lang="en-US" sz="5800" dirty="0"/>
          </a:p>
        </p:txBody>
      </p:sp>
      <p:sp>
        <p:nvSpPr>
          <p:cNvPr id="6" name="Text 4"/>
          <p:cNvSpPr/>
          <p:nvPr/>
        </p:nvSpPr>
        <p:spPr>
          <a:xfrm>
            <a:off x="822960" y="2926080"/>
            <a:ext cx="10607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i="1" dirty="0">
                <a:solidFill>
                  <a:srgbClr val="E8B0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na Era da Inteligência Artificial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822960" y="3794760"/>
            <a:ext cx="10607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i="1" dirty="0">
                <a:solidFill>
                  <a:srgbClr val="E6EB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 informação à decisão estratégica</a:t>
            </a:r>
            <a:endParaRPr lang="en-US" sz="1900" dirty="0"/>
          </a:p>
        </p:txBody>
      </p:sp>
      <p:sp>
        <p:nvSpPr>
          <p:cNvPr id="8" name="Shape 6"/>
          <p:cNvSpPr/>
          <p:nvPr/>
        </p:nvSpPr>
        <p:spPr>
          <a:xfrm>
            <a:off x="868680" y="5074920"/>
            <a:ext cx="45720" cy="1234440"/>
          </a:xfrm>
          <a:prstGeom prst="rect">
            <a:avLst/>
          </a:prstGeom>
          <a:solidFill>
            <a:srgbClr val="DB9920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9" name="Text 7"/>
          <p:cNvSpPr/>
          <p:nvPr/>
        </p:nvSpPr>
        <p:spPr>
          <a:xfrm>
            <a:off x="1097280" y="5074920"/>
            <a:ext cx="9144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Tiago Strapazzon Severo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1097280" y="548640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E6EB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Auditor Fiscal da Receita Estadual de Santa Catarina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580644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E8B0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Vencedor do Prêmio Tributare 2025 · Sistema GEI</a:t>
            </a:r>
            <a:endParaRPr lang="en-US" sz="1300" dirty="0"/>
          </a:p>
        </p:txBody>
      </p:sp>
      <p:pic>
        <p:nvPicPr>
          <p:cNvPr id="12" name="Picture 11" descr="_tpl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19598" y="180022"/>
            <a:ext cx="4023360" cy="1194435"/>
          </a:xfrm>
          <a:prstGeom prst="rect">
            <a:avLst/>
          </a:prstGeom>
        </p:spPr>
      </p:pic>
      <p:sp>
        <p:nvSpPr>
          <p:cNvPr id="14" name="CaixaDeTexto 13">
            <a:extLst>
              <a:ext uri="{FF2B5EF4-FFF2-40B4-BE49-F238E27FC236}">
                <a16:creationId xmlns:a16="http://schemas.microsoft.com/office/drawing/2014/main" id="{C0A5C988-D3A9-FD5F-9662-7737E33A65F8}"/>
              </a:ext>
            </a:extLst>
          </p:cNvPr>
          <p:cNvSpPr txBox="1"/>
          <p:nvPr/>
        </p:nvSpPr>
        <p:spPr>
          <a:xfrm>
            <a:off x="164592" y="5704852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1" dirty="0">
                <a:solidFill>
                  <a:srgbClr val="E8B04B"/>
                </a:solidFill>
                <a:latin typeface="Calibri"/>
              </a:rPr>
              <a:t>🏆</a:t>
            </a:r>
            <a:endParaRPr lang="pt-BR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293D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286000"/>
          </a:xfrm>
          <a:prstGeom prst="rect">
            <a:avLst/>
          </a:prstGeom>
          <a:solidFill>
            <a:srgbClr val="1E2D11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0" y="2286000"/>
            <a:ext cx="12191695" cy="73152"/>
          </a:xfrm>
          <a:prstGeom prst="rect">
            <a:avLst/>
          </a:prstGeom>
          <a:solidFill>
            <a:srgbClr val="DB9920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640080" y="82296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Obrigado.</a:t>
            </a:r>
            <a:endParaRPr lang="en-US" sz="4800" dirty="0"/>
          </a:p>
        </p:txBody>
      </p:sp>
      <p:sp>
        <p:nvSpPr>
          <p:cNvPr id="5" name="Shape 3"/>
          <p:cNvSpPr/>
          <p:nvPr/>
        </p:nvSpPr>
        <p:spPr>
          <a:xfrm>
            <a:off x="640080" y="2880360"/>
            <a:ext cx="54864" cy="1828800"/>
          </a:xfrm>
          <a:prstGeom prst="rect">
            <a:avLst/>
          </a:prstGeom>
          <a:solidFill>
            <a:srgbClr val="DB9920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6" name="Text 4"/>
          <p:cNvSpPr/>
          <p:nvPr/>
        </p:nvSpPr>
        <p:spPr>
          <a:xfrm>
            <a:off x="914400" y="2880360"/>
            <a:ext cx="10058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Tiago Strapazzon Severo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914400" y="33832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BFCB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Auditor Fiscal da Receita Estadual de Santa Catarina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914400" y="416052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E8B0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tsevero@sef.sc.gov.br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640080" y="5029200"/>
            <a:ext cx="10927080" cy="914400"/>
          </a:xfrm>
          <a:prstGeom prst="rect">
            <a:avLst/>
          </a:prstGeom>
          <a:solidFill>
            <a:srgbClr val="2F471C"/>
          </a:solidFill>
          <a:ln w="12700">
            <a:solidFill>
              <a:srgbClr val="35501F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1" name="Text 9"/>
          <p:cNvSpPr/>
          <p:nvPr/>
        </p:nvSpPr>
        <p:spPr>
          <a:xfrm>
            <a:off x="868680" y="5029200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BFCB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“Da informação à decisão estratégica” — o futuro da arrecadação começa no método.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40080" y="61722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BFCB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10.º Congresso Luso-Brasileiro de Auditores Fiscais · Belo Horizonte · Junho de 2026</a:t>
            </a:r>
            <a:endParaRPr lang="en-US" sz="1000" dirty="0"/>
          </a:p>
        </p:txBody>
      </p:sp>
      <p:pic>
        <p:nvPicPr>
          <p:cNvPr id="13" name="Picture 12" descr="_tpl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8120" y="575920"/>
            <a:ext cx="3794760" cy="112656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293D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0972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kern="0" spc="500" dirty="0">
                <a:solidFill>
                  <a:srgbClr val="E8B0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TESE</a:t>
            </a:r>
            <a:endParaRPr lang="en-US" sz="1300" dirty="0"/>
          </a:p>
        </p:txBody>
      </p:sp>
      <p:sp>
        <p:nvSpPr>
          <p:cNvPr id="3" name="Shape 1"/>
          <p:cNvSpPr/>
          <p:nvPr/>
        </p:nvSpPr>
        <p:spPr>
          <a:xfrm>
            <a:off x="685800" y="1508760"/>
            <a:ext cx="1097280" cy="45720"/>
          </a:xfrm>
          <a:prstGeom prst="rect">
            <a:avLst/>
          </a:prstGeom>
          <a:solidFill>
            <a:srgbClr val="DB9920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640080" y="1874520"/>
            <a:ext cx="109728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4000"/>
              </a:lnSpc>
              <a:buNone/>
            </a:pPr>
            <a:r>
              <a:rPr lang="en-US" sz="2600" b="1" dirty="0">
                <a:solidFill>
                  <a:srgbClr val="F2E4C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 administrações tributárias nunca tiveram tantos dados.
</a:t>
            </a:r>
            <a:r>
              <a:rPr lang="en-US" sz="2600" b="1" dirty="0">
                <a:solidFill>
                  <a:srgbClr val="BFCBA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Mas dado não é inteligência — e a abundância de dados não
se converte, sozinha, em melhores decisões fiscais.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640080" y="4389120"/>
            <a:ext cx="10927080" cy="1463040"/>
          </a:xfrm>
          <a:prstGeom prst="rect">
            <a:avLst/>
          </a:prstGeom>
          <a:solidFill>
            <a:srgbClr val="1E2D11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6" name="Shape 4"/>
          <p:cNvSpPr/>
          <p:nvPr/>
        </p:nvSpPr>
        <p:spPr>
          <a:xfrm>
            <a:off x="640080" y="4389120"/>
            <a:ext cx="109728" cy="1463040"/>
          </a:xfrm>
          <a:prstGeom prst="rect">
            <a:avLst/>
          </a:prstGeom>
          <a:solidFill>
            <a:srgbClr val="DB9920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7" name="Text 5"/>
          <p:cNvSpPr/>
          <p:nvPr/>
        </p:nvSpPr>
        <p:spPr>
          <a:xfrm>
            <a:off x="1005840" y="4389120"/>
            <a:ext cx="102412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3200"/>
              </a:lnSpc>
              <a:buNone/>
            </a:pPr>
            <a:r>
              <a:rPr lang="en-US" sz="2200" i="1" dirty="0">
                <a:solidFill>
                  <a:srgbClr val="E6EB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salto decisivo para o fisco não é tecnológico. É de método:
</a:t>
            </a:r>
            <a:r>
              <a:rPr lang="en-US" sz="2200" b="1" i="1" dirty="0">
                <a:solidFill>
                  <a:srgbClr val="E8B0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transformar dado em decisão.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640080" y="6510528"/>
            <a:ext cx="9144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BFCB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10.º Congresso Luso-Brasileiro de Auditores Fiscais · Belo Horizonte 2026</a:t>
            </a:r>
            <a:endParaRPr lang="en-US" sz="900" dirty="0"/>
          </a:p>
        </p:txBody>
      </p:sp>
      <p:pic>
        <p:nvPicPr>
          <p:cNvPr id="10" name="Picture 9" descr="_tpl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0928" y="292608"/>
            <a:ext cx="2240280" cy="66508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293D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kern="0" spc="400" dirty="0">
                <a:solidFill>
                  <a:srgbClr val="E8B0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CONCEITO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658368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 informação à decisão: uma escada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40080" y="141732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BFCB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Onde a maior parte do esforço de modernização parou — e onde está o valor não capturado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640080" y="1938528"/>
            <a:ext cx="822960" cy="41148"/>
          </a:xfrm>
          <a:prstGeom prst="rect">
            <a:avLst/>
          </a:prstGeom>
          <a:solidFill>
            <a:srgbClr val="DB9920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6" name="Shape 4"/>
          <p:cNvSpPr/>
          <p:nvPr/>
        </p:nvSpPr>
        <p:spPr>
          <a:xfrm>
            <a:off x="640080" y="2240280"/>
            <a:ext cx="8412480" cy="731520"/>
          </a:xfrm>
          <a:prstGeom prst="rect">
            <a:avLst/>
          </a:prstGeom>
          <a:solidFill>
            <a:srgbClr val="DB9920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7" name="Text 5"/>
          <p:cNvSpPr/>
          <p:nvPr/>
        </p:nvSpPr>
        <p:spPr>
          <a:xfrm>
            <a:off x="777240" y="2240280"/>
            <a:ext cx="548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1371600" y="2240280"/>
            <a:ext cx="2560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DECISÃO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9235440" y="2240280"/>
            <a:ext cx="2743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BFCB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Ação fiscal precisa, priorizada, fundamentada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40080" y="3081528"/>
            <a:ext cx="6949440" cy="731520"/>
          </a:xfrm>
          <a:prstGeom prst="rect">
            <a:avLst/>
          </a:prstGeom>
          <a:solidFill>
            <a:srgbClr val="A74115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1" name="Text 9"/>
          <p:cNvSpPr/>
          <p:nvPr/>
        </p:nvSpPr>
        <p:spPr>
          <a:xfrm>
            <a:off x="777240" y="3081528"/>
            <a:ext cx="548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1371600" y="3081528"/>
            <a:ext cx="2560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CONHECIMENTO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9235440" y="3081528"/>
            <a:ext cx="2743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BFCB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Informação interpretada com domínio tributário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40080" y="3922776"/>
            <a:ext cx="5486400" cy="731520"/>
          </a:xfrm>
          <a:prstGeom prst="rect">
            <a:avLst/>
          </a:prstGeom>
          <a:solidFill>
            <a:srgbClr val="5C6E41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5" name="Text 13"/>
          <p:cNvSpPr/>
          <p:nvPr/>
        </p:nvSpPr>
        <p:spPr>
          <a:xfrm>
            <a:off x="777240" y="3922776"/>
            <a:ext cx="548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2E4C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600" dirty="0"/>
          </a:p>
        </p:txBody>
      </p:sp>
      <p:sp>
        <p:nvSpPr>
          <p:cNvPr id="16" name="Text 14"/>
          <p:cNvSpPr/>
          <p:nvPr/>
        </p:nvSpPr>
        <p:spPr>
          <a:xfrm>
            <a:off x="1371600" y="3922776"/>
            <a:ext cx="2560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kern="0" spc="200" dirty="0">
                <a:solidFill>
                  <a:srgbClr val="F2E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INFORMAÇÃO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9235440" y="3922776"/>
            <a:ext cx="2743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BFCB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Dado organizado em painéis e relatórios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640080" y="4764024"/>
            <a:ext cx="4023360" cy="731520"/>
          </a:xfrm>
          <a:prstGeom prst="rect">
            <a:avLst/>
          </a:prstGeom>
          <a:solidFill>
            <a:srgbClr val="2F471C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9" name="Text 17"/>
          <p:cNvSpPr/>
          <p:nvPr/>
        </p:nvSpPr>
        <p:spPr>
          <a:xfrm>
            <a:off x="777240" y="4764024"/>
            <a:ext cx="548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BFCBA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371600" y="4764024"/>
            <a:ext cx="2560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kern="0" spc="200" dirty="0">
                <a:solidFill>
                  <a:srgbClr val="BFCB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DADO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9235440" y="4764024"/>
            <a:ext cx="2743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BFCB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Registro bruto — nota fiscal, declaração, lançamento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7108766" y="2340308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1800" b="1" i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  valor não capturado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23" name="Text 21"/>
          <p:cNvSpPr/>
          <p:nvPr/>
        </p:nvSpPr>
        <p:spPr>
          <a:xfrm>
            <a:off x="6289960" y="3985674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i="1" dirty="0">
                <a:solidFill>
                  <a:srgbClr val="BFCB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↓  a modernização parou aqui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40080" y="5989320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BFCB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Repositórios, integrações e painéis são indispensáveis — mas são informação, não inteligência.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6510528"/>
            <a:ext cx="9144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BFCB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10.º Congresso Luso-Brasileiro de Auditores Fiscais · Belo Horizonte 2026</a:t>
            </a:r>
            <a:endParaRPr lang="en-US" sz="900" dirty="0"/>
          </a:p>
        </p:txBody>
      </p:sp>
      <p:pic>
        <p:nvPicPr>
          <p:cNvPr id="27" name="Picture 26" descr="_tpl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0928" y="292608"/>
            <a:ext cx="2240280" cy="66508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293D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kern="0" spc="400" dirty="0">
                <a:solidFill>
                  <a:srgbClr val="E8B0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DEFINIÇÃO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658368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que é Inteligência Fiscal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40080" y="141732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BFCB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Uma definição operacional — distinta de relatório, de painel e de automação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640080" y="1938528"/>
            <a:ext cx="822960" cy="41148"/>
          </a:xfrm>
          <a:prstGeom prst="rect">
            <a:avLst/>
          </a:prstGeom>
          <a:solidFill>
            <a:srgbClr val="DB9920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6" name="Shape 4"/>
          <p:cNvSpPr/>
          <p:nvPr/>
        </p:nvSpPr>
        <p:spPr>
          <a:xfrm>
            <a:off x="640080" y="2148840"/>
            <a:ext cx="10927080" cy="1234440"/>
          </a:xfrm>
          <a:prstGeom prst="rect">
            <a:avLst/>
          </a:prstGeom>
          <a:solidFill>
            <a:srgbClr val="2F471C"/>
          </a:solidFill>
          <a:ln w="12700">
            <a:solidFill>
              <a:srgbClr val="35501F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" name="Shape 5"/>
          <p:cNvSpPr/>
          <p:nvPr/>
        </p:nvSpPr>
        <p:spPr>
          <a:xfrm>
            <a:off x="640080" y="2148840"/>
            <a:ext cx="91440" cy="1234440"/>
          </a:xfrm>
          <a:prstGeom prst="rect">
            <a:avLst/>
          </a:prstGeom>
          <a:solidFill>
            <a:srgbClr val="DB9920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8" name="Text 6"/>
          <p:cNvSpPr/>
          <p:nvPr/>
        </p:nvSpPr>
        <p:spPr>
          <a:xfrm>
            <a:off x="914400" y="2148840"/>
            <a:ext cx="1042416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2800"/>
              </a:lnSpc>
              <a:buNone/>
            </a:pPr>
            <a:r>
              <a:rPr lang="en-US" sz="1900" i="1" dirty="0">
                <a:solidFill>
                  <a:srgbClr val="F2E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Capacidade de transformar grandes volumes de dados tributários em </a:t>
            </a:r>
            <a:r>
              <a:rPr lang="en-US" sz="1900" b="1" i="1" dirty="0">
                <a:solidFill>
                  <a:srgbClr val="E8B0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ações fiscais precisas e priorizadas</a:t>
            </a:r>
            <a:r>
              <a:rPr lang="en-US" sz="1900" i="1" dirty="0">
                <a:solidFill>
                  <a:srgbClr val="F2E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reduzindo o desperdício de esforço e maximizando o resultado para o erário.</a:t>
            </a:r>
            <a:endParaRPr lang="en-US" sz="1900" dirty="0"/>
          </a:p>
        </p:txBody>
      </p:sp>
      <p:sp>
        <p:nvSpPr>
          <p:cNvPr id="24" name="Text 19"/>
          <p:cNvSpPr/>
          <p:nvPr/>
        </p:nvSpPr>
        <p:spPr>
          <a:xfrm>
            <a:off x="640080" y="6510528"/>
            <a:ext cx="9144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BFCB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10.º Congresso Luso-Brasileiro de Auditores Fiscais · Belo Horizonte 2026</a:t>
            </a:r>
            <a:endParaRPr lang="en-US" sz="900" dirty="0"/>
          </a:p>
        </p:txBody>
      </p:sp>
      <p:pic>
        <p:nvPicPr>
          <p:cNvPr id="26" name="Picture 25" descr="_tpl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0928" y="292608"/>
            <a:ext cx="2240280" cy="665083"/>
          </a:xfrm>
          <a:prstGeom prst="rect">
            <a:avLst/>
          </a:prstGeom>
        </p:spPr>
      </p:pic>
      <p:sp>
        <p:nvSpPr>
          <p:cNvPr id="27" name="Rectangle 26"/>
          <p:cNvSpPr/>
          <p:nvPr/>
        </p:nvSpPr>
        <p:spPr>
          <a:xfrm>
            <a:off x="640080" y="3566160"/>
            <a:ext cx="2560320" cy="2606040"/>
          </a:xfrm>
          <a:prstGeom prst="rect">
            <a:avLst/>
          </a:prstGeom>
          <a:solidFill>
            <a:srgbClr val="2F47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Rectangle 27"/>
          <p:cNvSpPr/>
          <p:nvPr/>
        </p:nvSpPr>
        <p:spPr>
          <a:xfrm>
            <a:off x="640080" y="3566160"/>
            <a:ext cx="2560320" cy="64008"/>
          </a:xfrm>
          <a:prstGeom prst="rect">
            <a:avLst/>
          </a:prstGeom>
          <a:solidFill>
            <a:srgbClr val="DB99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877824" y="3822191"/>
            <a:ext cx="2084831" cy="8686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800" b="1">
                <a:solidFill>
                  <a:srgbClr val="FFFFFF"/>
                </a:solidFill>
                <a:latin typeface="Georgia"/>
              </a:rPr>
              <a:t>Análise Avançada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77824" y="4754880"/>
            <a:ext cx="2084831" cy="12801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800" b="0">
                <a:solidFill>
                  <a:srgbClr val="BFCBA6"/>
                </a:solidFill>
                <a:latin typeface="Calibri"/>
              </a:rPr>
              <a:t>ML e estatística sobre NF-e, PGDAS, RAIS, CCS e +10 fontes integradas.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364992" y="3566160"/>
            <a:ext cx="2560320" cy="2606040"/>
          </a:xfrm>
          <a:prstGeom prst="rect">
            <a:avLst/>
          </a:prstGeom>
          <a:solidFill>
            <a:srgbClr val="2F47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Rectangle 31"/>
          <p:cNvSpPr/>
          <p:nvPr/>
        </p:nvSpPr>
        <p:spPr>
          <a:xfrm>
            <a:off x="3364992" y="3566160"/>
            <a:ext cx="2560320" cy="64008"/>
          </a:xfrm>
          <a:prstGeom prst="rect">
            <a:avLst/>
          </a:prstGeom>
          <a:solidFill>
            <a:srgbClr val="DB99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3602736" y="3822191"/>
            <a:ext cx="2084831" cy="8686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800" b="1">
                <a:solidFill>
                  <a:srgbClr val="FFFFFF"/>
                </a:solidFill>
                <a:latin typeface="Georgia"/>
              </a:rPr>
              <a:t>Score / Ranking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602736" y="4754880"/>
            <a:ext cx="2084831" cy="12801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800" b="0">
                <a:solidFill>
                  <a:srgbClr val="BFCBA6"/>
                </a:solidFill>
                <a:latin typeface="Calibri"/>
              </a:rPr>
              <a:t>Classifica contribuintes por probabilidade e materialidade do risco.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089904" y="3566160"/>
            <a:ext cx="2560320" cy="2606040"/>
          </a:xfrm>
          <a:prstGeom prst="rect">
            <a:avLst/>
          </a:prstGeom>
          <a:solidFill>
            <a:srgbClr val="2F47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Rectangle 35"/>
          <p:cNvSpPr/>
          <p:nvPr/>
        </p:nvSpPr>
        <p:spPr>
          <a:xfrm>
            <a:off x="6089904" y="3566160"/>
            <a:ext cx="2560320" cy="64008"/>
          </a:xfrm>
          <a:prstGeom prst="rect">
            <a:avLst/>
          </a:prstGeom>
          <a:solidFill>
            <a:srgbClr val="DB99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6327648" y="3822191"/>
            <a:ext cx="2084831" cy="8686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800" b="1">
                <a:solidFill>
                  <a:srgbClr val="FFFFFF"/>
                </a:solidFill>
                <a:latin typeface="Georgia"/>
              </a:rPr>
              <a:t>Suporte à Decisão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327648" y="4754880"/>
            <a:ext cx="2084831" cy="12801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800" b="0">
                <a:solidFill>
                  <a:srgbClr val="BFCBA6"/>
                </a:solidFill>
                <a:latin typeface="Calibri"/>
              </a:rPr>
              <a:t>Dossiês automáticos e visão sistêmica antes da auditoria formal.</a:t>
            </a:r>
          </a:p>
        </p:txBody>
      </p:sp>
      <p:sp>
        <p:nvSpPr>
          <p:cNvPr id="39" name="Rectangle 38"/>
          <p:cNvSpPr/>
          <p:nvPr/>
        </p:nvSpPr>
        <p:spPr>
          <a:xfrm>
            <a:off x="8814816" y="3566160"/>
            <a:ext cx="2560320" cy="2606040"/>
          </a:xfrm>
          <a:prstGeom prst="rect">
            <a:avLst/>
          </a:prstGeom>
          <a:solidFill>
            <a:srgbClr val="2F47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Rectangle 39"/>
          <p:cNvSpPr/>
          <p:nvPr/>
        </p:nvSpPr>
        <p:spPr>
          <a:xfrm>
            <a:off x="8814816" y="3566160"/>
            <a:ext cx="2560320" cy="64008"/>
          </a:xfrm>
          <a:prstGeom prst="rect">
            <a:avLst/>
          </a:prstGeom>
          <a:solidFill>
            <a:srgbClr val="DB99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TextBox 40"/>
          <p:cNvSpPr txBox="1"/>
          <p:nvPr/>
        </p:nvSpPr>
        <p:spPr>
          <a:xfrm>
            <a:off x="9052560" y="3822191"/>
            <a:ext cx="2084831" cy="8686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800" b="1">
                <a:solidFill>
                  <a:srgbClr val="FFFFFF"/>
                </a:solidFill>
                <a:latin typeface="Georgia"/>
              </a:rPr>
              <a:t>Assistente Inteligente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052560" y="4754880"/>
            <a:ext cx="2084831" cy="12801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800" b="0">
                <a:solidFill>
                  <a:srgbClr val="BFCBA6"/>
                </a:solidFill>
                <a:latin typeface="Calibri"/>
              </a:rPr>
              <a:t>Chat conversacional sobre fatos, dados e insights.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93D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510528"/>
            <a:ext cx="9144000" cy="228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900" b="0">
                <a:solidFill>
                  <a:srgbClr val="BFCBA6"/>
                </a:solidFill>
                <a:latin typeface="Calibri"/>
              </a:rPr>
              <a:t>10.º Congresso Luso-Brasileiro de Auditores Fiscais · Belo Horizonte 2026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0928" y="292608"/>
            <a:ext cx="2240280" cy="66508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40080" y="365760"/>
            <a:ext cx="1005840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800" b="1">
                <a:solidFill>
                  <a:srgbClr val="E8B04B"/>
                </a:solidFill>
                <a:latin typeface="Calibri"/>
              </a:rPr>
              <a:t>BLOCO · A NATUREZA DA IA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713232"/>
            <a:ext cx="10972800" cy="7772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3000" b="1">
                <a:solidFill>
                  <a:srgbClr val="FFFFFF"/>
                </a:solidFill>
                <a:latin typeface="Georgia"/>
              </a:rPr>
              <a:t>A IA não é uma coisa só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1481328"/>
            <a:ext cx="1097280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800" b="0">
                <a:solidFill>
                  <a:srgbClr val="BFCBA6"/>
                </a:solidFill>
                <a:latin typeface="Calibri"/>
              </a:rPr>
              <a:t>Da regra explícita ao modelo que aprende e generaliza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" y="1993392"/>
            <a:ext cx="822960" cy="36576"/>
          </a:xfrm>
          <a:prstGeom prst="rect">
            <a:avLst/>
          </a:prstGeom>
          <a:solidFill>
            <a:srgbClr val="DB99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40080" y="2212848"/>
            <a:ext cx="10927080" cy="1024128"/>
          </a:xfrm>
          <a:prstGeom prst="rect">
            <a:avLst/>
          </a:prstGeom>
          <a:solidFill>
            <a:srgbClr val="2F47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640080" y="2212848"/>
            <a:ext cx="1143000" cy="1024128"/>
          </a:xfrm>
          <a:prstGeom prst="rect">
            <a:avLst/>
          </a:prstGeom>
          <a:solidFill>
            <a:srgbClr val="1E2D1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640080" y="2212848"/>
            <a:ext cx="1143000" cy="102412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4000" b="1">
                <a:solidFill>
                  <a:srgbClr val="E8B04B"/>
                </a:solidFill>
                <a:latin typeface="Georgia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43200" y="2304288"/>
            <a:ext cx="539496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800" b="1">
                <a:solidFill>
                  <a:srgbClr val="FFFFFF"/>
                </a:solidFill>
                <a:latin typeface="Georgia"/>
              </a:rPr>
              <a:t>IA Simbólica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43200" y="2724912"/>
            <a:ext cx="544068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800" b="0">
                <a:solidFill>
                  <a:srgbClr val="BFCBA6"/>
                </a:solidFill>
                <a:latin typeface="Calibri"/>
              </a:rPr>
              <a:t>Regras explícitas escritas por humanos. Previsível, mas não aprende com novos exemplos.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686800" y="2313432"/>
            <a:ext cx="2697480" cy="822960"/>
          </a:xfrm>
          <a:prstGeom prst="rect">
            <a:avLst/>
          </a:prstGeom>
          <a:solidFill>
            <a:srgbClr val="3A55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8778240" y="2313432"/>
            <a:ext cx="2514600" cy="8229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1800" b="1">
                <a:solidFill>
                  <a:srgbClr val="DB9920"/>
                </a:solidFill>
                <a:latin typeface="Calibri"/>
              </a:rPr>
              <a:t>Regras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40080" y="3291839"/>
            <a:ext cx="10927080" cy="1024128"/>
          </a:xfrm>
          <a:prstGeom prst="rect">
            <a:avLst/>
          </a:prstGeom>
          <a:solidFill>
            <a:srgbClr val="2F47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640080" y="3291839"/>
            <a:ext cx="1143000" cy="1024128"/>
          </a:xfrm>
          <a:prstGeom prst="rect">
            <a:avLst/>
          </a:prstGeom>
          <a:solidFill>
            <a:srgbClr val="1E2D1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640080" y="3291839"/>
            <a:ext cx="1143000" cy="102412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4000" b="1">
                <a:solidFill>
                  <a:srgbClr val="E8B04B"/>
                </a:solidFill>
                <a:latin typeface="Georgia"/>
              </a:rPr>
              <a:t>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743200" y="3383279"/>
            <a:ext cx="539496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800" b="1">
                <a:solidFill>
                  <a:srgbClr val="FFFFFF"/>
                </a:solidFill>
                <a:latin typeface="Georgia"/>
              </a:rPr>
              <a:t>Machine Learning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743200" y="3803904"/>
            <a:ext cx="544068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800" b="0">
                <a:solidFill>
                  <a:srgbClr val="BFCBA6"/>
                </a:solidFill>
                <a:latin typeface="Calibri"/>
              </a:rPr>
              <a:t>A máquina aprende padrões a partir de dados — ideal para tarefas repetitivas em escala.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686800" y="3392423"/>
            <a:ext cx="2697480" cy="822960"/>
          </a:xfrm>
          <a:prstGeom prst="rect">
            <a:avLst/>
          </a:prstGeom>
          <a:solidFill>
            <a:srgbClr val="3A55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8778240" y="3392423"/>
            <a:ext cx="2514600" cy="8229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1800" b="1">
                <a:solidFill>
                  <a:srgbClr val="DB9920"/>
                </a:solidFill>
                <a:latin typeface="Calibri"/>
              </a:rPr>
              <a:t>Aprende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0080" y="4370831"/>
            <a:ext cx="10927080" cy="1024128"/>
          </a:xfrm>
          <a:prstGeom prst="rect">
            <a:avLst/>
          </a:prstGeom>
          <a:solidFill>
            <a:srgbClr val="2F47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ectangle 23"/>
          <p:cNvSpPr/>
          <p:nvPr/>
        </p:nvSpPr>
        <p:spPr>
          <a:xfrm>
            <a:off x="640080" y="4370831"/>
            <a:ext cx="1143000" cy="1024128"/>
          </a:xfrm>
          <a:prstGeom prst="rect">
            <a:avLst/>
          </a:prstGeom>
          <a:solidFill>
            <a:srgbClr val="1E2D1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640080" y="4370831"/>
            <a:ext cx="1143000" cy="102412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4000" b="1">
                <a:solidFill>
                  <a:srgbClr val="E8B04B"/>
                </a:solidFill>
                <a:latin typeface="Georgia"/>
              </a:rPr>
              <a:t>3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743200" y="4462271"/>
            <a:ext cx="539496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800" b="1">
                <a:solidFill>
                  <a:srgbClr val="FFFFFF"/>
                </a:solidFill>
                <a:latin typeface="Georgia"/>
              </a:rPr>
              <a:t>Deep Learning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743200" y="4882896"/>
            <a:ext cx="544068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800" b="0">
                <a:solidFill>
                  <a:srgbClr val="BFCBA6"/>
                </a:solidFill>
                <a:latin typeface="Calibri"/>
              </a:rPr>
              <a:t>Redes neurais profundas extraem padrões de imagens, áudio e texto. Base dos modelos atuais.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686800" y="4471416"/>
            <a:ext cx="2697480" cy="822960"/>
          </a:xfrm>
          <a:prstGeom prst="rect">
            <a:avLst/>
          </a:prstGeom>
          <a:solidFill>
            <a:srgbClr val="3A55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8778240" y="4471416"/>
            <a:ext cx="2514600" cy="8229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1800" b="1">
                <a:solidFill>
                  <a:srgbClr val="DB9920"/>
                </a:solidFill>
                <a:latin typeface="Calibri"/>
              </a:rPr>
              <a:t>Redes neurais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40080" y="5449824"/>
            <a:ext cx="10927080" cy="1024128"/>
          </a:xfrm>
          <a:prstGeom prst="rect">
            <a:avLst/>
          </a:prstGeom>
          <a:solidFill>
            <a:srgbClr val="2F47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ectangle 30"/>
          <p:cNvSpPr/>
          <p:nvPr/>
        </p:nvSpPr>
        <p:spPr>
          <a:xfrm>
            <a:off x="640080" y="5449824"/>
            <a:ext cx="1143000" cy="1024128"/>
          </a:xfrm>
          <a:prstGeom prst="rect">
            <a:avLst/>
          </a:prstGeom>
          <a:solidFill>
            <a:srgbClr val="1E2D1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640080" y="5449824"/>
            <a:ext cx="1143000" cy="102412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4000" b="1">
                <a:solidFill>
                  <a:srgbClr val="E8B04B"/>
                </a:solidFill>
                <a:latin typeface="Georgia"/>
              </a:rPr>
              <a:t>4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743200" y="5541264"/>
            <a:ext cx="539496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800" b="1">
                <a:solidFill>
                  <a:srgbClr val="FFFFFF"/>
                </a:solidFill>
                <a:latin typeface="Georgia"/>
              </a:rPr>
              <a:t>IA Generativa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743200" y="5961888"/>
            <a:ext cx="544068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800" b="0">
                <a:solidFill>
                  <a:srgbClr val="BFCBA6"/>
                </a:solidFill>
                <a:latin typeface="Calibri"/>
              </a:rPr>
              <a:t>LLMs multimodais que produzem texto, código e análises — o salto que viabiliza o fisco.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686800" y="5550408"/>
            <a:ext cx="2697480" cy="822960"/>
          </a:xfrm>
          <a:prstGeom prst="rect">
            <a:avLst/>
          </a:prstGeom>
          <a:solidFill>
            <a:srgbClr val="3A55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TextBox 35"/>
          <p:cNvSpPr txBox="1"/>
          <p:nvPr/>
        </p:nvSpPr>
        <p:spPr>
          <a:xfrm>
            <a:off x="8778240" y="5550408"/>
            <a:ext cx="2514600" cy="8229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1800" b="1">
                <a:solidFill>
                  <a:srgbClr val="DB9920"/>
                </a:solidFill>
                <a:latin typeface="Calibri"/>
              </a:rPr>
              <a:t>LLMs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93D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510528"/>
            <a:ext cx="9144000" cy="228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900" b="0">
                <a:solidFill>
                  <a:srgbClr val="BFCBA6"/>
                </a:solidFill>
                <a:latin typeface="Calibri"/>
              </a:rPr>
              <a:t>10.º Congresso Luso-Brasileiro de Auditores Fiscais · Belo Horizonte 2026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0928" y="292608"/>
            <a:ext cx="2240280" cy="66508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40080" y="365760"/>
            <a:ext cx="1005840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800" b="1">
                <a:solidFill>
                  <a:srgbClr val="E8B04B"/>
                </a:solidFill>
                <a:latin typeface="Calibri"/>
              </a:rPr>
              <a:t>BLOCO · A CAPACIDADE DAS LLMs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713232"/>
            <a:ext cx="10972800" cy="7772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3000" b="1">
                <a:solidFill>
                  <a:srgbClr val="FFFFFF"/>
                </a:solidFill>
                <a:latin typeface="Georgia"/>
              </a:rPr>
              <a:t>Evolução exponencial das LLMs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1481328"/>
            <a:ext cx="1097280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800" b="0">
                <a:solidFill>
                  <a:srgbClr val="BFCBA6"/>
                </a:solidFill>
                <a:latin typeface="Calibri"/>
              </a:rPr>
              <a:t>Horizonte de tempo das tarefas que a IA executa sozinha (METR)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" y="1993392"/>
            <a:ext cx="822960" cy="36576"/>
          </a:xfrm>
          <a:prstGeom prst="rect">
            <a:avLst/>
          </a:prstGeom>
          <a:solidFill>
            <a:srgbClr val="DB99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40080" y="2331720"/>
            <a:ext cx="4069080" cy="3657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800" b="0">
                <a:solidFill>
                  <a:srgbClr val="BFCBA6"/>
                </a:solidFill>
                <a:latin typeface="Calibri"/>
              </a:rPr>
              <a:t>O METR mede a </a:t>
            </a:r>
            <a:r>
              <a:rPr sz="1800" b="1">
                <a:solidFill>
                  <a:srgbClr val="FFFFFF"/>
                </a:solidFill>
                <a:latin typeface="Calibri"/>
              </a:rPr>
              <a:t>duração da tarefa</a:t>
            </a:r>
            <a:r>
              <a:rPr sz="1800" b="0">
                <a:solidFill>
                  <a:srgbClr val="BFCBA6"/>
                </a:solidFill>
                <a:latin typeface="Calibri"/>
              </a:rPr>
              <a:t> que a IA conclui de forma autônoma.</a:t>
            </a:r>
          </a:p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800" b="0">
                <a:solidFill>
                  <a:srgbClr val="BFCBA6"/>
                </a:solidFill>
                <a:latin typeface="Calibri"/>
              </a:rPr>
              <a:t> </a:t>
            </a:r>
          </a:p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800" b="0">
                <a:solidFill>
                  <a:srgbClr val="BFCBA6"/>
                </a:solidFill>
                <a:latin typeface="Calibri"/>
              </a:rPr>
              <a:t>A capacidade </a:t>
            </a:r>
            <a:r>
              <a:rPr sz="1800" b="1">
                <a:solidFill>
                  <a:srgbClr val="E8B04B"/>
                </a:solidFill>
                <a:latin typeface="Calibri"/>
              </a:rPr>
              <a:t>dobra a cada ~7 meses</a:t>
            </a:r>
            <a:r>
              <a:rPr sz="1800" b="0">
                <a:solidFill>
                  <a:srgbClr val="BFCBA6"/>
                </a:solidFill>
                <a:latin typeface="Calibri"/>
              </a:rPr>
              <a:t>: de segundos a dezenas de horas.</a:t>
            </a:r>
          </a:p>
        </p:txBody>
      </p:sp>
      <p:pic>
        <p:nvPicPr>
          <p:cNvPr id="10" name="Picture 9" descr="met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3480" y="2103120"/>
            <a:ext cx="6720840" cy="4390949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640080" y="5897880"/>
            <a:ext cx="4069080" cy="502920"/>
          </a:xfrm>
          <a:prstGeom prst="rect">
            <a:avLst/>
          </a:prstGeom>
          <a:solidFill>
            <a:srgbClr val="3A55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777240" y="5897880"/>
            <a:ext cx="3794760" cy="5029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800" b="1" dirty="0" err="1">
                <a:solidFill>
                  <a:srgbClr val="DB9920"/>
                </a:solidFill>
                <a:latin typeface="Calibri"/>
              </a:rPr>
              <a:t>Tendência</a:t>
            </a:r>
            <a:r>
              <a:rPr sz="1800" b="1" dirty="0">
                <a:solidFill>
                  <a:srgbClr val="DB9920"/>
                </a:solidFill>
                <a:latin typeface="Calibri"/>
              </a:rPr>
              <a:t> </a:t>
            </a:r>
            <a:r>
              <a:rPr lang="pt-BR" sz="1800" b="1" dirty="0">
                <a:solidFill>
                  <a:srgbClr val="DB9920"/>
                </a:solidFill>
                <a:latin typeface="Calibri"/>
              </a:rPr>
              <a:t>ilustrativa </a:t>
            </a:r>
            <a:r>
              <a:rPr sz="1800" b="1" dirty="0">
                <a:solidFill>
                  <a:srgbClr val="DB9920"/>
                </a:solidFill>
                <a:latin typeface="Calibri"/>
              </a:rPr>
              <a:t>· </a:t>
            </a:r>
            <a:r>
              <a:rPr sz="1800" b="1" dirty="0" err="1">
                <a:solidFill>
                  <a:srgbClr val="DB9920"/>
                </a:solidFill>
                <a:latin typeface="Calibri"/>
              </a:rPr>
              <a:t>fonte</a:t>
            </a:r>
            <a:r>
              <a:rPr sz="1800" b="1" dirty="0">
                <a:solidFill>
                  <a:srgbClr val="DB9920"/>
                </a:solidFill>
                <a:latin typeface="Calibri"/>
              </a:rPr>
              <a:t>: METR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93D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510528"/>
            <a:ext cx="9144000" cy="228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900" b="0">
                <a:solidFill>
                  <a:srgbClr val="BFCBA6"/>
                </a:solidFill>
                <a:latin typeface="Calibri"/>
              </a:rPr>
              <a:t>10.º Congresso Luso-Brasileiro de Auditores Fiscais · Belo Horizonte 2026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0928" y="292608"/>
            <a:ext cx="2240280" cy="66508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40080" y="365760"/>
            <a:ext cx="1005840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800" b="1">
                <a:solidFill>
                  <a:srgbClr val="E8B04B"/>
                </a:solidFill>
                <a:latin typeface="Calibri"/>
              </a:rPr>
              <a:t>BLOCO · MODELOS E BENCHMARKS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713232"/>
            <a:ext cx="10972800" cy="7772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3000" b="1">
                <a:solidFill>
                  <a:srgbClr val="FFFFFF"/>
                </a:solidFill>
                <a:latin typeface="Georgia"/>
              </a:rPr>
              <a:t>O estado da arte hoje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1481328"/>
            <a:ext cx="1097280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800" b="0">
                <a:solidFill>
                  <a:srgbClr val="BFCBA6"/>
                </a:solidFill>
                <a:latin typeface="Calibri"/>
              </a:rPr>
              <a:t>Modelos de fronteira já operam tarefas agênticas complexas com alta confiabilidade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" y="1993392"/>
            <a:ext cx="822960" cy="36576"/>
          </a:xfrm>
          <a:prstGeom prst="rect">
            <a:avLst/>
          </a:prstGeom>
          <a:solidFill>
            <a:srgbClr val="DB99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Picture 8" descr="compus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377440"/>
            <a:ext cx="5349240" cy="3820886"/>
          </a:xfrm>
          <a:prstGeom prst="rect">
            <a:avLst/>
          </a:prstGeom>
        </p:spPr>
      </p:pic>
      <p:pic>
        <p:nvPicPr>
          <p:cNvPr id="10" name="Picture 9" descr="agentic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92240" y="2377440"/>
            <a:ext cx="4937760" cy="370332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93D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510528"/>
            <a:ext cx="9144000" cy="228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900" b="0">
                <a:solidFill>
                  <a:srgbClr val="BFCBA6"/>
                </a:solidFill>
                <a:latin typeface="Calibri"/>
              </a:rPr>
              <a:t>10.º Congresso Luso-Brasileiro de Auditores Fiscais · Belo Horizonte 2026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0928" y="292608"/>
            <a:ext cx="2240280" cy="66508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40080" y="365760"/>
            <a:ext cx="1005840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800" b="1">
                <a:solidFill>
                  <a:srgbClr val="E8B04B"/>
                </a:solidFill>
                <a:latin typeface="Calibri"/>
              </a:rPr>
              <a:t>BLOCO · USO DAS LLMs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713232"/>
            <a:ext cx="10972800" cy="7772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3000" b="1">
                <a:solidFill>
                  <a:srgbClr val="FFFFFF"/>
                </a:solidFill>
                <a:latin typeface="Georgia"/>
              </a:rPr>
              <a:t>IA Generativa — os três usos que importam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1481328"/>
            <a:ext cx="1097280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800" b="0">
                <a:solidFill>
                  <a:srgbClr val="BFCBA6"/>
                </a:solidFill>
                <a:latin typeface="Calibri"/>
              </a:rPr>
              <a:t>Cada uso abre um caminho diferente para o fisco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" y="1993392"/>
            <a:ext cx="822960" cy="36576"/>
          </a:xfrm>
          <a:prstGeom prst="rect">
            <a:avLst/>
          </a:prstGeom>
          <a:solidFill>
            <a:srgbClr val="DB99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40080" y="2286000"/>
            <a:ext cx="10927080" cy="1261872"/>
          </a:xfrm>
          <a:prstGeom prst="rect">
            <a:avLst/>
          </a:prstGeom>
          <a:solidFill>
            <a:srgbClr val="2F47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640080" y="2286000"/>
            <a:ext cx="1143000" cy="1261872"/>
          </a:xfrm>
          <a:prstGeom prst="rect">
            <a:avLst/>
          </a:prstGeom>
          <a:solidFill>
            <a:srgbClr val="1E2D1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640080" y="2286000"/>
            <a:ext cx="1143000" cy="1261872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4000" b="1">
                <a:solidFill>
                  <a:srgbClr val="E8B04B"/>
                </a:solidFill>
                <a:latin typeface="Georgia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43200" y="2377440"/>
            <a:ext cx="539496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800" b="1">
                <a:solidFill>
                  <a:srgbClr val="FFFFFF"/>
                </a:solidFill>
                <a:latin typeface="Georgia"/>
              </a:rPr>
              <a:t>Consumir — ler e interpretar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43200" y="2798064"/>
            <a:ext cx="5440680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800" b="0" dirty="0">
                <a:solidFill>
                  <a:srgbClr val="BFCBA6"/>
                </a:solidFill>
                <a:latin typeface="Calibri"/>
              </a:rPr>
              <a:t>Ler </a:t>
            </a:r>
            <a:r>
              <a:rPr sz="1800" b="0" dirty="0" err="1">
                <a:solidFill>
                  <a:srgbClr val="BFCBA6"/>
                </a:solidFill>
                <a:latin typeface="Calibri"/>
              </a:rPr>
              <a:t>documentos</a:t>
            </a:r>
            <a:r>
              <a:rPr sz="1800" b="0" dirty="0">
                <a:solidFill>
                  <a:srgbClr val="BFCBA6"/>
                </a:solidFill>
                <a:latin typeface="Calibri"/>
              </a:rPr>
              <a:t> </a:t>
            </a:r>
            <a:r>
              <a:rPr sz="1800" b="0" dirty="0" err="1">
                <a:solidFill>
                  <a:srgbClr val="BFCBA6"/>
                </a:solidFill>
                <a:latin typeface="Calibri"/>
              </a:rPr>
              <a:t>complexos</a:t>
            </a:r>
            <a:r>
              <a:rPr sz="1800" b="0" dirty="0">
                <a:solidFill>
                  <a:srgbClr val="BFCBA6"/>
                </a:solidFill>
                <a:latin typeface="Calibri"/>
              </a:rPr>
              <a:t> (</a:t>
            </a:r>
            <a:r>
              <a:rPr sz="1800" b="0" dirty="0" err="1">
                <a:solidFill>
                  <a:srgbClr val="BFCBA6"/>
                </a:solidFill>
                <a:latin typeface="Calibri"/>
              </a:rPr>
              <a:t>defesas</a:t>
            </a:r>
            <a:r>
              <a:rPr sz="1800" b="0" dirty="0">
                <a:solidFill>
                  <a:srgbClr val="BFCBA6"/>
                </a:solidFill>
                <a:latin typeface="Calibri"/>
              </a:rPr>
              <a:t>, </a:t>
            </a:r>
            <a:r>
              <a:rPr sz="1800" b="0" dirty="0" err="1">
                <a:solidFill>
                  <a:srgbClr val="BFCBA6"/>
                </a:solidFill>
                <a:latin typeface="Calibri"/>
              </a:rPr>
              <a:t>pareceres</a:t>
            </a:r>
            <a:r>
              <a:rPr sz="1800" b="0" dirty="0">
                <a:solidFill>
                  <a:srgbClr val="BFCBA6"/>
                </a:solidFill>
                <a:latin typeface="Calibri"/>
              </a:rPr>
              <a:t>), </a:t>
            </a:r>
            <a:r>
              <a:rPr sz="1800" b="0" dirty="0" err="1">
                <a:solidFill>
                  <a:srgbClr val="BFCBA6"/>
                </a:solidFill>
                <a:latin typeface="Calibri"/>
              </a:rPr>
              <a:t>extrair</a:t>
            </a:r>
            <a:r>
              <a:rPr sz="1800" b="0" dirty="0">
                <a:solidFill>
                  <a:srgbClr val="BFCBA6"/>
                </a:solidFill>
                <a:latin typeface="Calibri"/>
              </a:rPr>
              <a:t> dados de PDFs e </a:t>
            </a:r>
            <a:r>
              <a:rPr sz="1800" b="0" dirty="0" err="1">
                <a:solidFill>
                  <a:srgbClr val="BFCBA6"/>
                </a:solidFill>
                <a:latin typeface="Calibri"/>
              </a:rPr>
              <a:t>resumir</a:t>
            </a:r>
            <a:r>
              <a:rPr sz="1800" b="0" dirty="0">
                <a:solidFill>
                  <a:srgbClr val="BFCBA6"/>
                </a:solidFill>
                <a:latin typeface="Calibri"/>
              </a:rPr>
              <a:t> </a:t>
            </a:r>
            <a:r>
              <a:rPr sz="1800" b="0" dirty="0" err="1">
                <a:solidFill>
                  <a:srgbClr val="BFCBA6"/>
                </a:solidFill>
                <a:latin typeface="Calibri"/>
              </a:rPr>
              <a:t>legislação</a:t>
            </a:r>
            <a:r>
              <a:rPr sz="1800" b="0" dirty="0">
                <a:solidFill>
                  <a:srgbClr val="BFCBA6"/>
                </a:solidFill>
                <a:latin typeface="Calibri"/>
              </a:rPr>
              <a:t>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686800" y="2505456"/>
            <a:ext cx="2697480" cy="822960"/>
          </a:xfrm>
          <a:prstGeom prst="rect">
            <a:avLst/>
          </a:prstGeom>
          <a:solidFill>
            <a:srgbClr val="3A55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8778240" y="2505456"/>
            <a:ext cx="2514600" cy="8229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1800" b="1">
                <a:solidFill>
                  <a:srgbClr val="DB9920"/>
                </a:solidFill>
                <a:latin typeface="Calibri"/>
              </a:rPr>
              <a:t>Compreensão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40080" y="3657600"/>
            <a:ext cx="10927080" cy="1261872"/>
          </a:xfrm>
          <a:prstGeom prst="rect">
            <a:avLst/>
          </a:prstGeom>
          <a:solidFill>
            <a:srgbClr val="2F47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640080" y="3657600"/>
            <a:ext cx="1143000" cy="1261872"/>
          </a:xfrm>
          <a:prstGeom prst="rect">
            <a:avLst/>
          </a:prstGeom>
          <a:solidFill>
            <a:srgbClr val="1E2D1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640080" y="3657600"/>
            <a:ext cx="1143000" cy="1261872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4000" b="1">
                <a:solidFill>
                  <a:srgbClr val="E8B04B"/>
                </a:solidFill>
                <a:latin typeface="Georgia"/>
              </a:rPr>
              <a:t>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743200" y="3749039"/>
            <a:ext cx="539496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800" b="1">
                <a:solidFill>
                  <a:srgbClr val="FFFFFF"/>
                </a:solidFill>
                <a:latin typeface="Georgia"/>
              </a:rPr>
              <a:t>Produzir conteúdo — redigir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743200" y="4169664"/>
            <a:ext cx="5440680" cy="6949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800" b="0" dirty="0" err="1">
                <a:solidFill>
                  <a:srgbClr val="BFCBA6"/>
                </a:solidFill>
                <a:latin typeface="Calibri"/>
              </a:rPr>
              <a:t>Relatórios</a:t>
            </a:r>
            <a:r>
              <a:rPr sz="1800" b="0" dirty="0">
                <a:solidFill>
                  <a:srgbClr val="BFCBA6"/>
                </a:solidFill>
                <a:latin typeface="Calibri"/>
              </a:rPr>
              <a:t> </a:t>
            </a:r>
            <a:r>
              <a:rPr sz="1800" b="0" dirty="0" err="1">
                <a:solidFill>
                  <a:srgbClr val="BFCBA6"/>
                </a:solidFill>
                <a:latin typeface="Calibri"/>
              </a:rPr>
              <a:t>fundamentados</a:t>
            </a:r>
            <a:r>
              <a:rPr sz="1800" b="0" dirty="0">
                <a:solidFill>
                  <a:srgbClr val="BFCBA6"/>
                </a:solidFill>
                <a:latin typeface="Calibri"/>
              </a:rPr>
              <a:t> (</a:t>
            </a:r>
            <a:r>
              <a:rPr sz="1800" b="0" dirty="0" err="1">
                <a:solidFill>
                  <a:srgbClr val="BFCBA6"/>
                </a:solidFill>
                <a:latin typeface="Calibri"/>
              </a:rPr>
              <a:t>como</a:t>
            </a:r>
            <a:r>
              <a:rPr sz="1800" b="0" dirty="0">
                <a:solidFill>
                  <a:srgbClr val="BFCBA6"/>
                </a:solidFill>
                <a:latin typeface="Calibri"/>
              </a:rPr>
              <a:t> o GEI </a:t>
            </a:r>
            <a:r>
              <a:rPr sz="1800" b="0" dirty="0" err="1">
                <a:solidFill>
                  <a:srgbClr val="BFCBA6"/>
                </a:solidFill>
                <a:latin typeface="Calibri"/>
              </a:rPr>
              <a:t>já</a:t>
            </a:r>
            <a:r>
              <a:rPr sz="1800" b="0" dirty="0">
                <a:solidFill>
                  <a:srgbClr val="BFCBA6"/>
                </a:solidFill>
                <a:latin typeface="Calibri"/>
              </a:rPr>
              <a:t> </a:t>
            </a:r>
            <a:r>
              <a:rPr sz="1800" b="0" dirty="0" err="1">
                <a:solidFill>
                  <a:srgbClr val="BFCBA6"/>
                </a:solidFill>
                <a:latin typeface="Calibri"/>
              </a:rPr>
              <a:t>faz</a:t>
            </a:r>
            <a:r>
              <a:rPr sz="1800" b="0" dirty="0">
                <a:solidFill>
                  <a:srgbClr val="BFCBA6"/>
                </a:solidFill>
                <a:latin typeface="Calibri"/>
              </a:rPr>
              <a:t>), </a:t>
            </a:r>
            <a:r>
              <a:rPr sz="1800" b="0" dirty="0" err="1">
                <a:solidFill>
                  <a:srgbClr val="BFCBA6"/>
                </a:solidFill>
                <a:latin typeface="Calibri"/>
              </a:rPr>
              <a:t>notificações</a:t>
            </a:r>
            <a:r>
              <a:rPr sz="1800" b="0" dirty="0">
                <a:solidFill>
                  <a:srgbClr val="BFCBA6"/>
                </a:solidFill>
                <a:latin typeface="Calibri"/>
              </a:rPr>
              <a:t>, autos e </a:t>
            </a:r>
            <a:r>
              <a:rPr sz="1800" b="0" dirty="0" err="1">
                <a:solidFill>
                  <a:srgbClr val="BFCBA6"/>
                </a:solidFill>
                <a:latin typeface="Calibri"/>
              </a:rPr>
              <a:t>minutas</a:t>
            </a:r>
            <a:r>
              <a:rPr sz="1800" b="0" dirty="0">
                <a:solidFill>
                  <a:srgbClr val="BFCBA6"/>
                </a:solidFill>
                <a:latin typeface="Calibri"/>
              </a:rPr>
              <a:t> </a:t>
            </a:r>
            <a:r>
              <a:rPr sz="1800" b="0" dirty="0" err="1">
                <a:solidFill>
                  <a:srgbClr val="BFCBA6"/>
                </a:solidFill>
                <a:latin typeface="Calibri"/>
              </a:rPr>
              <a:t>customizadas</a:t>
            </a:r>
            <a:r>
              <a:rPr sz="1800" b="0" dirty="0">
                <a:solidFill>
                  <a:srgbClr val="BFCBA6"/>
                </a:solidFill>
                <a:latin typeface="Calibri"/>
              </a:rPr>
              <a:t>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686800" y="3877056"/>
            <a:ext cx="2697480" cy="822960"/>
          </a:xfrm>
          <a:prstGeom prst="rect">
            <a:avLst/>
          </a:prstGeom>
          <a:solidFill>
            <a:srgbClr val="3A55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8778240" y="3877056"/>
            <a:ext cx="2514600" cy="8229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1800" b="1">
                <a:solidFill>
                  <a:srgbClr val="DB9920"/>
                </a:solidFill>
                <a:latin typeface="Calibri"/>
              </a:rPr>
              <a:t>Redação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0080" y="5029200"/>
            <a:ext cx="10927080" cy="1261872"/>
          </a:xfrm>
          <a:prstGeom prst="rect">
            <a:avLst/>
          </a:prstGeom>
          <a:solidFill>
            <a:srgbClr val="2F47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ectangle 23"/>
          <p:cNvSpPr/>
          <p:nvPr/>
        </p:nvSpPr>
        <p:spPr>
          <a:xfrm>
            <a:off x="640080" y="5029200"/>
            <a:ext cx="1143000" cy="1261872"/>
          </a:xfrm>
          <a:prstGeom prst="rect">
            <a:avLst/>
          </a:prstGeom>
          <a:solidFill>
            <a:srgbClr val="1E2D1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640080" y="5029200"/>
            <a:ext cx="1143000" cy="1261872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4000" b="1">
                <a:solidFill>
                  <a:srgbClr val="E8B04B"/>
                </a:solidFill>
                <a:latin typeface="Georgia"/>
              </a:rPr>
              <a:t>3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743200" y="5120640"/>
            <a:ext cx="539496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800" b="1">
                <a:solidFill>
                  <a:srgbClr val="FFFFFF"/>
                </a:solidFill>
                <a:latin typeface="Georgia"/>
              </a:rPr>
              <a:t>Produzir código — o acelerador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743200" y="5541264"/>
            <a:ext cx="5440680" cy="6949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800" b="0" dirty="0">
                <a:solidFill>
                  <a:srgbClr val="BFCBA6"/>
                </a:solidFill>
                <a:latin typeface="Calibri"/>
              </a:rPr>
              <a:t>Sistemas </a:t>
            </a:r>
            <a:r>
              <a:rPr sz="1800" b="0" dirty="0" err="1">
                <a:solidFill>
                  <a:srgbClr val="BFCBA6"/>
                </a:solidFill>
                <a:latin typeface="Calibri"/>
              </a:rPr>
              <a:t>completos</a:t>
            </a:r>
            <a:r>
              <a:rPr sz="1800" b="0" dirty="0">
                <a:solidFill>
                  <a:srgbClr val="BFCBA6"/>
                </a:solidFill>
                <a:latin typeface="Calibri"/>
              </a:rPr>
              <a:t> </a:t>
            </a:r>
            <a:r>
              <a:rPr sz="1800" b="0" dirty="0" err="1">
                <a:solidFill>
                  <a:srgbClr val="BFCBA6"/>
                </a:solidFill>
                <a:latin typeface="Calibri"/>
              </a:rPr>
              <a:t>em</a:t>
            </a:r>
            <a:r>
              <a:rPr sz="1800" b="0" dirty="0">
                <a:solidFill>
                  <a:srgbClr val="BFCBA6"/>
                </a:solidFill>
                <a:latin typeface="Calibri"/>
              </a:rPr>
              <a:t> </a:t>
            </a:r>
            <a:r>
              <a:rPr sz="1800" b="0" dirty="0" err="1">
                <a:solidFill>
                  <a:srgbClr val="BFCBA6"/>
                </a:solidFill>
                <a:latin typeface="Calibri"/>
              </a:rPr>
              <a:t>dias</a:t>
            </a:r>
            <a:r>
              <a:rPr sz="1800" b="0" dirty="0">
                <a:solidFill>
                  <a:srgbClr val="BFCBA6"/>
                </a:solidFill>
                <a:latin typeface="Calibri"/>
              </a:rPr>
              <a:t>, </a:t>
            </a:r>
            <a:r>
              <a:rPr sz="1800" b="0" dirty="0" err="1">
                <a:solidFill>
                  <a:srgbClr val="BFCBA6"/>
                </a:solidFill>
                <a:latin typeface="Calibri"/>
              </a:rPr>
              <a:t>não</a:t>
            </a:r>
            <a:r>
              <a:rPr sz="1800" b="0" dirty="0">
                <a:solidFill>
                  <a:srgbClr val="BFCBA6"/>
                </a:solidFill>
                <a:latin typeface="Calibri"/>
              </a:rPr>
              <a:t> meses. Uma </a:t>
            </a:r>
            <a:r>
              <a:rPr sz="1800" b="0" dirty="0" err="1">
                <a:solidFill>
                  <a:srgbClr val="BFCBA6"/>
                </a:solidFill>
                <a:latin typeface="Calibri"/>
              </a:rPr>
              <a:t>pessoa</a:t>
            </a:r>
            <a:r>
              <a:rPr sz="1800" b="0" dirty="0">
                <a:solidFill>
                  <a:srgbClr val="BFCBA6"/>
                </a:solidFill>
                <a:latin typeface="Calibri"/>
              </a:rPr>
              <a:t> </a:t>
            </a:r>
            <a:r>
              <a:rPr sz="1800" b="0" dirty="0" err="1">
                <a:solidFill>
                  <a:srgbClr val="BFCBA6"/>
                </a:solidFill>
                <a:latin typeface="Calibri"/>
              </a:rPr>
              <a:t>produz</a:t>
            </a:r>
            <a:r>
              <a:rPr sz="1800" b="0" dirty="0">
                <a:solidFill>
                  <a:srgbClr val="BFCBA6"/>
                </a:solidFill>
                <a:latin typeface="Calibri"/>
              </a:rPr>
              <a:t> </a:t>
            </a:r>
            <a:r>
              <a:rPr sz="1800" b="0" dirty="0" err="1">
                <a:solidFill>
                  <a:srgbClr val="BFCBA6"/>
                </a:solidFill>
                <a:latin typeface="Calibri"/>
              </a:rPr>
              <a:t>como</a:t>
            </a:r>
            <a:r>
              <a:rPr sz="1800" b="0" dirty="0">
                <a:solidFill>
                  <a:srgbClr val="BFCBA6"/>
                </a:solidFill>
                <a:latin typeface="Calibri"/>
              </a:rPr>
              <a:t> </a:t>
            </a:r>
            <a:r>
              <a:rPr sz="1800" b="0" dirty="0" err="1">
                <a:solidFill>
                  <a:srgbClr val="BFCBA6"/>
                </a:solidFill>
                <a:latin typeface="Calibri"/>
              </a:rPr>
              <a:t>dez</a:t>
            </a:r>
            <a:r>
              <a:rPr sz="1800" b="0" dirty="0">
                <a:solidFill>
                  <a:srgbClr val="BFCBA6"/>
                </a:solidFill>
                <a:latin typeface="Calibri"/>
              </a:rPr>
              <a:t> — </a:t>
            </a:r>
            <a:r>
              <a:rPr sz="1800" b="0" dirty="0" err="1">
                <a:solidFill>
                  <a:srgbClr val="BFCBA6"/>
                </a:solidFill>
                <a:latin typeface="Calibri"/>
              </a:rPr>
              <a:t>viabilizou</a:t>
            </a:r>
            <a:r>
              <a:rPr sz="1800" b="0" dirty="0">
                <a:solidFill>
                  <a:srgbClr val="BFCBA6"/>
                </a:solidFill>
                <a:latin typeface="Calibri"/>
              </a:rPr>
              <a:t> o GEI v3.0.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686800" y="5248656"/>
            <a:ext cx="2697480" cy="822960"/>
          </a:xfrm>
          <a:prstGeom prst="rect">
            <a:avLst/>
          </a:prstGeom>
          <a:solidFill>
            <a:srgbClr val="3A55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8778240" y="5248656"/>
            <a:ext cx="2514600" cy="8229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1800" b="1">
                <a:solidFill>
                  <a:srgbClr val="DB9920"/>
                </a:solidFill>
                <a:latin typeface="Calibri"/>
              </a:rPr>
              <a:t>Escala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7411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DB9920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Text 1"/>
          <p:cNvSpPr/>
          <p:nvPr/>
        </p:nvSpPr>
        <p:spPr>
          <a:xfrm>
            <a:off x="868680" y="10972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kern="0" spc="500" dirty="0">
                <a:solidFill>
                  <a:srgbClr val="E8B0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 CONCLUIR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914400" y="1508760"/>
            <a:ext cx="1188720" cy="45720"/>
          </a:xfrm>
          <a:prstGeom prst="rect">
            <a:avLst/>
          </a:prstGeom>
          <a:solidFill>
            <a:srgbClr val="DB9920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5" name="Text 3"/>
          <p:cNvSpPr/>
          <p:nvPr/>
        </p:nvSpPr>
        <p:spPr>
          <a:xfrm>
            <a:off x="868680" y="1828800"/>
            <a:ext cx="105156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5600"/>
              </a:lnSpc>
              <a:buNone/>
            </a:pPr>
            <a:r>
              <a:rPr lang="en-US" sz="4600" b="1" dirty="0">
                <a:solidFill>
                  <a:srgbClr val="E8B0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Inteligência Fiscal
</a:t>
            </a: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não é destino. É direção.</a:t>
            </a:r>
            <a:endParaRPr lang="en-US" sz="4600" dirty="0"/>
          </a:p>
        </p:txBody>
      </p:sp>
      <p:sp>
        <p:nvSpPr>
          <p:cNvPr id="6" name="Text 4"/>
          <p:cNvSpPr/>
          <p:nvPr/>
        </p:nvSpPr>
        <p:spPr>
          <a:xfrm>
            <a:off x="868680" y="3657600"/>
            <a:ext cx="10332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2600"/>
              </a:lnSpc>
              <a:buNone/>
            </a:pPr>
            <a:r>
              <a:rPr lang="en-US" sz="1800" i="1" dirty="0">
                <a:solidFill>
                  <a:srgbClr val="E6EB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ferramentas mudarão. Os modelos serão substituídos. O que permanece é o princípio: não basta transformar dado em informação — é a inteligência extraída da informação que habilita a melhor decisão fiscal.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868680" y="4892040"/>
            <a:ext cx="10469880" cy="1005840"/>
          </a:xfrm>
          <a:prstGeom prst="rect">
            <a:avLst/>
          </a:prstGeom>
          <a:solidFill>
            <a:srgbClr val="33491F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8" name="Shape 6"/>
          <p:cNvSpPr/>
          <p:nvPr/>
        </p:nvSpPr>
        <p:spPr>
          <a:xfrm>
            <a:off x="868680" y="4892040"/>
            <a:ext cx="91440" cy="1005840"/>
          </a:xfrm>
          <a:prstGeom prst="rect">
            <a:avLst/>
          </a:prstGeom>
          <a:solidFill>
            <a:srgbClr val="DB9920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9" name="Text 7"/>
          <p:cNvSpPr/>
          <p:nvPr/>
        </p:nvSpPr>
        <p:spPr>
          <a:xfrm>
            <a:off x="1188720" y="4892040"/>
            <a:ext cx="9966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2200"/>
              </a:lnSpc>
              <a:buNone/>
            </a:pPr>
            <a:r>
              <a:rPr lang="en-US" sz="1800" i="1" dirty="0">
                <a:solidFill>
                  <a:srgbClr val="E6EB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Métodos, arquiteturas e lições — ao contrário dos dados sob sigilo — são plenamente partilháveis.  </a:t>
            </a:r>
            <a:r>
              <a:rPr lang="en-US" sz="1800" b="1" i="1" dirty="0">
                <a:solidFill>
                  <a:srgbClr val="E8B0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 o terreno natural da cooperação luso-brasileira.</a:t>
            </a:r>
            <a:endParaRPr lang="en-US" sz="1500" dirty="0"/>
          </a:p>
        </p:txBody>
      </p:sp>
      <p:pic>
        <p:nvPicPr>
          <p:cNvPr id="10" name="Picture 9" descr="_tpl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83879" y="411480"/>
            <a:ext cx="3657600" cy="10858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774</Words>
  <Application>Microsoft Office PowerPoint</Application>
  <PresentationFormat>Widescreen</PresentationFormat>
  <Paragraphs>108</Paragraphs>
  <Slides>10</Slides>
  <Notes>6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4" baseType="lpstr">
      <vt:lpstr>Arial</vt:lpstr>
      <vt:lpstr>Calibri</vt:lpstr>
      <vt:lpstr>Georgia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Inteligência Fiscal na Era da IA</dc:title>
  <dc:subject>PptxGenJS Presentation</dc:subject>
  <dc:creator>Tiago Strapazzon Severo</dc:creator>
  <cp:lastModifiedBy>Tiago Severo</cp:lastModifiedBy>
  <cp:revision>3</cp:revision>
  <dcterms:created xsi:type="dcterms:W3CDTF">2026-05-23T01:28:04Z</dcterms:created>
  <dcterms:modified xsi:type="dcterms:W3CDTF">2026-06-01T02:58:39Z</dcterms:modified>
</cp:coreProperties>
</file>