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09" r:id="rId3"/>
    <p:sldId id="257" r:id="rId4"/>
    <p:sldId id="304" r:id="rId5"/>
    <p:sldId id="268" r:id="rId6"/>
    <p:sldId id="258" r:id="rId7"/>
    <p:sldId id="259" r:id="rId8"/>
    <p:sldId id="303" r:id="rId9"/>
    <p:sldId id="260" r:id="rId10"/>
    <p:sldId id="261" r:id="rId11"/>
    <p:sldId id="262" r:id="rId12"/>
    <p:sldId id="307" r:id="rId13"/>
    <p:sldId id="308" r:id="rId14"/>
    <p:sldId id="264" r:id="rId15"/>
    <p:sldId id="265" r:id="rId16"/>
    <p:sldId id="266" r:id="rId17"/>
    <p:sldId id="267" r:id="rId1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53" autoAdjust="0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84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ABERTURA (1 min). Cumprimente a mesa e o público. Apresente-se: Ana Paula Bez Batti, Procuradora da Fazenda Nacional. "Vou contar uma história brasileira que conversa diretamente com os temas deste congresso: combate ao crime organizado, fraude transnacional e o papel do Fisco. E vou conectá-la aos padrões internacionais do GAFI." Diga que participou da Operação Kryptos.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ENGENHARIA DO CRIME (1 min). Explique o passo a passo: (1) FACHADA — consultoria com cara de fintech dá verniz de legitimidade; (2) CAPTAÇÃO — promessa de ~10% ao mês, indicações, fé e status atraem milhares; (3) CONVERSÃO — reais viram criptoativos, mais difíceis de rastrear e transfronteiriços; (4) OCULTAÇÃO — carteiras múltiplas, laranjas, bens de luxo e remessa ao exterior. Feche com a matemática que denuncia: rendimento alto e fixo em mercado volátil é impossível — é pirâmide e desaba quando os saques superam os aportes.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PADRÃO SE REPETE (1,5 min). Kryptos não é caso isolado — a mesma engenharia aparece em operações recentes. CARBONO OCULTO (2025, SP, MPSP/Receita/Gaeco): PCC no mercado de combustíveis, seis fintechs como bancos paralelos e fundos de investimento, criptoativos na lavagem, cerca de R$ 26 bilhões. XEQUE-MATE (out/2025, AM, PF/Ficco): facção do tráfico, R$ 122 milhões lavados via fintechs, empresas de fachada e criptomoedas, com o líder operando do exterior. CONTENÇÃO (2025-2026, RJ, Polícia Civil/Gaeco): braço financeiro do Comando Vermelho, recicladoras e ferros-velhos de fachada, contas de passagem e notas frias, mais de R$ 453 milhões. O DNA comum (faixa inferior): empresa de fachada + estrutura financeira como banco paralelo + criptoativos/camadas para ocultar a origem. Mensagem: muda a facção e o disfarce, a engenharia é a mesma — e é o patrimônio o ponto de ataque.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PAPEL DO FISCO (1,5 min). Desfaça o mito: "cripto é irrastreável". A cadeia de blocos é um registro público. O poder público segue o rastro do dinheiro também nos criptoativos. Achados: omissão de receita, acréscimo patrimonial a descoberto, enriquecimento ilícito não declarado. E o ponto-chave para a PGFN: localizar, apreender e recuperar os ativos atinge o crime onde dói.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FERRAMENTAS E DESAFIOS (1 min). Temos análise da cadeia de blocos, cruzamento de dados, DeCripto, Regra de Viagem e cooperação. Mas há travas reais: prestadoras no exterior, finanças descentralizadas, carteiras não custodiadas e transações entre pessoas, implementação desigual entre países e moedas estáveis. Ser honesta sobre os limites dá credibilidade.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LIÇÕES (0,5 min). Seis recados: cooperar, supervisionar as prestadoras, capacitar as equipes, cooperação internacional, inteligência de dados e conformidade cooperativa. Tudo amarra com o tema do congresso.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ENCERRAMENTO (0,5 min). Frase de efeito: rastreabilidade, cooperação e inteligência fiscal transformam o invisível em prova, tributo e justiça fiscal. Agradeça e abra para conversa. TEMPO TOTAL ALVO: cerca de 15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PROBLEMA (1,5 min). Criptoativo não é vilão — é tecnologia. Mas virou vetor de fraude, lavagem de dinheiro, financiamento do terrorismo e da proliferação, e sonegação. Quatro frentes que afetam o Fisco. Antecipe: vou mostrar o padrão internacional, onde o Brasil está e um caso real.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94B52-50F8-991B-A70F-1DE7E5A7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6DF62-D150-CC41-1275-BC154CE022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3C15A-CC9C-72E7-6121-FABABF1CA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PROBLEMA (1,5 min). Criptoativo não é vilão — é tecnologia. Mas virou vetor de fraude, lavagem de dinheiro, financiamento do terrorismo e da proliferação, e sonegação. Quatro frentes que afetam o Fisco. Antecipe: vou mostrar o padrão internacional, onde o Brasil está e um caso real.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FC249-9B8F-22E5-E455-9808D2B27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3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706E3-E6CD-9938-1A65-1C49EB586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803C4A-0BFC-4023-6323-2D89BF0B2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8619F-28AF-7AD0-B8C5-CFE31CEA9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PROBLEMA (1,5 min). Criptoativo não é vilão — é tecnologia. Mas virou vetor de fraude, lavagem de dinheiro, financiamento do terrorismo e da proliferação, e sonegação. Quatro frentes que afetam o Fisco. Antecipe: vou mostrar o padrão internacional, onde o Brasil está e um caso real.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93D87-BC70-1244-E78F-26F207FB9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6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GAFI (2 min). O Grupo de Ação Financeira (GAFI, em inglês FATF) é o organismo que define os padrões globais. A Recomendação 15 (2018/2019) trouxe os criptoativos para dentro das regras de prevenção à lavagem de dinheiro e ao financiamento do terrorismo. Prestadoras = corretoras e custodiantes. Regra de Viagem = transmitir os dados de quem envia e de quem recebe. Painel à direita: o mundo ainda está atrasado — 75% parcial ou não conformes. Mensagem: não é problema só do Brasil; é global.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BRASIL (2 min). Conte a evolução pela linha do tempo: de 2019 (Instrução Normativa 1.888) até 2026 (DeCripto e Resoluções 519-521 do Banco Central). Destaque: na foto do GAFI de 2024 o Brasil estava com a Regra de Viagem "em progresso" e nota Parcialmente Conforme; agora dá um salto com a supervisão do Banco Central e o reporte no padrão da OCDE. O Brasil está fechando o cerco.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KRYPTOS — O CASO (1 min). 25/08/2021. Quatro órgãos: Polícia Federal, Ministério Público Federal, Procuradoria-Geral da Fazenda Nacional e Receita Federal. G.A.S. Consultoria, Glaidson, o "Faraó dos Bitcoins", Cabo Frio. Falso fundo prometendo cerca de 10% ao mês = pirâmide. Crimes: sistema financeiro, organização criminosa, lavagem. AQUI: insira sua experiência pessoal na operação.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6E2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C8842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455" y="2834640"/>
            <a:ext cx="3840480" cy="3840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97280"/>
            <a:ext cx="10789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kern="0" spc="200" dirty="0">
                <a:solidFill>
                  <a:srgbClr val="E6B4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PAINEL · PARTICIPAÇÃO DO FISCO NO COMBATE AO CRIME ORGANIZADO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640080" y="1554480"/>
            <a:ext cx="1060704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Fisco no combate ao crime</a:t>
            </a:r>
            <a:endParaRPr lang="en-US" sz="4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 criptoativos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640080" y="3429000"/>
            <a:ext cx="10607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F3ED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Lições da Operação </a:t>
            </a:r>
            <a:r>
              <a:rPr lang="en-US" sz="2000" i="1" dirty="0" err="1">
                <a:solidFill>
                  <a:srgbClr val="F3ED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Kryptos</a:t>
            </a:r>
            <a:r>
              <a:rPr lang="en-US" sz="2000" i="1" dirty="0">
                <a:solidFill>
                  <a:srgbClr val="F3ED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 os padrões internacionais do GAFI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658368" y="4297680"/>
            <a:ext cx="3840480" cy="0"/>
          </a:xfrm>
          <a:prstGeom prst="line">
            <a:avLst/>
          </a:prstGeom>
          <a:noFill/>
          <a:ln w="19050">
            <a:solidFill>
              <a:srgbClr val="C884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756239" y="5431339"/>
            <a:ext cx="897182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 Paula Bez Batti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3ED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Procuradora da Fazenda Nacional (PGFN)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640080" y="640080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6B4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Belo Horizonte · 31 de maio a 03 de junho de 2026  ·  congressolusobrasileiro.org.br</a:t>
            </a:r>
            <a:endParaRPr lang="en-US" sz="1100" dirty="0"/>
          </a:p>
        </p:txBody>
      </p:sp>
      <p:pic>
        <p:nvPicPr>
          <p:cNvPr id="10" name="image1.png">
            <a:extLst>
              <a:ext uri="{FF2B5EF4-FFF2-40B4-BE49-F238E27FC236}">
                <a16:creationId xmlns:a16="http://schemas.microsoft.com/office/drawing/2014/main" id="{B9EB69B1-4339-00AE-4EE3-3650DCDC3E0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58368" y="5394192"/>
            <a:ext cx="971550" cy="89725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COMO O ESQUEMA ERA MONTADO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engenharia do crime: fachada, captação e ocultação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874520"/>
            <a:ext cx="2587752" cy="2788920"/>
          </a:xfrm>
          <a:prstGeom prst="rect">
            <a:avLst/>
          </a:prstGeom>
          <a:solidFill>
            <a:srgbClr val="F3EDE6"/>
          </a:solidFill>
          <a:ln w="12700">
            <a:solidFill>
              <a:srgbClr val="DDD2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874520"/>
            <a:ext cx="2587752" cy="640080"/>
          </a:xfrm>
          <a:prstGeom prst="rect">
            <a:avLst/>
          </a:prstGeom>
          <a:solidFill>
            <a:srgbClr val="6E251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2048256"/>
            <a:ext cx="310896" cy="3108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52144" y="2020824"/>
            <a:ext cx="18562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 Fachada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749808" y="2651760"/>
            <a:ext cx="218541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Empresa de consultoria com ares de fintech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749808" y="3429000"/>
            <a:ext cx="2185416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G.A.S. Consultoria se apresentava como negócio inovador de criptoativos — verniz de legitimidade e modernidade para um falso fundo.</a:t>
            </a:r>
            <a:endParaRPr lang="en-US" sz="11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680" y="3150108"/>
            <a:ext cx="219456" cy="237744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3383280" y="1874520"/>
            <a:ext cx="2587752" cy="2788920"/>
          </a:xfrm>
          <a:prstGeom prst="rect">
            <a:avLst/>
          </a:prstGeom>
          <a:solidFill>
            <a:srgbClr val="F3EDE6"/>
          </a:solidFill>
          <a:ln w="12700">
            <a:solidFill>
              <a:srgbClr val="DDD2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3383280" y="1874520"/>
            <a:ext cx="2587752" cy="640080"/>
          </a:xfrm>
          <a:prstGeom prst="rect">
            <a:avLst/>
          </a:prstGeom>
          <a:solidFill>
            <a:srgbClr val="6E251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448" y="2048256"/>
            <a:ext cx="310896" cy="31089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86784" y="2020824"/>
            <a:ext cx="18562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 Captação</a:t>
            </a:r>
            <a:endParaRPr lang="en-US" sz="1500" dirty="0"/>
          </a:p>
        </p:txBody>
      </p:sp>
      <p:sp>
        <p:nvSpPr>
          <p:cNvPr id="15" name="Text 10"/>
          <p:cNvSpPr/>
          <p:nvPr/>
        </p:nvSpPr>
        <p:spPr>
          <a:xfrm>
            <a:off x="3584448" y="2651760"/>
            <a:ext cx="218541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Promessa de ~10% ao mês e marketing de confiança</a:t>
            </a:r>
            <a:endParaRPr lang="en-US" sz="1250" dirty="0"/>
          </a:p>
        </p:txBody>
      </p:sp>
      <p:sp>
        <p:nvSpPr>
          <p:cNvPr id="16" name="Text 11"/>
          <p:cNvSpPr/>
          <p:nvPr/>
        </p:nvSpPr>
        <p:spPr>
          <a:xfrm>
            <a:off x="3584448" y="3429000"/>
            <a:ext cx="2185416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Indicações, redes sociais, status e fé. Os primeiros ganhos (pagos com o dinheiro dos novos) viralizam e atraem mais aportes.</a:t>
            </a:r>
            <a:endParaRPr lang="en-US" sz="11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3150108"/>
            <a:ext cx="219456" cy="237744"/>
          </a:xfrm>
          <a:prstGeom prst="rect">
            <a:avLst/>
          </a:prstGeom>
        </p:spPr>
      </p:pic>
      <p:sp>
        <p:nvSpPr>
          <p:cNvPr id="18" name="Shape 12"/>
          <p:cNvSpPr/>
          <p:nvPr/>
        </p:nvSpPr>
        <p:spPr>
          <a:xfrm>
            <a:off x="6217920" y="1874520"/>
            <a:ext cx="2587752" cy="2788920"/>
          </a:xfrm>
          <a:prstGeom prst="rect">
            <a:avLst/>
          </a:prstGeom>
          <a:solidFill>
            <a:srgbClr val="F3EDE6"/>
          </a:solidFill>
          <a:ln w="12700">
            <a:solidFill>
              <a:srgbClr val="DDD2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3"/>
          <p:cNvSpPr/>
          <p:nvPr/>
        </p:nvSpPr>
        <p:spPr>
          <a:xfrm>
            <a:off x="6217920" y="1874520"/>
            <a:ext cx="2587752" cy="640080"/>
          </a:xfrm>
          <a:prstGeom prst="rect">
            <a:avLst/>
          </a:prstGeom>
          <a:solidFill>
            <a:srgbClr val="6E251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9088" y="2048256"/>
            <a:ext cx="310896" cy="310896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6821424" y="2020824"/>
            <a:ext cx="18562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 Conversão</a:t>
            </a:r>
            <a:endParaRPr lang="en-US" sz="1500" dirty="0"/>
          </a:p>
        </p:txBody>
      </p:sp>
      <p:sp>
        <p:nvSpPr>
          <p:cNvPr id="22" name="Text 15"/>
          <p:cNvSpPr/>
          <p:nvPr/>
        </p:nvSpPr>
        <p:spPr>
          <a:xfrm>
            <a:off x="6419088" y="2651760"/>
            <a:ext cx="218541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Reais convertidos em criptoativos</a:t>
            </a:r>
            <a:endParaRPr lang="en-US" sz="1250" dirty="0"/>
          </a:p>
        </p:txBody>
      </p:sp>
      <p:sp>
        <p:nvSpPr>
          <p:cNvPr id="23" name="Text 16"/>
          <p:cNvSpPr/>
          <p:nvPr/>
        </p:nvSpPr>
        <p:spPr>
          <a:xfrm>
            <a:off x="6419088" y="3429000"/>
            <a:ext cx="2185416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captação em reais vira bitcoin e outros ativos — mais difíceis de rastrear, transfronteiriços e fora do sistema bancário tradicional.</a:t>
            </a:r>
            <a:endParaRPr lang="en-US" sz="110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960" y="3150108"/>
            <a:ext cx="219456" cy="237744"/>
          </a:xfrm>
          <a:prstGeom prst="rect">
            <a:avLst/>
          </a:prstGeom>
        </p:spPr>
      </p:pic>
      <p:sp>
        <p:nvSpPr>
          <p:cNvPr id="25" name="Shape 17"/>
          <p:cNvSpPr/>
          <p:nvPr/>
        </p:nvSpPr>
        <p:spPr>
          <a:xfrm>
            <a:off x="9052560" y="1874520"/>
            <a:ext cx="2587752" cy="2788920"/>
          </a:xfrm>
          <a:prstGeom prst="rect">
            <a:avLst/>
          </a:prstGeom>
          <a:solidFill>
            <a:srgbClr val="F3EDE6"/>
          </a:solidFill>
          <a:ln w="12700">
            <a:solidFill>
              <a:srgbClr val="DDD2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18"/>
          <p:cNvSpPr/>
          <p:nvPr/>
        </p:nvSpPr>
        <p:spPr>
          <a:xfrm>
            <a:off x="9052560" y="1874520"/>
            <a:ext cx="2587752" cy="640080"/>
          </a:xfrm>
          <a:prstGeom prst="rect">
            <a:avLst/>
          </a:prstGeom>
          <a:solidFill>
            <a:srgbClr val="6E251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3728" y="2048256"/>
            <a:ext cx="310896" cy="310896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9656064" y="2020824"/>
            <a:ext cx="18562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 Ocultação</a:t>
            </a:r>
            <a:endParaRPr lang="en-US" sz="1500" dirty="0"/>
          </a:p>
        </p:txBody>
      </p:sp>
      <p:sp>
        <p:nvSpPr>
          <p:cNvPr id="29" name="Text 20"/>
          <p:cNvSpPr/>
          <p:nvPr/>
        </p:nvSpPr>
        <p:spPr>
          <a:xfrm>
            <a:off x="9253728" y="2651760"/>
            <a:ext cx="218541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Lavagem em camadas e dissipação</a:t>
            </a:r>
            <a:endParaRPr lang="en-US" sz="1250" dirty="0"/>
          </a:p>
        </p:txBody>
      </p:sp>
      <p:sp>
        <p:nvSpPr>
          <p:cNvPr id="30" name="Text 21"/>
          <p:cNvSpPr/>
          <p:nvPr/>
        </p:nvSpPr>
        <p:spPr>
          <a:xfrm>
            <a:off x="9253728" y="3429000"/>
            <a:ext cx="2185416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Carteiras múltiplas, laranjas, bens de luxo e remessa ao exterior afastam os recursos da origem ilícita.</a:t>
            </a:r>
            <a:endParaRPr lang="en-US" sz="1100" dirty="0"/>
          </a:p>
        </p:txBody>
      </p:sp>
      <p:sp>
        <p:nvSpPr>
          <p:cNvPr id="31" name="Shape 22"/>
          <p:cNvSpPr/>
          <p:nvPr/>
        </p:nvSpPr>
        <p:spPr>
          <a:xfrm>
            <a:off x="548640" y="4983480"/>
            <a:ext cx="11064240" cy="1280160"/>
          </a:xfrm>
          <a:prstGeom prst="rect">
            <a:avLst/>
          </a:prstGeom>
          <a:solidFill>
            <a:srgbClr val="EFE7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23"/>
          <p:cNvSpPr/>
          <p:nvPr/>
        </p:nvSpPr>
        <p:spPr>
          <a:xfrm>
            <a:off x="548640" y="4983480"/>
            <a:ext cx="82296" cy="1280160"/>
          </a:xfrm>
          <a:prstGeom prst="rect">
            <a:avLst/>
          </a:prstGeom>
          <a:solidFill>
            <a:srgbClr val="C8842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3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680" y="5248656"/>
            <a:ext cx="457200" cy="457200"/>
          </a:xfrm>
          <a:prstGeom prst="rect">
            <a:avLst/>
          </a:prstGeom>
        </p:spPr>
      </p:pic>
      <p:sp>
        <p:nvSpPr>
          <p:cNvPr id="34" name="Text 24"/>
          <p:cNvSpPr/>
          <p:nvPr/>
        </p:nvSpPr>
        <p:spPr>
          <a:xfrm>
            <a:off x="1508760" y="5084064"/>
            <a:ext cx="99669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2B20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matemática que denuncia a fraude:  </a:t>
            </a:r>
            <a:r>
              <a:rPr lang="en-US" sz="135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rendimento fixo e alto em mercado volátil é economicamente impossível. Sem geração real de lucro, o esquema só se mantém com a entrada contínua de novos investidores (pirâmide / Ponzi) — e </a:t>
            </a:r>
            <a:r>
              <a:rPr lang="en-US" sz="13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desaba quando os saques superam os aportes.</a:t>
            </a:r>
            <a:endParaRPr lang="en-US" sz="1350" dirty="0"/>
          </a:p>
        </p:txBody>
      </p:sp>
      <p:sp>
        <p:nvSpPr>
          <p:cNvPr id="35" name="Text 25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DD2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10º Congresso Luso-Brasileiro de Auditores Fiscais  ·  Belo Horizonte, 2026</a:t>
            </a:r>
            <a:endParaRPr lang="en-US" sz="900" dirty="0"/>
          </a:p>
        </p:txBody>
      </p:sp>
      <p:sp>
        <p:nvSpPr>
          <p:cNvPr id="36" name="Text 26"/>
          <p:cNvSpPr/>
          <p:nvPr/>
        </p:nvSpPr>
        <p:spPr>
          <a:xfrm>
            <a:off x="11185855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PADRÃO SE REPETE — NÃO É CASO ISOLADO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Carbono Oculto, Xeque-Mate e Contenção (2025-2026)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3611880" cy="868680"/>
          </a:xfrm>
          <a:prstGeom prst="rect">
            <a:avLst/>
          </a:prstGeom>
          <a:solidFill>
            <a:srgbClr val="6E251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783080"/>
            <a:ext cx="3611880" cy="73152"/>
          </a:xfrm>
          <a:prstGeom prst="rect">
            <a:avLst/>
          </a:prstGeom>
          <a:solidFill>
            <a:srgbClr val="C884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49808" y="1901952"/>
            <a:ext cx="32095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Carbono Oculto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49808" y="2295144"/>
            <a:ext cx="32095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E6B4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PCC — combustíveis</a:t>
            </a:r>
            <a:endParaRPr lang="en-US" sz="1150" dirty="0"/>
          </a:p>
        </p:txBody>
      </p:sp>
      <p:sp>
        <p:nvSpPr>
          <p:cNvPr id="8" name="Shape 6"/>
          <p:cNvSpPr/>
          <p:nvPr/>
        </p:nvSpPr>
        <p:spPr>
          <a:xfrm>
            <a:off x="548640" y="2651760"/>
            <a:ext cx="3611880" cy="2743200"/>
          </a:xfrm>
          <a:prstGeom prst="rect">
            <a:avLst/>
          </a:prstGeom>
          <a:solidFill>
            <a:srgbClr val="F3EDE6"/>
          </a:solidFill>
          <a:ln w="12700">
            <a:solidFill>
              <a:srgbClr val="DDD2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749808" y="2798064"/>
            <a:ext cx="32095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MPSP · Receita Federal · Gaeco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804672" y="3108960"/>
            <a:ext cx="3154680" cy="2148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Fintechs como “bancos paralelos” e fundos de investimento</a:t>
            </a:r>
            <a:endParaRPr lang="en-US" sz="1400" b="1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 b="1" dirty="0"/>
              <a:t>Nafta (</a:t>
            </a:r>
            <a:r>
              <a:rPr lang="en-US" sz="1400" b="1" dirty="0" err="1"/>
              <a:t>insumo</a:t>
            </a:r>
            <a:r>
              <a:rPr lang="en-US" sz="1400" b="1" dirty="0"/>
              <a:t> </a:t>
            </a:r>
            <a:r>
              <a:rPr lang="en-US" sz="1400" b="1" dirty="0" err="1"/>
              <a:t>petroquímico</a:t>
            </a:r>
            <a:r>
              <a:rPr lang="en-US" sz="1400" b="1" dirty="0"/>
              <a:t>) </a:t>
            </a:r>
            <a:r>
              <a:rPr lang="en-US" sz="1400" b="1" dirty="0" err="1"/>
              <a:t>desviada</a:t>
            </a:r>
            <a:r>
              <a:rPr lang="en-US" sz="1400" b="1" dirty="0"/>
              <a:t> e </a:t>
            </a:r>
            <a:r>
              <a:rPr lang="en-US" sz="1400" b="1" dirty="0" err="1"/>
              <a:t>misturada</a:t>
            </a:r>
            <a:r>
              <a:rPr lang="en-US" sz="1400" b="1" dirty="0"/>
              <a:t> à </a:t>
            </a:r>
            <a:r>
              <a:rPr lang="en-US" sz="1400" b="1" dirty="0" err="1"/>
              <a:t>gasolina</a:t>
            </a:r>
            <a:r>
              <a:rPr lang="en-US" sz="1400" b="1" dirty="0"/>
              <a:t> — </a:t>
            </a:r>
            <a:r>
              <a:rPr lang="en-US" sz="1400" b="1" dirty="0" err="1"/>
              <a:t>sonegação</a:t>
            </a:r>
            <a:r>
              <a:rPr lang="en-US" sz="1400" b="1" dirty="0"/>
              <a:t> e </a:t>
            </a:r>
            <a:r>
              <a:rPr lang="en-US" sz="1400" b="1" dirty="0" err="1"/>
              <a:t>adulteração</a:t>
            </a:r>
            <a:endParaRPr lang="en-US" sz="1400" b="1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Criptoativos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na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lavagem</a:t>
            </a:r>
            <a:endParaRPr lang="en-US" sz="1400" b="1" dirty="0"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500"/>
              </a:spcAft>
              <a:buSzPct val="100000"/>
            </a:pP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4325112" y="1783080"/>
            <a:ext cx="3611880" cy="868680"/>
          </a:xfrm>
          <a:prstGeom prst="rect">
            <a:avLst/>
          </a:prstGeom>
          <a:solidFill>
            <a:srgbClr val="6E251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325112" y="1783080"/>
            <a:ext cx="3611880" cy="73152"/>
          </a:xfrm>
          <a:prstGeom prst="rect">
            <a:avLst/>
          </a:prstGeom>
          <a:solidFill>
            <a:srgbClr val="C884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526280" y="1901952"/>
            <a:ext cx="32095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Xeque-Mate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4526280" y="2295144"/>
            <a:ext cx="32095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E6B4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Facção do Amazonas — tráfico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4325112" y="2651760"/>
            <a:ext cx="3611880" cy="2743200"/>
          </a:xfrm>
          <a:prstGeom prst="rect">
            <a:avLst/>
          </a:prstGeom>
          <a:solidFill>
            <a:srgbClr val="F3EDE6"/>
          </a:solidFill>
          <a:ln w="12700">
            <a:solidFill>
              <a:srgbClr val="DDD2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526280" y="2798064"/>
            <a:ext cx="32095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Polícia Federal · Ficco-AM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4581144" y="3108960"/>
            <a:ext cx="3154680" cy="2148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Fintechs, empresas de fachada e criptomoedas</a:t>
            </a:r>
            <a:endParaRPr lang="en-US" sz="1400" b="1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Aplicativos de pagamento para ocultar o rastro</a:t>
            </a:r>
            <a:endParaRPr lang="en-US" sz="1400" b="1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Líder operando do exterior com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identidade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falsa</a:t>
            </a:r>
            <a:endParaRPr lang="en-US" sz="1400" b="1" dirty="0"/>
          </a:p>
        </p:txBody>
      </p:sp>
      <p:sp>
        <p:nvSpPr>
          <p:cNvPr id="18" name="Shape 16"/>
          <p:cNvSpPr/>
          <p:nvPr/>
        </p:nvSpPr>
        <p:spPr>
          <a:xfrm>
            <a:off x="8101584" y="1783080"/>
            <a:ext cx="3611880" cy="868680"/>
          </a:xfrm>
          <a:prstGeom prst="rect">
            <a:avLst/>
          </a:prstGeom>
          <a:solidFill>
            <a:srgbClr val="6E251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8101584" y="1783080"/>
            <a:ext cx="3611880" cy="73152"/>
          </a:xfrm>
          <a:prstGeom prst="rect">
            <a:avLst/>
          </a:prstGeom>
          <a:solidFill>
            <a:srgbClr val="C884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8302752" y="1901952"/>
            <a:ext cx="32095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Contenção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8302752" y="2295144"/>
            <a:ext cx="32095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E6B4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Comando Vermelho — tráfico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8101584" y="2651760"/>
            <a:ext cx="3611880" cy="2743200"/>
          </a:xfrm>
          <a:prstGeom prst="rect">
            <a:avLst/>
          </a:prstGeom>
          <a:solidFill>
            <a:srgbClr val="F3EDE6"/>
          </a:solidFill>
          <a:ln w="12700">
            <a:solidFill>
              <a:srgbClr val="DDD2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8302752" y="2798064"/>
            <a:ext cx="32095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Polícia Civil do RJ · Gaeco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8357616" y="3108960"/>
            <a:ext cx="3154680" cy="2148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Recicladoras e ferros-velhos de fachada</a:t>
            </a:r>
            <a:endParaRPr lang="en-US" sz="1400" b="1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Contas de passagem e depósitos fracionados</a:t>
            </a:r>
            <a:endParaRPr lang="en-US" sz="1400" b="1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Notas fiscais falsas e ocultação de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patrimônio</a:t>
            </a:r>
            <a:endParaRPr lang="en-US" sz="1400" b="1" dirty="0"/>
          </a:p>
        </p:txBody>
      </p:sp>
      <p:sp>
        <p:nvSpPr>
          <p:cNvPr id="25" name="Shape 23"/>
          <p:cNvSpPr/>
          <p:nvPr/>
        </p:nvSpPr>
        <p:spPr>
          <a:xfrm>
            <a:off x="548640" y="5532120"/>
            <a:ext cx="11064240" cy="749808"/>
          </a:xfrm>
          <a:prstGeom prst="rect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5687568"/>
            <a:ext cx="420624" cy="420624"/>
          </a:xfrm>
          <a:prstGeom prst="rect">
            <a:avLst/>
          </a:prstGeom>
        </p:spPr>
      </p:pic>
      <p:sp>
        <p:nvSpPr>
          <p:cNvPr id="27" name="Text 24"/>
          <p:cNvSpPr/>
          <p:nvPr/>
        </p:nvSpPr>
        <p:spPr>
          <a:xfrm>
            <a:off x="1417320" y="5605272"/>
            <a:ext cx="100584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DNA comum:  </a:t>
            </a:r>
            <a:r>
              <a:rPr lang="en-US" sz="1300" dirty="0">
                <a:solidFill>
                  <a:srgbClr val="F3DF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empresa de fachada que dá aparência lícita  +  fintech ou estrutura financeira como banco paralelo  +  criptoativos e camadas para ocultar a origem e o beneficiário final.</a:t>
            </a:r>
            <a:endParaRPr lang="en-US" sz="1300" dirty="0"/>
          </a:p>
        </p:txBody>
      </p:sp>
      <p:sp>
        <p:nvSpPr>
          <p:cNvPr id="28" name="Text 25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DD2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10º Congresso Luso-Brasileiro de Auditores Fiscais  ·  Belo Horizonte, 2026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11185855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64008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kern="0" spc="300" dirty="0">
                <a:latin typeface="Consolas" pitchFamily="34" charset="0"/>
                <a:ea typeface="Consolas" pitchFamily="34" charset="-122"/>
                <a:cs typeface="Consolas" pitchFamily="34" charset="-120"/>
              </a:rPr>
              <a:t>OPERAÇÃO KRYPTOS</a:t>
            </a:r>
            <a:endParaRPr lang="en-US" sz="2400" b="1" dirty="0"/>
          </a:p>
        </p:txBody>
      </p:sp>
      <p:sp>
        <p:nvSpPr>
          <p:cNvPr id="3" name="Text 1"/>
          <p:cNvSpPr/>
          <p:nvPr/>
        </p:nvSpPr>
        <p:spPr>
          <a:xfrm>
            <a:off x="274320" y="466344"/>
            <a:ext cx="11612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8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PIRÂMIDE FINANCEIRA COM CRIPTOATIVOS</a:t>
            </a:r>
            <a:endParaRPr lang="en-US" sz="800" dirty="0"/>
          </a:p>
        </p:txBody>
      </p:sp>
      <p:sp>
        <p:nvSpPr>
          <p:cNvPr id="4" name="Shape 2"/>
          <p:cNvSpPr/>
          <p:nvPr/>
        </p:nvSpPr>
        <p:spPr>
          <a:xfrm>
            <a:off x="274320" y="713232"/>
            <a:ext cx="2057400" cy="566928"/>
          </a:xfrm>
          <a:prstGeom prst="rect">
            <a:avLst/>
          </a:prstGeom>
          <a:solidFill>
            <a:srgbClr val="0F172A"/>
          </a:solidFill>
          <a:ln w="1016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338328" y="731520"/>
            <a:ext cx="1920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R$ 38 bi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338328" y="996696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movimentados 2015–21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2514600" y="713232"/>
            <a:ext cx="2057400" cy="566928"/>
          </a:xfrm>
          <a:prstGeom prst="rect">
            <a:avLst/>
          </a:prstGeom>
          <a:solidFill>
            <a:srgbClr val="0F172A"/>
          </a:solidFill>
          <a:ln w="1016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2578608" y="731520"/>
            <a:ext cx="1920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127 mil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2578608" y="996696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investidores lesados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4754880" y="713232"/>
            <a:ext cx="2057400" cy="566928"/>
          </a:xfrm>
          <a:prstGeom prst="rect">
            <a:avLst/>
          </a:prstGeom>
          <a:solidFill>
            <a:srgbClr val="0F172A"/>
          </a:solidFill>
          <a:ln w="1016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818888" y="731520"/>
            <a:ext cx="1920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R$ 9,3 bi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818888" y="996696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perdidos (pedidos recup.)</a:t>
            </a:r>
            <a:endParaRPr lang="en-US" sz="800" dirty="0"/>
          </a:p>
        </p:txBody>
      </p:sp>
      <p:sp>
        <p:nvSpPr>
          <p:cNvPr id="13" name="Shape 11"/>
          <p:cNvSpPr/>
          <p:nvPr/>
        </p:nvSpPr>
        <p:spPr>
          <a:xfrm>
            <a:off x="6995160" y="713232"/>
            <a:ext cx="2057400" cy="566928"/>
          </a:xfrm>
          <a:prstGeom prst="rect">
            <a:avLst/>
          </a:prstGeom>
          <a:solidFill>
            <a:srgbClr val="0F172A"/>
          </a:solidFill>
          <a:ln w="1016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7059168" y="731520"/>
            <a:ext cx="1920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10% a.m.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7059168" y="996696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retorno prometido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9189720" y="758952"/>
            <a:ext cx="118872" cy="118872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9345168" y="713232"/>
            <a:ext cx="12618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NUCLEO CRIMINOSO</a:t>
            </a:r>
            <a:endParaRPr lang="en-US" sz="700" dirty="0"/>
          </a:p>
        </p:txBody>
      </p:sp>
      <p:sp>
        <p:nvSpPr>
          <p:cNvPr id="18" name="Shape 16"/>
          <p:cNvSpPr/>
          <p:nvPr/>
        </p:nvSpPr>
        <p:spPr>
          <a:xfrm>
            <a:off x="9189720" y="978408"/>
            <a:ext cx="118872" cy="118872"/>
          </a:xfrm>
          <a:prstGeom prst="rect">
            <a:avLst/>
          </a:prstGeom>
          <a:solidFill>
            <a:srgbClr val="C2410C"/>
          </a:solidFill>
          <a:ln w="1270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9345168" y="932688"/>
            <a:ext cx="12618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CAPTACAO / VITIMAS</a:t>
            </a:r>
            <a:endParaRPr lang="en-US" sz="700" dirty="0"/>
          </a:p>
        </p:txBody>
      </p:sp>
      <p:sp>
        <p:nvSpPr>
          <p:cNvPr id="20" name="Shape 18"/>
          <p:cNvSpPr/>
          <p:nvPr/>
        </p:nvSpPr>
        <p:spPr>
          <a:xfrm>
            <a:off x="9189720" y="1197864"/>
            <a:ext cx="118872" cy="118872"/>
          </a:xfrm>
          <a:prstGeom prst="rect">
            <a:avLst/>
          </a:prstGeom>
          <a:solidFill>
            <a:srgbClr val="B45309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9345168" y="1152144"/>
            <a:ext cx="12618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PIRAMIDE / FRAUDE</a:t>
            </a:r>
            <a:endParaRPr lang="en-US" sz="700" dirty="0"/>
          </a:p>
        </p:txBody>
      </p:sp>
      <p:sp>
        <p:nvSpPr>
          <p:cNvPr id="22" name="Shape 20"/>
          <p:cNvSpPr/>
          <p:nvPr/>
        </p:nvSpPr>
        <p:spPr>
          <a:xfrm>
            <a:off x="10698480" y="758952"/>
            <a:ext cx="118872" cy="11887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10853928" y="713232"/>
            <a:ext cx="12618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CRIPTOATIVOS</a:t>
            </a:r>
            <a:endParaRPr lang="en-US" sz="700" dirty="0"/>
          </a:p>
        </p:txBody>
      </p:sp>
      <p:sp>
        <p:nvSpPr>
          <p:cNvPr id="24" name="Shape 22"/>
          <p:cNvSpPr/>
          <p:nvPr/>
        </p:nvSpPr>
        <p:spPr>
          <a:xfrm>
            <a:off x="10698480" y="978408"/>
            <a:ext cx="118872" cy="118872"/>
          </a:xfrm>
          <a:prstGeom prst="rect">
            <a:avLst/>
          </a:prstGeom>
          <a:solidFill>
            <a:srgbClr val="065F46"/>
          </a:solidFill>
          <a:ln w="12700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10853928" y="932688"/>
            <a:ext cx="12618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OCULTACAO / LAVAGEM</a:t>
            </a:r>
            <a:endParaRPr lang="en-US" sz="700" dirty="0"/>
          </a:p>
        </p:txBody>
      </p:sp>
      <p:sp>
        <p:nvSpPr>
          <p:cNvPr id="26" name="Shape 24"/>
          <p:cNvSpPr/>
          <p:nvPr/>
        </p:nvSpPr>
        <p:spPr>
          <a:xfrm>
            <a:off x="10698480" y="1197864"/>
            <a:ext cx="118872" cy="118872"/>
          </a:xfrm>
          <a:prstGeom prst="rect">
            <a:avLst/>
          </a:prstGeom>
          <a:solidFill>
            <a:srgbClr val="6D28D9"/>
          </a:solidFill>
          <a:ln w="12700">
            <a:solidFill>
              <a:srgbClr val="6D28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10853928" y="1152144"/>
            <a:ext cx="12618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FASES DA OPERACAO</a:t>
            </a:r>
            <a:endParaRPr lang="en-US" sz="700" dirty="0"/>
          </a:p>
        </p:txBody>
      </p:sp>
      <p:sp>
        <p:nvSpPr>
          <p:cNvPr id="28" name="Shape 26"/>
          <p:cNvSpPr/>
          <p:nvPr/>
        </p:nvSpPr>
        <p:spPr>
          <a:xfrm>
            <a:off x="4846320" y="1353312"/>
            <a:ext cx="2103120" cy="1005840"/>
          </a:xfrm>
          <a:prstGeom prst="rect">
            <a:avLst/>
          </a:prstGeom>
          <a:solidFill>
            <a:srgbClr val="0F172A"/>
          </a:solidFill>
          <a:ln w="1905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4846320" y="1353312"/>
            <a:ext cx="2103120" cy="45720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4928616" y="1426464"/>
            <a:ext cx="19385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GLAIDSON + MIRELIS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4928616" y="1691640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GAS Consultoria (Cabo Frio)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4928616" y="1892808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2015–2021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320040" y="1353312"/>
            <a:ext cx="2103120" cy="1005840"/>
          </a:xfrm>
          <a:prstGeom prst="rect">
            <a:avLst/>
          </a:prstGeom>
          <a:solidFill>
            <a:srgbClr val="0F172A"/>
          </a:solidFill>
          <a:ln w="1905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32"/>
          <p:cNvSpPr/>
          <p:nvPr/>
        </p:nvSpPr>
        <p:spPr>
          <a:xfrm>
            <a:off x="320040" y="1353312"/>
            <a:ext cx="2103120" cy="45720"/>
          </a:xfrm>
          <a:prstGeom prst="rect">
            <a:avLst/>
          </a:prstGeom>
          <a:solidFill>
            <a:srgbClr val="B45309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402336" y="1426464"/>
            <a:ext cx="19385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TRADERS (FACHADA)</a:t>
            </a:r>
            <a:endParaRPr lang="en-US" sz="1100" dirty="0"/>
          </a:p>
        </p:txBody>
      </p:sp>
      <p:sp>
        <p:nvSpPr>
          <p:cNvPr id="36" name="Text 34"/>
          <p:cNvSpPr/>
          <p:nvPr/>
        </p:nvSpPr>
        <p:spPr>
          <a:xfrm>
            <a:off x="402336" y="1691640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Prometiam operar bitcoin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402336" y="1892808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em nome dos investidores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9372600" y="1353312"/>
            <a:ext cx="2103120" cy="1005840"/>
          </a:xfrm>
          <a:prstGeom prst="rect">
            <a:avLst/>
          </a:prstGeom>
          <a:solidFill>
            <a:srgbClr val="0F172A"/>
          </a:solidFill>
          <a:ln w="1905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7"/>
          <p:cNvSpPr/>
          <p:nvPr/>
        </p:nvSpPr>
        <p:spPr>
          <a:xfrm>
            <a:off x="9372600" y="1353312"/>
            <a:ext cx="2103120" cy="45720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8"/>
          <p:cNvSpPr/>
          <p:nvPr/>
        </p:nvSpPr>
        <p:spPr>
          <a:xfrm>
            <a:off x="9454896" y="1426464"/>
            <a:ext cx="19385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CONEXÕES CRIMINOSAS</a:t>
            </a:r>
            <a:endParaRPr lang="en-US" sz="1100" dirty="0"/>
          </a:p>
        </p:txBody>
      </p:sp>
      <p:sp>
        <p:nvSpPr>
          <p:cNvPr id="41" name="Text 39"/>
          <p:cNvSpPr/>
          <p:nvPr/>
        </p:nvSpPr>
        <p:spPr>
          <a:xfrm>
            <a:off x="9454896" y="1691640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Organização criminosa</a:t>
            </a:r>
            <a:endParaRPr lang="en-US" sz="1000" dirty="0"/>
          </a:p>
        </p:txBody>
      </p:sp>
      <p:sp>
        <p:nvSpPr>
          <p:cNvPr id="42" name="Text 40"/>
          <p:cNvSpPr/>
          <p:nvPr/>
        </p:nvSpPr>
        <p:spPr>
          <a:xfrm>
            <a:off x="9454896" y="1892808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com ramificações externas</a:t>
            </a:r>
            <a:endParaRPr lang="en-US" sz="1000" dirty="0"/>
          </a:p>
        </p:txBody>
      </p:sp>
      <p:sp>
        <p:nvSpPr>
          <p:cNvPr id="43" name="Shape 41"/>
          <p:cNvSpPr/>
          <p:nvPr/>
        </p:nvSpPr>
        <p:spPr>
          <a:xfrm flipH="1">
            <a:off x="2423160" y="1856232"/>
            <a:ext cx="2423160" cy="9144"/>
          </a:xfrm>
          <a:prstGeom prst="line">
            <a:avLst/>
          </a:prstGeom>
          <a:noFill/>
          <a:ln w="19050">
            <a:solidFill>
              <a:srgbClr val="DC2626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42"/>
          <p:cNvSpPr/>
          <p:nvPr/>
        </p:nvSpPr>
        <p:spPr>
          <a:xfrm>
            <a:off x="6949440" y="1856232"/>
            <a:ext cx="2423160" cy="9144"/>
          </a:xfrm>
          <a:prstGeom prst="line">
            <a:avLst/>
          </a:prstGeom>
          <a:noFill/>
          <a:ln w="19050">
            <a:solidFill>
              <a:srgbClr val="DC2626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43"/>
          <p:cNvSpPr/>
          <p:nvPr/>
        </p:nvSpPr>
        <p:spPr>
          <a:xfrm>
            <a:off x="320040" y="2560320"/>
            <a:ext cx="2103120" cy="1005840"/>
          </a:xfrm>
          <a:prstGeom prst="rect">
            <a:avLst/>
          </a:prstGeom>
          <a:solidFill>
            <a:srgbClr val="0F172A"/>
          </a:solidFill>
          <a:ln w="1905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44"/>
          <p:cNvSpPr/>
          <p:nvPr/>
        </p:nvSpPr>
        <p:spPr>
          <a:xfrm>
            <a:off x="320040" y="2560320"/>
            <a:ext cx="2103120" cy="45720"/>
          </a:xfrm>
          <a:prstGeom prst="rect">
            <a:avLst/>
          </a:prstGeom>
          <a:solidFill>
            <a:srgbClr val="C2410C"/>
          </a:solidFill>
          <a:ln w="1270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45"/>
          <p:cNvSpPr/>
          <p:nvPr/>
        </p:nvSpPr>
        <p:spPr>
          <a:xfrm>
            <a:off x="402336" y="2633472"/>
            <a:ext cx="19385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CAPTAÇÃO (BR + EXT.)</a:t>
            </a:r>
            <a:endParaRPr lang="en-US" sz="1100" dirty="0"/>
          </a:p>
        </p:txBody>
      </p:sp>
      <p:sp>
        <p:nvSpPr>
          <p:cNvPr id="48" name="Text 46"/>
          <p:cNvSpPr/>
          <p:nvPr/>
        </p:nvSpPr>
        <p:spPr>
          <a:xfrm>
            <a:off x="402336" y="2898648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127 mil investidores</a:t>
            </a:r>
            <a:endParaRPr lang="en-US" sz="1000" dirty="0"/>
          </a:p>
        </p:txBody>
      </p:sp>
      <p:sp>
        <p:nvSpPr>
          <p:cNvPr id="49" name="Text 47"/>
          <p:cNvSpPr/>
          <p:nvPr/>
        </p:nvSpPr>
        <p:spPr>
          <a:xfrm>
            <a:off x="402336" y="3099816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+EUA e Portugal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4846320" y="2560320"/>
            <a:ext cx="2103120" cy="1005840"/>
          </a:xfrm>
          <a:prstGeom prst="rect">
            <a:avLst/>
          </a:prstGeom>
          <a:solidFill>
            <a:srgbClr val="0F172A"/>
          </a:solidFill>
          <a:ln w="1905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Shape 49"/>
          <p:cNvSpPr/>
          <p:nvPr/>
        </p:nvSpPr>
        <p:spPr>
          <a:xfrm>
            <a:off x="4846320" y="2560320"/>
            <a:ext cx="2103120" cy="45720"/>
          </a:xfrm>
          <a:prstGeom prst="rect">
            <a:avLst/>
          </a:prstGeom>
          <a:solidFill>
            <a:srgbClr val="B45309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50"/>
          <p:cNvSpPr/>
          <p:nvPr/>
        </p:nvSpPr>
        <p:spPr>
          <a:xfrm>
            <a:off x="4928616" y="2633472"/>
            <a:ext cx="19385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PROMESSA: 10% a.m.</a:t>
            </a:r>
            <a:endParaRPr lang="en-US" sz="1100" dirty="0"/>
          </a:p>
        </p:txBody>
      </p:sp>
      <p:sp>
        <p:nvSpPr>
          <p:cNvPr id="53" name="Text 51"/>
          <p:cNvSpPr/>
          <p:nvPr/>
        </p:nvSpPr>
        <p:spPr>
          <a:xfrm>
            <a:off x="4928616" y="2898648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Cheques pré-datados</a:t>
            </a:r>
            <a:endParaRPr lang="en-US" sz="1000" dirty="0"/>
          </a:p>
        </p:txBody>
      </p:sp>
      <p:sp>
        <p:nvSpPr>
          <p:cNvPr id="54" name="Text 52"/>
          <p:cNvSpPr/>
          <p:nvPr/>
        </p:nvSpPr>
        <p:spPr>
          <a:xfrm>
            <a:off x="4928616" y="3099816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Contrato de 'trade de BTC'</a:t>
            </a:r>
            <a:endParaRPr lang="en-US" sz="1000" dirty="0"/>
          </a:p>
        </p:txBody>
      </p:sp>
      <p:sp>
        <p:nvSpPr>
          <p:cNvPr id="55" name="Shape 53"/>
          <p:cNvSpPr/>
          <p:nvPr/>
        </p:nvSpPr>
        <p:spPr>
          <a:xfrm>
            <a:off x="9372600" y="2560320"/>
            <a:ext cx="2103120" cy="1005840"/>
          </a:xfrm>
          <a:prstGeom prst="rect">
            <a:avLst/>
          </a:prstGeom>
          <a:solidFill>
            <a:srgbClr val="0F172A"/>
          </a:solidFill>
          <a:ln w="1905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Shape 54"/>
          <p:cNvSpPr/>
          <p:nvPr/>
        </p:nvSpPr>
        <p:spPr>
          <a:xfrm>
            <a:off x="9372600" y="2560320"/>
            <a:ext cx="2103120" cy="45720"/>
          </a:xfrm>
          <a:prstGeom prst="rect">
            <a:avLst/>
          </a:prstGeom>
          <a:solidFill>
            <a:srgbClr val="C2410C"/>
          </a:solidFill>
          <a:ln w="1270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55"/>
          <p:cNvSpPr/>
          <p:nvPr/>
        </p:nvSpPr>
        <p:spPr>
          <a:xfrm>
            <a:off x="9454896" y="2633472"/>
            <a:ext cx="19385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MARKETING / RECRUTAM.</a:t>
            </a:r>
            <a:endParaRPr lang="en-US" sz="1100" dirty="0"/>
          </a:p>
        </p:txBody>
      </p:sp>
      <p:sp>
        <p:nvSpPr>
          <p:cNvPr id="58" name="Text 56"/>
          <p:cNvSpPr/>
          <p:nvPr/>
        </p:nvSpPr>
        <p:spPr>
          <a:xfrm>
            <a:off x="9454896" y="2898648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Redes sociais, eventos</a:t>
            </a:r>
            <a:endParaRPr lang="en-US" sz="1000" dirty="0"/>
          </a:p>
        </p:txBody>
      </p:sp>
      <p:sp>
        <p:nvSpPr>
          <p:cNvPr id="59" name="Text 57"/>
          <p:cNvSpPr/>
          <p:nvPr/>
        </p:nvSpPr>
        <p:spPr>
          <a:xfrm>
            <a:off x="9454896" y="3099816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Sistema de indicações</a:t>
            </a:r>
            <a:endParaRPr lang="en-US" sz="1000" dirty="0"/>
          </a:p>
        </p:txBody>
      </p:sp>
      <p:sp>
        <p:nvSpPr>
          <p:cNvPr id="61" name="Shape 59"/>
          <p:cNvSpPr/>
          <p:nvPr/>
        </p:nvSpPr>
        <p:spPr>
          <a:xfrm>
            <a:off x="5897880" y="2359152"/>
            <a:ext cx="9144" cy="201168"/>
          </a:xfrm>
          <a:prstGeom prst="line">
            <a:avLst/>
          </a:prstGeom>
          <a:noFill/>
          <a:ln w="19050">
            <a:solidFill>
              <a:srgbClr val="DC2626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63" name="Shape 61"/>
          <p:cNvSpPr/>
          <p:nvPr/>
        </p:nvSpPr>
        <p:spPr>
          <a:xfrm>
            <a:off x="320040" y="3794760"/>
            <a:ext cx="2103120" cy="1261872"/>
          </a:xfrm>
          <a:prstGeom prst="rect">
            <a:avLst/>
          </a:prstGeom>
          <a:solidFill>
            <a:srgbClr val="0F172A"/>
          </a:solidFill>
          <a:ln w="1905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Shape 62"/>
          <p:cNvSpPr/>
          <p:nvPr/>
        </p:nvSpPr>
        <p:spPr>
          <a:xfrm>
            <a:off x="320040" y="3794760"/>
            <a:ext cx="2103120" cy="45720"/>
          </a:xfrm>
          <a:prstGeom prst="rect">
            <a:avLst/>
          </a:prstGeom>
          <a:solidFill>
            <a:srgbClr val="B45309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63"/>
          <p:cNvSpPr/>
          <p:nvPr/>
        </p:nvSpPr>
        <p:spPr>
          <a:xfrm>
            <a:off x="402336" y="3867912"/>
            <a:ext cx="19385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PIRÂMIDE FINANCEIRA</a:t>
            </a:r>
            <a:endParaRPr lang="en-US" sz="1100" dirty="0"/>
          </a:p>
        </p:txBody>
      </p:sp>
      <p:sp>
        <p:nvSpPr>
          <p:cNvPr id="66" name="Text 64"/>
          <p:cNvSpPr/>
          <p:nvPr/>
        </p:nvSpPr>
        <p:spPr>
          <a:xfrm>
            <a:off x="402336" y="4133088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Novos aportes pagam</a:t>
            </a:r>
            <a:endParaRPr lang="en-US" sz="1000" dirty="0"/>
          </a:p>
        </p:txBody>
      </p:sp>
      <p:sp>
        <p:nvSpPr>
          <p:cNvPr id="67" name="Text 65"/>
          <p:cNvSpPr/>
          <p:nvPr/>
        </p:nvSpPr>
        <p:spPr>
          <a:xfrm>
            <a:off x="402336" y="4334256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rendimentos anteriores</a:t>
            </a:r>
            <a:endParaRPr lang="en-US" sz="1000" dirty="0"/>
          </a:p>
        </p:txBody>
      </p:sp>
      <p:sp>
        <p:nvSpPr>
          <p:cNvPr id="68" name="Text 66"/>
          <p:cNvSpPr/>
          <p:nvPr/>
        </p:nvSpPr>
        <p:spPr>
          <a:xfrm>
            <a:off x="402336" y="4535424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Sem trade real de BTC</a:t>
            </a:r>
            <a:endParaRPr lang="en-US" sz="1000" dirty="0"/>
          </a:p>
        </p:txBody>
      </p:sp>
      <p:sp>
        <p:nvSpPr>
          <p:cNvPr id="69" name="Shape 67"/>
          <p:cNvSpPr/>
          <p:nvPr/>
        </p:nvSpPr>
        <p:spPr>
          <a:xfrm>
            <a:off x="4846320" y="3657600"/>
            <a:ext cx="2240280" cy="1417320"/>
          </a:xfrm>
          <a:prstGeom prst="rect">
            <a:avLst/>
          </a:prstGeom>
          <a:solidFill>
            <a:srgbClr val="082E28"/>
          </a:solidFill>
          <a:ln w="50800">
            <a:solidFill>
              <a:srgbClr val="14F5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0" name="Shape 68"/>
          <p:cNvSpPr/>
          <p:nvPr/>
        </p:nvSpPr>
        <p:spPr>
          <a:xfrm>
            <a:off x="4846320" y="3703320"/>
            <a:ext cx="2157984" cy="1316736"/>
          </a:xfrm>
          <a:prstGeom prst="rect">
            <a:avLst/>
          </a:prstGeom>
          <a:solidFill>
            <a:srgbClr val="0C3D36"/>
          </a:solidFill>
          <a:ln w="12700">
            <a:solidFill>
              <a:srgbClr val="14F5D8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1" name="Text 69"/>
          <p:cNvSpPr/>
          <p:nvPr/>
        </p:nvSpPr>
        <p:spPr>
          <a:xfrm>
            <a:off x="4901184" y="3849624"/>
            <a:ext cx="199339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14F5D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CONVERSÃO EM CRIPTO</a:t>
            </a:r>
            <a:endParaRPr lang="en-US" sz="2000" dirty="0"/>
          </a:p>
        </p:txBody>
      </p:sp>
      <p:sp>
        <p:nvSpPr>
          <p:cNvPr id="73" name="Text 71"/>
          <p:cNvSpPr/>
          <p:nvPr/>
        </p:nvSpPr>
        <p:spPr>
          <a:xfrm>
            <a:off x="4910328" y="4436828"/>
            <a:ext cx="19568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7F3D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Depósito em BTC / DASH</a:t>
            </a:r>
            <a:endParaRPr lang="en-US" sz="1000" dirty="0"/>
          </a:p>
        </p:txBody>
      </p:sp>
      <p:sp>
        <p:nvSpPr>
          <p:cNvPr id="74" name="Text 72"/>
          <p:cNvSpPr/>
          <p:nvPr/>
        </p:nvSpPr>
        <p:spPr>
          <a:xfrm>
            <a:off x="4910328" y="4599034"/>
            <a:ext cx="19568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7F3D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Stable coins (USD)</a:t>
            </a:r>
            <a:endParaRPr lang="en-US" sz="1000" dirty="0"/>
          </a:p>
        </p:txBody>
      </p:sp>
      <p:sp>
        <p:nvSpPr>
          <p:cNvPr id="75" name="Text 73"/>
          <p:cNvSpPr/>
          <p:nvPr/>
        </p:nvSpPr>
        <p:spPr>
          <a:xfrm>
            <a:off x="4901184" y="4745735"/>
            <a:ext cx="19568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 err="1">
                <a:solidFill>
                  <a:srgbClr val="A7F3D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Carteiras</a:t>
            </a:r>
            <a:r>
              <a:rPr lang="en-US" sz="1000" dirty="0">
                <a:solidFill>
                  <a:srgbClr val="A7F3D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000" dirty="0" err="1">
                <a:solidFill>
                  <a:srgbClr val="A7F3D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própras</a:t>
            </a:r>
            <a:endParaRPr lang="en-US" sz="1000" dirty="0"/>
          </a:p>
        </p:txBody>
      </p:sp>
      <p:sp>
        <p:nvSpPr>
          <p:cNvPr id="78" name="Shape 76"/>
          <p:cNvSpPr/>
          <p:nvPr/>
        </p:nvSpPr>
        <p:spPr>
          <a:xfrm>
            <a:off x="9372600" y="3794760"/>
            <a:ext cx="2103120" cy="1261872"/>
          </a:xfrm>
          <a:prstGeom prst="rect">
            <a:avLst/>
          </a:prstGeom>
          <a:solidFill>
            <a:srgbClr val="0F172A"/>
          </a:solidFill>
          <a:ln w="19050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9" name="Shape 77"/>
          <p:cNvSpPr/>
          <p:nvPr/>
        </p:nvSpPr>
        <p:spPr>
          <a:xfrm>
            <a:off x="9372600" y="3794760"/>
            <a:ext cx="2103120" cy="45720"/>
          </a:xfrm>
          <a:prstGeom prst="rect">
            <a:avLst/>
          </a:prstGeom>
          <a:solidFill>
            <a:srgbClr val="065F46"/>
          </a:solidFill>
          <a:ln w="12700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0" name="Text 78"/>
          <p:cNvSpPr/>
          <p:nvPr/>
        </p:nvSpPr>
        <p:spPr>
          <a:xfrm>
            <a:off x="9454896" y="3867912"/>
            <a:ext cx="19385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EMPRESAS DE FACHADA</a:t>
            </a:r>
            <a:endParaRPr lang="en-US" sz="1100" dirty="0"/>
          </a:p>
        </p:txBody>
      </p:sp>
      <p:sp>
        <p:nvSpPr>
          <p:cNvPr id="81" name="Text 79"/>
          <p:cNvSpPr/>
          <p:nvPr/>
        </p:nvSpPr>
        <p:spPr>
          <a:xfrm>
            <a:off x="9454896" y="4133088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Dezenas de empresas</a:t>
            </a:r>
            <a:endParaRPr lang="en-US" sz="1000" dirty="0"/>
          </a:p>
        </p:txBody>
      </p:sp>
      <p:sp>
        <p:nvSpPr>
          <p:cNvPr id="82" name="Text 80"/>
          <p:cNvSpPr/>
          <p:nvPr/>
        </p:nvSpPr>
        <p:spPr>
          <a:xfrm>
            <a:off x="9454896" y="4334256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constituídas no BR e ext.</a:t>
            </a:r>
            <a:endParaRPr lang="en-US" sz="1000" dirty="0"/>
          </a:p>
        </p:txBody>
      </p:sp>
      <p:sp>
        <p:nvSpPr>
          <p:cNvPr id="84" name="Shape 82"/>
          <p:cNvSpPr/>
          <p:nvPr/>
        </p:nvSpPr>
        <p:spPr>
          <a:xfrm>
            <a:off x="5897880" y="3566160"/>
            <a:ext cx="9144" cy="228600"/>
          </a:xfrm>
          <a:prstGeom prst="line">
            <a:avLst/>
          </a:prstGeom>
          <a:noFill/>
          <a:ln w="19050">
            <a:solidFill>
              <a:srgbClr val="0F766E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86" name="Shape 84"/>
          <p:cNvSpPr/>
          <p:nvPr/>
        </p:nvSpPr>
        <p:spPr>
          <a:xfrm>
            <a:off x="2514600" y="4416552"/>
            <a:ext cx="2240280" cy="0"/>
          </a:xfrm>
          <a:prstGeom prst="line">
            <a:avLst/>
          </a:prstGeom>
          <a:noFill/>
          <a:ln w="19050">
            <a:solidFill>
              <a:srgbClr val="0F766E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87" name="Shape 85"/>
          <p:cNvSpPr/>
          <p:nvPr/>
        </p:nvSpPr>
        <p:spPr>
          <a:xfrm>
            <a:off x="7277286" y="4425696"/>
            <a:ext cx="1912434" cy="0"/>
          </a:xfrm>
          <a:prstGeom prst="line">
            <a:avLst/>
          </a:prstGeom>
          <a:noFill/>
          <a:ln w="19050">
            <a:solidFill>
              <a:srgbClr val="065F46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88" name="Shape 86"/>
          <p:cNvSpPr/>
          <p:nvPr/>
        </p:nvSpPr>
        <p:spPr>
          <a:xfrm>
            <a:off x="320040" y="5193792"/>
            <a:ext cx="2103120" cy="1197864"/>
          </a:xfrm>
          <a:prstGeom prst="rect">
            <a:avLst/>
          </a:prstGeom>
          <a:solidFill>
            <a:srgbClr val="0F172A"/>
          </a:solidFill>
          <a:ln w="19050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9" name="Shape 87"/>
          <p:cNvSpPr/>
          <p:nvPr/>
        </p:nvSpPr>
        <p:spPr>
          <a:xfrm>
            <a:off x="320040" y="5193792"/>
            <a:ext cx="2103120" cy="45720"/>
          </a:xfrm>
          <a:prstGeom prst="rect">
            <a:avLst/>
          </a:prstGeom>
          <a:solidFill>
            <a:srgbClr val="065F46"/>
          </a:solidFill>
          <a:ln w="12700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0" name="Text 88"/>
          <p:cNvSpPr/>
          <p:nvPr/>
        </p:nvSpPr>
        <p:spPr>
          <a:xfrm>
            <a:off x="402336" y="5266944"/>
            <a:ext cx="19385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BENS E IMÓVEIS</a:t>
            </a:r>
            <a:endParaRPr lang="en-US" sz="1100" dirty="0"/>
          </a:p>
        </p:txBody>
      </p:sp>
      <p:sp>
        <p:nvSpPr>
          <p:cNvPr id="91" name="Text 89"/>
          <p:cNvSpPr/>
          <p:nvPr/>
        </p:nvSpPr>
        <p:spPr>
          <a:xfrm>
            <a:off x="402336" y="5532120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Veículos de luxo</a:t>
            </a:r>
            <a:endParaRPr lang="en-US" sz="1000" dirty="0"/>
          </a:p>
        </p:txBody>
      </p:sp>
      <p:sp>
        <p:nvSpPr>
          <p:cNvPr id="92" name="Text 90"/>
          <p:cNvSpPr/>
          <p:nvPr/>
        </p:nvSpPr>
        <p:spPr>
          <a:xfrm>
            <a:off x="402336" y="5733288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Mansões, relógios, joias</a:t>
            </a:r>
            <a:endParaRPr lang="en-US" sz="1000" dirty="0"/>
          </a:p>
        </p:txBody>
      </p:sp>
      <p:sp>
        <p:nvSpPr>
          <p:cNvPr id="93" name="Shape 91"/>
          <p:cNvSpPr/>
          <p:nvPr/>
        </p:nvSpPr>
        <p:spPr>
          <a:xfrm>
            <a:off x="4846320" y="5193792"/>
            <a:ext cx="2103120" cy="1005840"/>
          </a:xfrm>
          <a:prstGeom prst="rect">
            <a:avLst/>
          </a:prstGeom>
          <a:solidFill>
            <a:srgbClr val="0F172A"/>
          </a:solidFill>
          <a:ln w="19050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4" name="Shape 92"/>
          <p:cNvSpPr/>
          <p:nvPr/>
        </p:nvSpPr>
        <p:spPr>
          <a:xfrm>
            <a:off x="4846320" y="5193792"/>
            <a:ext cx="2103120" cy="45720"/>
          </a:xfrm>
          <a:prstGeom prst="rect">
            <a:avLst/>
          </a:prstGeom>
          <a:solidFill>
            <a:srgbClr val="065F46"/>
          </a:solidFill>
          <a:ln w="12700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5" name="Text 93"/>
          <p:cNvSpPr/>
          <p:nvPr/>
        </p:nvSpPr>
        <p:spPr>
          <a:xfrm>
            <a:off x="4928616" y="5266944"/>
            <a:ext cx="19385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LAVAGEM FINANCEIRA</a:t>
            </a:r>
            <a:endParaRPr lang="en-US" sz="1100" dirty="0"/>
          </a:p>
        </p:txBody>
      </p:sp>
      <p:sp>
        <p:nvSpPr>
          <p:cNvPr id="96" name="Text 94"/>
          <p:cNvSpPr/>
          <p:nvPr/>
        </p:nvSpPr>
        <p:spPr>
          <a:xfrm>
            <a:off x="4928616" y="5532120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R$ 2,7 bi rastreados</a:t>
            </a:r>
            <a:endParaRPr lang="en-US" sz="1000" dirty="0"/>
          </a:p>
        </p:txBody>
      </p:sp>
      <p:sp>
        <p:nvSpPr>
          <p:cNvPr id="97" name="Text 95"/>
          <p:cNvSpPr/>
          <p:nvPr/>
        </p:nvSpPr>
        <p:spPr>
          <a:xfrm>
            <a:off x="4928616" y="5733288"/>
            <a:ext cx="19385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R$ 404 mi ilícitos (DF)</a:t>
            </a:r>
            <a:endParaRPr lang="en-US" sz="1000" dirty="0"/>
          </a:p>
        </p:txBody>
      </p:sp>
      <p:sp>
        <p:nvSpPr>
          <p:cNvPr id="100" name="Shape 98"/>
          <p:cNvSpPr/>
          <p:nvPr/>
        </p:nvSpPr>
        <p:spPr>
          <a:xfrm flipH="1">
            <a:off x="7040880" y="4937759"/>
            <a:ext cx="2157984" cy="758953"/>
          </a:xfrm>
          <a:prstGeom prst="line">
            <a:avLst/>
          </a:prstGeom>
          <a:noFill/>
          <a:ln w="19050">
            <a:solidFill>
              <a:srgbClr val="065F46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01" name="Text 99"/>
          <p:cNvSpPr/>
          <p:nvPr/>
        </p:nvSpPr>
        <p:spPr>
          <a:xfrm>
            <a:off x="320040" y="361188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00" dirty="0"/>
          </a:p>
        </p:txBody>
      </p:sp>
      <p:sp>
        <p:nvSpPr>
          <p:cNvPr id="108" name="Text 106"/>
          <p:cNvSpPr/>
          <p:nvPr/>
        </p:nvSpPr>
        <p:spPr>
          <a:xfrm>
            <a:off x="274320" y="6711696"/>
            <a:ext cx="116128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Fontes: Polícia Federal · CPI das Pirâmides Financeiras · Agência Brasil · CNN Brasil · Metrópoles · mai/2026</a:t>
            </a:r>
            <a:endParaRPr lang="en-US" sz="6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73152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kern="0" spc="300" dirty="0">
                <a:latin typeface="Consolas" pitchFamily="34" charset="0"/>
                <a:ea typeface="Consolas" pitchFamily="34" charset="-122"/>
                <a:cs typeface="Consolas" pitchFamily="34" charset="-120"/>
              </a:rPr>
              <a:t>OPERAÇÃO CARBONO OCULTO</a:t>
            </a:r>
            <a:endParaRPr lang="en-US" sz="2400" b="1" dirty="0"/>
          </a:p>
        </p:txBody>
      </p:sp>
      <p:sp>
        <p:nvSpPr>
          <p:cNvPr id="3" name="Text 1"/>
          <p:cNvSpPr/>
          <p:nvPr/>
        </p:nvSpPr>
        <p:spPr>
          <a:xfrm>
            <a:off x="274320" y="457200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FLUXO DE LAVAGEM DE DINHEIRO · PCC · 2022–2026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274320" y="694944"/>
            <a:ext cx="2057400" cy="566928"/>
          </a:xfrm>
          <a:prstGeom prst="rect">
            <a:avLst/>
          </a:prstGeom>
          <a:solidFill>
            <a:srgbClr val="0F172A"/>
          </a:solidFill>
          <a:ln w="1016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338328" y="713232"/>
            <a:ext cx="1920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R$ 26 bi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338328" y="969264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movimentados 2022–25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2514600" y="694944"/>
            <a:ext cx="2057400" cy="566928"/>
          </a:xfrm>
          <a:prstGeom prst="rect">
            <a:avLst/>
          </a:prstGeom>
          <a:solidFill>
            <a:srgbClr val="0F172A"/>
          </a:solidFill>
          <a:ln w="1016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2578608" y="713232"/>
            <a:ext cx="1920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R$ 365 mi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2578608" y="969264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em criptoativos</a:t>
            </a:r>
            <a:endParaRPr lang="en-US" sz="750" dirty="0"/>
          </a:p>
        </p:txBody>
      </p:sp>
      <p:sp>
        <p:nvSpPr>
          <p:cNvPr id="10" name="Shape 8"/>
          <p:cNvSpPr/>
          <p:nvPr/>
        </p:nvSpPr>
        <p:spPr>
          <a:xfrm>
            <a:off x="4754880" y="694944"/>
            <a:ext cx="2057400" cy="566928"/>
          </a:xfrm>
          <a:prstGeom prst="rect">
            <a:avLst/>
          </a:prstGeom>
          <a:solidFill>
            <a:srgbClr val="0F172A"/>
          </a:solidFill>
          <a:ln w="1016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818888" y="713232"/>
            <a:ext cx="1920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R$ 200 mi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818888" y="969264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sonegação (nafta)</a:t>
            </a:r>
            <a:endParaRPr lang="en-US" sz="750" dirty="0"/>
          </a:p>
        </p:txBody>
      </p:sp>
      <p:sp>
        <p:nvSpPr>
          <p:cNvPr id="13" name="Shape 11"/>
          <p:cNvSpPr/>
          <p:nvPr/>
        </p:nvSpPr>
        <p:spPr>
          <a:xfrm>
            <a:off x="6995160" y="694944"/>
            <a:ext cx="2057400" cy="566928"/>
          </a:xfrm>
          <a:prstGeom prst="rect">
            <a:avLst/>
          </a:prstGeom>
          <a:solidFill>
            <a:srgbClr val="0F172A"/>
          </a:solidFill>
          <a:ln w="1016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7059168" y="713232"/>
            <a:ext cx="1920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6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7059168" y="969264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fintechs investigadas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9189720" y="740664"/>
            <a:ext cx="118872" cy="118872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9354312" y="694944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NUCLEO CRIMINOSO</a:t>
            </a:r>
            <a:endParaRPr lang="en-US" sz="700" dirty="0"/>
          </a:p>
        </p:txBody>
      </p:sp>
      <p:sp>
        <p:nvSpPr>
          <p:cNvPr id="18" name="Shape 16"/>
          <p:cNvSpPr/>
          <p:nvPr/>
        </p:nvSpPr>
        <p:spPr>
          <a:xfrm>
            <a:off x="9189720" y="960120"/>
            <a:ext cx="118872" cy="118872"/>
          </a:xfrm>
          <a:prstGeom prst="rect">
            <a:avLst/>
          </a:prstGeom>
          <a:solidFill>
            <a:srgbClr val="B45309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9354312" y="914400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GERACAO / FRAUDE</a:t>
            </a:r>
            <a:endParaRPr lang="en-US" sz="700" dirty="0"/>
          </a:p>
        </p:txBody>
      </p:sp>
      <p:sp>
        <p:nvSpPr>
          <p:cNvPr id="20" name="Shape 18"/>
          <p:cNvSpPr/>
          <p:nvPr/>
        </p:nvSpPr>
        <p:spPr>
          <a:xfrm>
            <a:off x="9189720" y="1179576"/>
            <a:ext cx="118872" cy="118872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9354312" y="1133856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LAVAGEM FINTECHS</a:t>
            </a:r>
            <a:endParaRPr lang="en-US" sz="700" dirty="0"/>
          </a:p>
        </p:txBody>
      </p:sp>
      <p:sp>
        <p:nvSpPr>
          <p:cNvPr id="22" name="Shape 20"/>
          <p:cNvSpPr/>
          <p:nvPr/>
        </p:nvSpPr>
        <p:spPr>
          <a:xfrm>
            <a:off x="10698480" y="740664"/>
            <a:ext cx="118872" cy="118872"/>
          </a:xfrm>
          <a:prstGeom prst="rect">
            <a:avLst/>
          </a:prstGeom>
          <a:solidFill>
            <a:srgbClr val="065F46"/>
          </a:solidFill>
          <a:ln w="12700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10863072" y="694944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FIDCS / OCULTACAO</a:t>
            </a:r>
            <a:endParaRPr lang="en-US" sz="700" dirty="0"/>
          </a:p>
        </p:txBody>
      </p:sp>
      <p:sp>
        <p:nvSpPr>
          <p:cNvPr id="24" name="Shape 22"/>
          <p:cNvSpPr/>
          <p:nvPr/>
        </p:nvSpPr>
        <p:spPr>
          <a:xfrm>
            <a:off x="10698480" y="960120"/>
            <a:ext cx="118872" cy="118872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10863072" y="914400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CRIPTOATIVOS</a:t>
            </a:r>
            <a:endParaRPr lang="en-US" sz="700" dirty="0"/>
          </a:p>
        </p:txBody>
      </p:sp>
      <p:sp>
        <p:nvSpPr>
          <p:cNvPr id="26" name="Shape 24"/>
          <p:cNvSpPr/>
          <p:nvPr/>
        </p:nvSpPr>
        <p:spPr>
          <a:xfrm>
            <a:off x="10698480" y="1179576"/>
            <a:ext cx="118872" cy="118872"/>
          </a:xfrm>
          <a:prstGeom prst="rect">
            <a:avLst/>
          </a:prstGeom>
          <a:solidFill>
            <a:srgbClr val="581C87"/>
          </a:solidFill>
          <a:ln w="12700">
            <a:solidFill>
              <a:srgbClr val="581C8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10863072" y="1133856"/>
            <a:ext cx="1234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PATRIMÔNIO FINAL</a:t>
            </a:r>
            <a:endParaRPr lang="en-US" sz="700" dirty="0"/>
          </a:p>
        </p:txBody>
      </p:sp>
      <p:sp>
        <p:nvSpPr>
          <p:cNvPr id="28" name="Shape 26"/>
          <p:cNvSpPr/>
          <p:nvPr/>
        </p:nvSpPr>
        <p:spPr>
          <a:xfrm>
            <a:off x="4846320" y="1316736"/>
            <a:ext cx="1920240" cy="804672"/>
          </a:xfrm>
          <a:prstGeom prst="rect">
            <a:avLst/>
          </a:prstGeom>
          <a:solidFill>
            <a:srgbClr val="0F172A"/>
          </a:solidFill>
          <a:ln w="1778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4846320" y="1316736"/>
            <a:ext cx="1920240" cy="45720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4919472" y="1380744"/>
            <a:ext cx="17739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PCC — NÚCLEO CRIMINAL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4919472" y="1618488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'Primo' + 'Beto Louco'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457200" y="1316736"/>
            <a:ext cx="1920240" cy="960120"/>
          </a:xfrm>
          <a:prstGeom prst="rect">
            <a:avLst/>
          </a:prstGeom>
          <a:solidFill>
            <a:srgbClr val="0F172A"/>
          </a:solidFill>
          <a:ln w="1778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457200" y="1316736"/>
            <a:ext cx="1920240" cy="45720"/>
          </a:xfrm>
          <a:prstGeom prst="rect">
            <a:avLst/>
          </a:prstGeom>
          <a:solidFill>
            <a:srgbClr val="B45309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530352" y="1380744"/>
            <a:ext cx="17739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TRÁFICO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530352" y="1618488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Narcotráfico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530352" y="1801368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Receitas ilícitas</a:t>
            </a:r>
            <a:endParaRPr lang="en-US" sz="900" dirty="0"/>
          </a:p>
        </p:txBody>
      </p:sp>
      <p:sp>
        <p:nvSpPr>
          <p:cNvPr id="37" name="Shape 35"/>
          <p:cNvSpPr/>
          <p:nvPr/>
        </p:nvSpPr>
        <p:spPr>
          <a:xfrm>
            <a:off x="9235440" y="1316736"/>
            <a:ext cx="1920240" cy="960120"/>
          </a:xfrm>
          <a:prstGeom prst="rect">
            <a:avLst/>
          </a:prstGeom>
          <a:solidFill>
            <a:srgbClr val="0F172A"/>
          </a:solidFill>
          <a:ln w="1778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9235440" y="1316736"/>
            <a:ext cx="1920240" cy="45720"/>
          </a:xfrm>
          <a:prstGeom prst="rect">
            <a:avLst/>
          </a:prstGeom>
          <a:solidFill>
            <a:srgbClr val="B45309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7"/>
          <p:cNvSpPr/>
          <p:nvPr/>
        </p:nvSpPr>
        <p:spPr>
          <a:xfrm>
            <a:off x="9308592" y="1380744"/>
            <a:ext cx="17739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MÁFIA DO NAFTA</a:t>
            </a:r>
            <a:endParaRPr lang="en-US" sz="1000" dirty="0"/>
          </a:p>
        </p:txBody>
      </p:sp>
      <p:sp>
        <p:nvSpPr>
          <p:cNvPr id="40" name="Text 38"/>
          <p:cNvSpPr/>
          <p:nvPr/>
        </p:nvSpPr>
        <p:spPr>
          <a:xfrm>
            <a:off x="9308592" y="1618488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Solvente importado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9308592" y="1801368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alíquota zero</a:t>
            </a:r>
            <a:endParaRPr lang="en-US" sz="900" dirty="0"/>
          </a:p>
        </p:txBody>
      </p:sp>
      <p:sp>
        <p:nvSpPr>
          <p:cNvPr id="42" name="Shape 40"/>
          <p:cNvSpPr/>
          <p:nvPr/>
        </p:nvSpPr>
        <p:spPr>
          <a:xfrm flipH="1" flipV="1">
            <a:off x="2523744" y="1737360"/>
            <a:ext cx="2194560" cy="9144"/>
          </a:xfrm>
          <a:prstGeom prst="line">
            <a:avLst/>
          </a:prstGeom>
          <a:noFill/>
          <a:ln w="17780">
            <a:solidFill>
              <a:srgbClr val="DC2626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41"/>
          <p:cNvSpPr/>
          <p:nvPr/>
        </p:nvSpPr>
        <p:spPr>
          <a:xfrm>
            <a:off x="6931152" y="1719072"/>
            <a:ext cx="2176272" cy="9144"/>
          </a:xfrm>
          <a:prstGeom prst="line">
            <a:avLst/>
          </a:prstGeom>
          <a:noFill/>
          <a:ln w="17780">
            <a:solidFill>
              <a:srgbClr val="DC2626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42"/>
          <p:cNvSpPr/>
          <p:nvPr/>
        </p:nvSpPr>
        <p:spPr>
          <a:xfrm>
            <a:off x="457200" y="2487168"/>
            <a:ext cx="1920240" cy="960120"/>
          </a:xfrm>
          <a:prstGeom prst="rect">
            <a:avLst/>
          </a:prstGeom>
          <a:solidFill>
            <a:srgbClr val="0F172A"/>
          </a:solidFill>
          <a:ln w="1778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43"/>
          <p:cNvSpPr/>
          <p:nvPr/>
        </p:nvSpPr>
        <p:spPr>
          <a:xfrm>
            <a:off x="457200" y="2487168"/>
            <a:ext cx="1920240" cy="45720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44"/>
          <p:cNvSpPr/>
          <p:nvPr/>
        </p:nvSpPr>
        <p:spPr>
          <a:xfrm>
            <a:off x="530352" y="2551176"/>
            <a:ext cx="17739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DEPÓSITOS ESPÉCIE</a:t>
            </a:r>
            <a:endParaRPr lang="en-US" sz="1000" dirty="0"/>
          </a:p>
        </p:txBody>
      </p:sp>
      <p:sp>
        <p:nvSpPr>
          <p:cNvPr id="47" name="Text 45"/>
          <p:cNvSpPr/>
          <p:nvPr/>
        </p:nvSpPr>
        <p:spPr>
          <a:xfrm>
            <a:off x="530352" y="278892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+R$ 1 bi (2022–2024)</a:t>
            </a:r>
            <a:endParaRPr lang="en-US" sz="900" dirty="0"/>
          </a:p>
        </p:txBody>
      </p:sp>
      <p:sp>
        <p:nvSpPr>
          <p:cNvPr id="48" name="Text 46"/>
          <p:cNvSpPr/>
          <p:nvPr/>
        </p:nvSpPr>
        <p:spPr>
          <a:xfrm>
            <a:off x="530352" y="297180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nas fintechs</a:t>
            </a:r>
            <a:endParaRPr lang="en-US" sz="900" dirty="0"/>
          </a:p>
        </p:txBody>
      </p:sp>
      <p:sp>
        <p:nvSpPr>
          <p:cNvPr id="49" name="Shape 47"/>
          <p:cNvSpPr/>
          <p:nvPr/>
        </p:nvSpPr>
        <p:spPr>
          <a:xfrm>
            <a:off x="4846320" y="2487168"/>
            <a:ext cx="1920240" cy="960120"/>
          </a:xfrm>
          <a:prstGeom prst="rect">
            <a:avLst/>
          </a:prstGeom>
          <a:solidFill>
            <a:srgbClr val="0F172A"/>
          </a:solidFill>
          <a:ln w="1778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hape 48"/>
          <p:cNvSpPr/>
          <p:nvPr/>
        </p:nvSpPr>
        <p:spPr>
          <a:xfrm>
            <a:off x="4846320" y="2487168"/>
            <a:ext cx="1920240" cy="45720"/>
          </a:xfrm>
          <a:prstGeom prst="rect">
            <a:avLst/>
          </a:prstGeom>
          <a:solidFill>
            <a:srgbClr val="B45309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49"/>
          <p:cNvSpPr/>
          <p:nvPr/>
        </p:nvSpPr>
        <p:spPr>
          <a:xfrm>
            <a:off x="4919472" y="2551176"/>
            <a:ext cx="17739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POSTOS PCC</a:t>
            </a:r>
            <a:endParaRPr lang="en-US" sz="1000" dirty="0"/>
          </a:p>
        </p:txBody>
      </p:sp>
      <p:sp>
        <p:nvSpPr>
          <p:cNvPr id="52" name="Text 50"/>
          <p:cNvSpPr/>
          <p:nvPr/>
        </p:nvSpPr>
        <p:spPr>
          <a:xfrm>
            <a:off x="4919472" y="278892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Rede controlada</a:t>
            </a:r>
            <a:endParaRPr lang="en-US" sz="900" dirty="0"/>
          </a:p>
        </p:txBody>
      </p:sp>
      <p:sp>
        <p:nvSpPr>
          <p:cNvPr id="53" name="Text 51"/>
          <p:cNvSpPr/>
          <p:nvPr/>
        </p:nvSpPr>
        <p:spPr>
          <a:xfrm>
            <a:off x="4919472" y="297180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pelo PCC</a:t>
            </a:r>
            <a:endParaRPr lang="en-US" sz="900" dirty="0"/>
          </a:p>
        </p:txBody>
      </p:sp>
      <p:sp>
        <p:nvSpPr>
          <p:cNvPr id="54" name="Shape 52"/>
          <p:cNvSpPr/>
          <p:nvPr/>
        </p:nvSpPr>
        <p:spPr>
          <a:xfrm>
            <a:off x="9235440" y="2487168"/>
            <a:ext cx="1920240" cy="960120"/>
          </a:xfrm>
          <a:prstGeom prst="rect">
            <a:avLst/>
          </a:prstGeom>
          <a:solidFill>
            <a:srgbClr val="0F172A"/>
          </a:solidFill>
          <a:ln w="1778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Shape 53"/>
          <p:cNvSpPr/>
          <p:nvPr/>
        </p:nvSpPr>
        <p:spPr>
          <a:xfrm>
            <a:off x="9235440" y="2487168"/>
            <a:ext cx="1920240" cy="45720"/>
          </a:xfrm>
          <a:prstGeom prst="rect">
            <a:avLst/>
          </a:prstGeom>
          <a:solidFill>
            <a:srgbClr val="B45309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54"/>
          <p:cNvSpPr/>
          <p:nvPr/>
        </p:nvSpPr>
        <p:spPr>
          <a:xfrm>
            <a:off x="9308592" y="2551176"/>
            <a:ext cx="17739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NF FALSAS 'ESPELHO'</a:t>
            </a:r>
            <a:endParaRPr lang="en-US" sz="1000" dirty="0"/>
          </a:p>
        </p:txBody>
      </p:sp>
      <p:sp>
        <p:nvSpPr>
          <p:cNvPr id="57" name="Text 55"/>
          <p:cNvSpPr/>
          <p:nvPr/>
        </p:nvSpPr>
        <p:spPr>
          <a:xfrm>
            <a:off x="9308592" y="278892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Atestam venda legal</a:t>
            </a:r>
            <a:endParaRPr lang="en-US" sz="900" dirty="0"/>
          </a:p>
        </p:txBody>
      </p:sp>
      <p:sp>
        <p:nvSpPr>
          <p:cNvPr id="58" name="Text 56"/>
          <p:cNvSpPr/>
          <p:nvPr/>
        </p:nvSpPr>
        <p:spPr>
          <a:xfrm>
            <a:off x="9308592" y="297180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nafta p/ quím. fachada</a:t>
            </a:r>
            <a:endParaRPr lang="en-US" sz="900" dirty="0"/>
          </a:p>
        </p:txBody>
      </p:sp>
      <p:sp>
        <p:nvSpPr>
          <p:cNvPr id="59" name="Shape 57"/>
          <p:cNvSpPr/>
          <p:nvPr/>
        </p:nvSpPr>
        <p:spPr>
          <a:xfrm>
            <a:off x="5806440" y="2121408"/>
            <a:ext cx="9144" cy="365760"/>
          </a:xfrm>
          <a:prstGeom prst="line">
            <a:avLst/>
          </a:prstGeom>
          <a:noFill/>
          <a:ln w="17780">
            <a:solidFill>
              <a:srgbClr val="DC2626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61" name="Shape 59"/>
          <p:cNvSpPr/>
          <p:nvPr/>
        </p:nvSpPr>
        <p:spPr>
          <a:xfrm>
            <a:off x="10195560" y="2276856"/>
            <a:ext cx="9144" cy="210312"/>
          </a:xfrm>
          <a:prstGeom prst="line">
            <a:avLst/>
          </a:prstGeom>
          <a:noFill/>
          <a:ln w="17780">
            <a:solidFill>
              <a:srgbClr val="B45309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62" name="Shape 60"/>
          <p:cNvSpPr/>
          <p:nvPr/>
        </p:nvSpPr>
        <p:spPr>
          <a:xfrm flipH="1">
            <a:off x="2523744" y="2962656"/>
            <a:ext cx="2121408" cy="9144"/>
          </a:xfrm>
          <a:prstGeom prst="line">
            <a:avLst/>
          </a:prstGeom>
          <a:noFill/>
          <a:ln w="17780">
            <a:solidFill>
              <a:srgbClr val="1D4ED8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63" name="Shape 61"/>
          <p:cNvSpPr/>
          <p:nvPr/>
        </p:nvSpPr>
        <p:spPr>
          <a:xfrm>
            <a:off x="457200" y="3675888"/>
            <a:ext cx="1920240" cy="1143000"/>
          </a:xfrm>
          <a:prstGeom prst="rect">
            <a:avLst/>
          </a:prstGeom>
          <a:solidFill>
            <a:srgbClr val="0F172A"/>
          </a:solidFill>
          <a:ln w="1778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Shape 62"/>
          <p:cNvSpPr/>
          <p:nvPr/>
        </p:nvSpPr>
        <p:spPr>
          <a:xfrm>
            <a:off x="457200" y="3675888"/>
            <a:ext cx="1920240" cy="45720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63"/>
          <p:cNvSpPr/>
          <p:nvPr/>
        </p:nvSpPr>
        <p:spPr>
          <a:xfrm>
            <a:off x="530352" y="3739896"/>
            <a:ext cx="17739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6 FINTECHS</a:t>
            </a:r>
            <a:endParaRPr lang="en-US" sz="1000" dirty="0"/>
          </a:p>
        </p:txBody>
      </p:sp>
      <p:sp>
        <p:nvSpPr>
          <p:cNvPr id="66" name="Text 64"/>
          <p:cNvSpPr/>
          <p:nvPr/>
        </p:nvSpPr>
        <p:spPr>
          <a:xfrm>
            <a:off x="530352" y="397764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R$ 26 bi movimentados</a:t>
            </a:r>
            <a:endParaRPr lang="en-US" sz="900" dirty="0"/>
          </a:p>
        </p:txBody>
      </p:sp>
      <p:sp>
        <p:nvSpPr>
          <p:cNvPr id="67" name="Text 65"/>
          <p:cNvSpPr/>
          <p:nvPr/>
        </p:nvSpPr>
        <p:spPr>
          <a:xfrm>
            <a:off x="530352" y="416052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2022–2025</a:t>
            </a:r>
            <a:endParaRPr lang="en-US" sz="900" dirty="0"/>
          </a:p>
        </p:txBody>
      </p:sp>
      <p:sp>
        <p:nvSpPr>
          <p:cNvPr id="68" name="Text 66"/>
          <p:cNvSpPr/>
          <p:nvPr/>
        </p:nvSpPr>
        <p:spPr>
          <a:xfrm>
            <a:off x="530352" y="434340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Conta-bolsão / gráfica</a:t>
            </a:r>
            <a:endParaRPr lang="en-US" sz="900" dirty="0"/>
          </a:p>
        </p:txBody>
      </p:sp>
      <p:sp>
        <p:nvSpPr>
          <p:cNvPr id="69" name="Shape 67"/>
          <p:cNvSpPr/>
          <p:nvPr/>
        </p:nvSpPr>
        <p:spPr>
          <a:xfrm>
            <a:off x="4846320" y="3675888"/>
            <a:ext cx="1920240" cy="1143000"/>
          </a:xfrm>
          <a:prstGeom prst="rect">
            <a:avLst/>
          </a:prstGeom>
          <a:solidFill>
            <a:srgbClr val="0F172A"/>
          </a:solidFill>
          <a:ln w="17780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0" name="Shape 68"/>
          <p:cNvSpPr/>
          <p:nvPr/>
        </p:nvSpPr>
        <p:spPr>
          <a:xfrm>
            <a:off x="4846320" y="3675888"/>
            <a:ext cx="1920240" cy="45720"/>
          </a:xfrm>
          <a:prstGeom prst="rect">
            <a:avLst/>
          </a:prstGeom>
          <a:solidFill>
            <a:srgbClr val="065F46"/>
          </a:solidFill>
          <a:ln w="12700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 69"/>
          <p:cNvSpPr/>
          <p:nvPr/>
        </p:nvSpPr>
        <p:spPr>
          <a:xfrm>
            <a:off x="4919472" y="3739896"/>
            <a:ext cx="17739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FIDCs-NP (FECHADOS)</a:t>
            </a:r>
            <a:endParaRPr lang="en-US" sz="1000" dirty="0"/>
          </a:p>
        </p:txBody>
      </p:sp>
      <p:sp>
        <p:nvSpPr>
          <p:cNvPr id="72" name="Text 70"/>
          <p:cNvSpPr/>
          <p:nvPr/>
        </p:nvSpPr>
        <p:spPr>
          <a:xfrm>
            <a:off x="4919472" y="397764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1–2 cotistas</a:t>
            </a:r>
            <a:endParaRPr lang="en-US" sz="900" dirty="0"/>
          </a:p>
        </p:txBody>
      </p:sp>
      <p:sp>
        <p:nvSpPr>
          <p:cNvPr id="73" name="Text 71"/>
          <p:cNvSpPr/>
          <p:nvPr/>
        </p:nvSpPr>
        <p:spPr>
          <a:xfrm>
            <a:off x="4919472" y="416052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Cessão SEM deságio</a:t>
            </a:r>
            <a:endParaRPr lang="en-US" sz="900" dirty="0"/>
          </a:p>
        </p:txBody>
      </p:sp>
      <p:sp>
        <p:nvSpPr>
          <p:cNvPr id="74" name="Text 72"/>
          <p:cNvSpPr/>
          <p:nvPr/>
        </p:nvSpPr>
        <p:spPr>
          <a:xfrm>
            <a:off x="4919472" y="434340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Prazos de 1 dia</a:t>
            </a:r>
            <a:endParaRPr lang="en-US" sz="900" dirty="0"/>
          </a:p>
        </p:txBody>
      </p:sp>
      <p:sp>
        <p:nvSpPr>
          <p:cNvPr id="75" name="Shape 73"/>
          <p:cNvSpPr/>
          <p:nvPr/>
        </p:nvSpPr>
        <p:spPr>
          <a:xfrm>
            <a:off x="9235440" y="3675888"/>
            <a:ext cx="1920240" cy="1143000"/>
          </a:xfrm>
          <a:prstGeom prst="rect">
            <a:avLst/>
          </a:prstGeom>
          <a:solidFill>
            <a:srgbClr val="0F172A"/>
          </a:solidFill>
          <a:ln w="1778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6" name="Shape 74"/>
          <p:cNvSpPr/>
          <p:nvPr/>
        </p:nvSpPr>
        <p:spPr>
          <a:xfrm>
            <a:off x="9235440" y="3675888"/>
            <a:ext cx="1920240" cy="45720"/>
          </a:xfrm>
          <a:prstGeom prst="rect">
            <a:avLst/>
          </a:prstGeom>
          <a:solidFill>
            <a:srgbClr val="B45309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7" name="Text 75"/>
          <p:cNvSpPr/>
          <p:nvPr/>
        </p:nvSpPr>
        <p:spPr>
          <a:xfrm>
            <a:off x="9308592" y="3739896"/>
            <a:ext cx="17739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GASOLINA ADULTERADA</a:t>
            </a:r>
            <a:endParaRPr lang="en-US" sz="1000" dirty="0"/>
          </a:p>
        </p:txBody>
      </p:sp>
      <p:sp>
        <p:nvSpPr>
          <p:cNvPr id="78" name="Text 76"/>
          <p:cNvSpPr/>
          <p:nvPr/>
        </p:nvSpPr>
        <p:spPr>
          <a:xfrm>
            <a:off x="9308592" y="397764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Nafta misturada</a:t>
            </a:r>
            <a:endParaRPr lang="en-US" sz="900" dirty="0"/>
          </a:p>
        </p:txBody>
      </p:sp>
      <p:sp>
        <p:nvSpPr>
          <p:cNvPr id="79" name="Text 77"/>
          <p:cNvSpPr/>
          <p:nvPr/>
        </p:nvSpPr>
        <p:spPr>
          <a:xfrm>
            <a:off x="9308592" y="416052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Vendida nos postos</a:t>
            </a:r>
            <a:endParaRPr lang="en-US" sz="900" dirty="0"/>
          </a:p>
        </p:txBody>
      </p:sp>
      <p:sp>
        <p:nvSpPr>
          <p:cNvPr id="80" name="Text 78"/>
          <p:cNvSpPr/>
          <p:nvPr/>
        </p:nvSpPr>
        <p:spPr>
          <a:xfrm>
            <a:off x="9308592" y="434340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R$ 200 mi sonegados</a:t>
            </a:r>
            <a:endParaRPr lang="en-US" sz="900" dirty="0"/>
          </a:p>
        </p:txBody>
      </p:sp>
      <p:sp>
        <p:nvSpPr>
          <p:cNvPr id="82" name="Shape 80"/>
          <p:cNvSpPr/>
          <p:nvPr/>
        </p:nvSpPr>
        <p:spPr>
          <a:xfrm>
            <a:off x="10195560" y="3447288"/>
            <a:ext cx="9144" cy="228600"/>
          </a:xfrm>
          <a:prstGeom prst="line">
            <a:avLst/>
          </a:prstGeom>
          <a:noFill/>
          <a:ln w="17780">
            <a:solidFill>
              <a:srgbClr val="B45309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83" name="Shape 81"/>
          <p:cNvSpPr/>
          <p:nvPr/>
        </p:nvSpPr>
        <p:spPr>
          <a:xfrm flipH="1">
            <a:off x="6995160" y="4453128"/>
            <a:ext cx="1920240" cy="9144"/>
          </a:xfrm>
          <a:prstGeom prst="line">
            <a:avLst/>
          </a:prstGeom>
          <a:noFill/>
          <a:ln w="17780">
            <a:solidFill>
              <a:srgbClr val="065F46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84" name="Shape 82"/>
          <p:cNvSpPr/>
          <p:nvPr/>
        </p:nvSpPr>
        <p:spPr>
          <a:xfrm flipH="1" flipV="1">
            <a:off x="6876288" y="3086100"/>
            <a:ext cx="2103120" cy="960120"/>
          </a:xfrm>
          <a:prstGeom prst="line">
            <a:avLst/>
          </a:prstGeom>
          <a:noFill/>
          <a:ln w="17780">
            <a:solidFill>
              <a:srgbClr val="B45309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87" name="Text 85"/>
          <p:cNvSpPr/>
          <p:nvPr/>
        </p:nvSpPr>
        <p:spPr>
          <a:xfrm>
            <a:off x="9235440" y="2304288"/>
            <a:ext cx="192024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B4530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◀ FRENTE 2: NAFTA</a:t>
            </a:r>
            <a:endParaRPr lang="en-US" sz="650" dirty="0"/>
          </a:p>
        </p:txBody>
      </p:sp>
      <p:sp>
        <p:nvSpPr>
          <p:cNvPr id="88" name="Shape 86"/>
          <p:cNvSpPr/>
          <p:nvPr/>
        </p:nvSpPr>
        <p:spPr>
          <a:xfrm>
            <a:off x="320040" y="4910328"/>
            <a:ext cx="2194560" cy="1234440"/>
          </a:xfrm>
          <a:prstGeom prst="rect">
            <a:avLst/>
          </a:prstGeom>
          <a:solidFill>
            <a:srgbClr val="1A0836"/>
          </a:solidFill>
          <a:ln w="50800">
            <a:solidFill>
              <a:srgbClr val="C084F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9" name="Shape 87"/>
          <p:cNvSpPr/>
          <p:nvPr/>
        </p:nvSpPr>
        <p:spPr>
          <a:xfrm>
            <a:off x="429768" y="5020056"/>
            <a:ext cx="1975104" cy="1014984"/>
          </a:xfrm>
          <a:prstGeom prst="rect">
            <a:avLst/>
          </a:prstGeom>
          <a:solidFill>
            <a:srgbClr val="220D45"/>
          </a:solidFill>
          <a:ln w="12700">
            <a:solidFill>
              <a:srgbClr val="C084F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0" name="Text 88"/>
          <p:cNvSpPr/>
          <p:nvPr/>
        </p:nvSpPr>
        <p:spPr>
          <a:xfrm>
            <a:off x="493776" y="5084064"/>
            <a:ext cx="18470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C084F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CRIPTO</a:t>
            </a:r>
            <a:endParaRPr lang="en-US" sz="1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C084F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ATIVOS</a:t>
            </a:r>
            <a:endParaRPr lang="en-US" sz="1800" dirty="0"/>
          </a:p>
        </p:txBody>
      </p:sp>
      <p:sp>
        <p:nvSpPr>
          <p:cNvPr id="91" name="Shape 89"/>
          <p:cNvSpPr/>
          <p:nvPr/>
        </p:nvSpPr>
        <p:spPr>
          <a:xfrm>
            <a:off x="566928" y="5605272"/>
            <a:ext cx="1700784" cy="9144"/>
          </a:xfrm>
          <a:prstGeom prst="line">
            <a:avLst/>
          </a:prstGeom>
          <a:noFill/>
          <a:ln w="15240">
            <a:solidFill>
              <a:srgbClr val="C084F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2" name="Text 90"/>
          <p:cNvSpPr/>
          <p:nvPr/>
        </p:nvSpPr>
        <p:spPr>
          <a:xfrm>
            <a:off x="530352" y="5650992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DD6F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R$ 365 mi identificados</a:t>
            </a:r>
            <a:endParaRPr lang="en-US" sz="1000" dirty="0"/>
          </a:p>
        </p:txBody>
      </p:sp>
      <p:sp>
        <p:nvSpPr>
          <p:cNvPr id="93" name="Text 91"/>
          <p:cNvSpPr/>
          <p:nvPr/>
        </p:nvSpPr>
        <p:spPr>
          <a:xfrm>
            <a:off x="530352" y="5824728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DD6F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Transações suspeitas</a:t>
            </a:r>
            <a:endParaRPr lang="en-US" sz="1000" dirty="0"/>
          </a:p>
        </p:txBody>
      </p:sp>
      <p:sp>
        <p:nvSpPr>
          <p:cNvPr id="94" name="Shape 92"/>
          <p:cNvSpPr/>
          <p:nvPr/>
        </p:nvSpPr>
        <p:spPr>
          <a:xfrm>
            <a:off x="429768" y="5989320"/>
            <a:ext cx="1975104" cy="182880"/>
          </a:xfrm>
          <a:prstGeom prst="rect">
            <a:avLst/>
          </a:prstGeom>
          <a:solidFill>
            <a:srgbClr val="C084FC"/>
          </a:solidFill>
          <a:ln w="12700">
            <a:solidFill>
              <a:srgbClr val="C084F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5" name="Text 93"/>
          <p:cNvSpPr/>
          <p:nvPr/>
        </p:nvSpPr>
        <p:spPr>
          <a:xfrm>
            <a:off x="429768" y="5998464"/>
            <a:ext cx="19751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1A083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▶  PONTO CRÍTICO DE LAVAGEM</a:t>
            </a:r>
            <a:endParaRPr lang="en-US" sz="800" dirty="0"/>
          </a:p>
        </p:txBody>
      </p:sp>
      <p:sp>
        <p:nvSpPr>
          <p:cNvPr id="96" name="Shape 94"/>
          <p:cNvSpPr/>
          <p:nvPr/>
        </p:nvSpPr>
        <p:spPr>
          <a:xfrm>
            <a:off x="4846320" y="5047488"/>
            <a:ext cx="1920240" cy="960120"/>
          </a:xfrm>
          <a:prstGeom prst="rect">
            <a:avLst/>
          </a:prstGeom>
          <a:solidFill>
            <a:srgbClr val="0F172A"/>
          </a:solidFill>
          <a:ln w="17780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7" name="Shape 95"/>
          <p:cNvSpPr/>
          <p:nvPr/>
        </p:nvSpPr>
        <p:spPr>
          <a:xfrm>
            <a:off x="4846320" y="5047488"/>
            <a:ext cx="1920240" cy="45720"/>
          </a:xfrm>
          <a:prstGeom prst="rect">
            <a:avLst/>
          </a:prstGeom>
          <a:solidFill>
            <a:srgbClr val="065F46"/>
          </a:solidFill>
          <a:ln w="12700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8" name="Text 96"/>
          <p:cNvSpPr/>
          <p:nvPr/>
        </p:nvSpPr>
        <p:spPr>
          <a:xfrm>
            <a:off x="4919472" y="5111496"/>
            <a:ext cx="17739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BOLETOS FICTÍCIOS</a:t>
            </a:r>
            <a:endParaRPr lang="en-US" sz="1000" dirty="0"/>
          </a:p>
        </p:txBody>
      </p:sp>
      <p:sp>
        <p:nvSpPr>
          <p:cNvPr id="99" name="Text 97"/>
          <p:cNvSpPr/>
          <p:nvPr/>
        </p:nvSpPr>
        <p:spPr>
          <a:xfrm>
            <a:off x="4919472" y="534924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Emitidos p/ produtoras</a:t>
            </a:r>
            <a:endParaRPr lang="en-US" sz="900" dirty="0"/>
          </a:p>
        </p:txBody>
      </p:sp>
      <p:sp>
        <p:nvSpPr>
          <p:cNvPr id="100" name="Text 98"/>
          <p:cNvSpPr/>
          <p:nvPr/>
        </p:nvSpPr>
        <p:spPr>
          <a:xfrm>
            <a:off x="4919472" y="553212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PETRODANSK / SMAX</a:t>
            </a:r>
            <a:endParaRPr lang="en-US" sz="900" dirty="0"/>
          </a:p>
        </p:txBody>
      </p:sp>
      <p:sp>
        <p:nvSpPr>
          <p:cNvPr id="101" name="Shape 99"/>
          <p:cNvSpPr/>
          <p:nvPr/>
        </p:nvSpPr>
        <p:spPr>
          <a:xfrm>
            <a:off x="1417320" y="4818888"/>
            <a:ext cx="9144" cy="228600"/>
          </a:xfrm>
          <a:prstGeom prst="line">
            <a:avLst/>
          </a:prstGeom>
          <a:noFill/>
          <a:ln w="17780">
            <a:solidFill>
              <a:srgbClr val="7C3AED"/>
            </a:solidFill>
            <a:prstDash val="solid"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04" name="Text 102"/>
          <p:cNvSpPr/>
          <p:nvPr/>
        </p:nvSpPr>
        <p:spPr>
          <a:xfrm>
            <a:off x="1783080" y="6327648"/>
            <a:ext cx="8595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1F5F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▶  PATRIMÔNIO OCULTO FINAL  ·  R$ 205 mi em cotas de fundos  ·  crescimento +200% em 14 meses</a:t>
            </a:r>
            <a:endParaRPr lang="en-US" sz="900" dirty="0"/>
          </a:p>
        </p:txBody>
      </p:sp>
      <p:sp>
        <p:nvSpPr>
          <p:cNvPr id="107" name="Text 105"/>
          <p:cNvSpPr/>
          <p:nvPr/>
        </p:nvSpPr>
        <p:spPr>
          <a:xfrm>
            <a:off x="274320" y="6693408"/>
            <a:ext cx="116128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47556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Fontes: Receita Federal · MPSP/GAECO · Polícia Federal · Ministério da Fazenda · mai/2026</a:t>
            </a:r>
            <a:endParaRPr lang="en-US" sz="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CONTRIBUIÇÃO DO FISCO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que o agente público enxerga — e desfaz o mito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5029200" cy="4114800"/>
          </a:xfrm>
          <a:prstGeom prst="rect">
            <a:avLst/>
          </a:prstGeom>
          <a:solidFill>
            <a:srgbClr val="6E251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828800"/>
            <a:ext cx="5029200" cy="82296"/>
          </a:xfrm>
          <a:prstGeom prst="rect">
            <a:avLst/>
          </a:prstGeom>
          <a:solidFill>
            <a:srgbClr val="C8842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2148840"/>
            <a:ext cx="548640" cy="5486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68680" y="2788920"/>
            <a:ext cx="4389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"Cripto é irrastreável."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868680" y="36118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6B4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MITO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886968" y="4023360"/>
            <a:ext cx="4206240" cy="0"/>
          </a:xfrm>
          <a:prstGeom prst="line">
            <a:avLst/>
          </a:prstGeom>
          <a:noFill/>
          <a:ln w="12700">
            <a:solidFill>
              <a:srgbClr val="8A47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868680" y="4160520"/>
            <a:ext cx="443484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E6B4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cadeia de blocos é um registro público e permanente. 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 análise da cadeia de blocos e cruzamento de dados, o Fisco segue o rastro do dinheiro — isso também vale para os criptoativos.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5897880" y="1828800"/>
            <a:ext cx="5669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Os achados tributários do caso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5897880" y="2377440"/>
            <a:ext cx="548640" cy="548640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526" y="2520086"/>
            <a:ext cx="263347" cy="26334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6583680" y="2340864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Omissão de rendimentos e receita</a:t>
            </a:r>
            <a:endParaRPr lang="en-US" sz="1450" dirty="0"/>
          </a:p>
        </p:txBody>
      </p:sp>
      <p:sp>
        <p:nvSpPr>
          <p:cNvPr id="15" name="Text 11"/>
          <p:cNvSpPr/>
          <p:nvPr/>
        </p:nvSpPr>
        <p:spPr>
          <a:xfrm>
            <a:off x="6583680" y="2688336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Recursos sem origem comprovada configuram receita ou rendimento omitido e tributável.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5897880" y="3291840"/>
            <a:ext cx="548640" cy="548640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526" y="3434486"/>
            <a:ext cx="263347" cy="263347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583680" y="3255264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Acréscimo patrimonial a descoberto</a:t>
            </a:r>
            <a:endParaRPr lang="en-US" sz="1450" dirty="0"/>
          </a:p>
        </p:txBody>
      </p:sp>
      <p:sp>
        <p:nvSpPr>
          <p:cNvPr id="19" name="Text 14"/>
          <p:cNvSpPr/>
          <p:nvPr/>
        </p:nvSpPr>
        <p:spPr>
          <a:xfrm>
            <a:off x="6583680" y="3602736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Patrimônio incompatível com a renda declarada — base para autuação.</a:t>
            </a:r>
            <a:endParaRPr lang="en-US" sz="1200" dirty="0"/>
          </a:p>
        </p:txBody>
      </p:sp>
      <p:sp>
        <p:nvSpPr>
          <p:cNvPr id="20" name="Shape 15"/>
          <p:cNvSpPr/>
          <p:nvPr/>
        </p:nvSpPr>
        <p:spPr>
          <a:xfrm>
            <a:off x="5897880" y="4206240"/>
            <a:ext cx="548640" cy="548640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526" y="4348886"/>
            <a:ext cx="263347" cy="263347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583680" y="4169664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Enriquecimento ilícito não declarado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6583680" y="4517136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Lucros da fraude jamais oferecidos à tributação.</a:t>
            </a:r>
            <a:endParaRPr lang="en-US" sz="1200" dirty="0"/>
          </a:p>
        </p:txBody>
      </p:sp>
      <p:sp>
        <p:nvSpPr>
          <p:cNvPr id="24" name="Shape 18"/>
          <p:cNvSpPr/>
          <p:nvPr/>
        </p:nvSpPr>
        <p:spPr>
          <a:xfrm>
            <a:off x="5897880" y="5120640"/>
            <a:ext cx="548640" cy="548640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526" y="5263286"/>
            <a:ext cx="263347" cy="263347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6583680" y="5084064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Apreensão e recuperação de ativos</a:t>
            </a:r>
            <a:endParaRPr lang="en-US" sz="1450" dirty="0"/>
          </a:p>
        </p:txBody>
      </p:sp>
      <p:sp>
        <p:nvSpPr>
          <p:cNvPr id="27" name="Text 20"/>
          <p:cNvSpPr/>
          <p:nvPr/>
        </p:nvSpPr>
        <p:spPr>
          <a:xfrm>
            <a:off x="6583680" y="5431536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Localizar, apreender e recuperar o </a:t>
            </a:r>
            <a:r>
              <a:rPr lang="en-US" sz="1200" dirty="0" err="1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patrimônio</a:t>
            </a:r>
            <a:r>
              <a:rPr lang="en-US" sz="12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atinge</a:t>
            </a:r>
            <a:r>
              <a:rPr lang="en-US" sz="12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 coração econômico do crime.</a:t>
            </a:r>
            <a:endParaRPr lang="en-US" sz="1200" dirty="0"/>
          </a:p>
        </p:txBody>
      </p:sp>
      <p:sp>
        <p:nvSpPr>
          <p:cNvPr id="28" name="Text 21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DD2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10º Congresso Luso-Brasileiro de Auditores Fiscais  ·  Belo Horizonte, 2026</a:t>
            </a:r>
            <a:endParaRPr lang="en-US" sz="900" dirty="0"/>
          </a:p>
        </p:txBody>
      </p:sp>
      <p:sp>
        <p:nvSpPr>
          <p:cNvPr id="29" name="Text 22"/>
          <p:cNvSpPr/>
          <p:nvPr/>
        </p:nvSpPr>
        <p:spPr>
          <a:xfrm>
            <a:off x="11185855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COMO AGIR — E O QUE AINDA TRAVA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Ferramentas e desafios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901952"/>
            <a:ext cx="5440680" cy="4206240"/>
          </a:xfrm>
          <a:prstGeom prst="rect">
            <a:avLst/>
          </a:prstGeom>
          <a:solidFill>
            <a:srgbClr val="F3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828800"/>
            <a:ext cx="5440680" cy="548640"/>
          </a:xfrm>
          <a:prstGeom prst="rect">
            <a:avLst/>
          </a:prstGeom>
          <a:solidFill>
            <a:srgbClr val="2F6B4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947672"/>
            <a:ext cx="310896" cy="3108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88720" y="1947672"/>
            <a:ext cx="4572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FERRAMENTAS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868680" y="2606040"/>
            <a:ext cx="484632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b="1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Análise da cadeia de blocos e rastreamento de carteiras.</a:t>
            </a:r>
            <a:endParaRPr lang="en-US" b="1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b="1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Cruzamento com dados bancários, do COAF e das declarações.</a:t>
            </a:r>
            <a:endParaRPr lang="en-US" b="1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b="1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Reporte obrigatório das corretoras (DeCripto, no padrão da OCDE).</a:t>
            </a:r>
            <a:endParaRPr lang="en-US" b="1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b="1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Regra de Viagem entre prestadoras (dados de origem e destino).</a:t>
            </a:r>
            <a:endParaRPr lang="en-US" b="1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b="1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Cooperação interinstitucional e internacional.</a:t>
            </a:r>
            <a:endParaRPr lang="en-US" b="1" dirty="0"/>
          </a:p>
        </p:txBody>
      </p:sp>
      <p:sp>
        <p:nvSpPr>
          <p:cNvPr id="9" name="Shape 6"/>
          <p:cNvSpPr/>
          <p:nvPr/>
        </p:nvSpPr>
        <p:spPr>
          <a:xfrm>
            <a:off x="6172200" y="1828800"/>
            <a:ext cx="5440680" cy="4206240"/>
          </a:xfrm>
          <a:prstGeom prst="rect">
            <a:avLst/>
          </a:prstGeom>
          <a:solidFill>
            <a:srgbClr val="F3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6172200" y="1828800"/>
            <a:ext cx="5440680" cy="548640"/>
          </a:xfrm>
          <a:prstGeom prst="rect">
            <a:avLst/>
          </a:prstGeom>
          <a:solidFill>
            <a:srgbClr val="A3352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947672"/>
            <a:ext cx="310896" cy="31089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812280" y="1947672"/>
            <a:ext cx="4572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DESAFIOS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6492240" y="2606040"/>
            <a:ext cx="484632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b="1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Prestadoras no exterior, que mudam de país e ocultam os usuários.</a:t>
            </a:r>
            <a:endParaRPr lang="en-US" b="1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b="1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Finanças descentralizadas: dificuldade de identificar o responsável.</a:t>
            </a:r>
            <a:endParaRPr lang="en-US" b="1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b="1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Carteiras não custodiadas e transações entre pessoas, fora do alcance.</a:t>
            </a:r>
            <a:endParaRPr lang="en-US" b="1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b="1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Implementação desigual da Regra de Viagem entre os países.</a:t>
            </a:r>
            <a:endParaRPr lang="en-US" b="1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b="1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Moedas estáveis e moedas com anonimato reforçado.</a:t>
            </a:r>
            <a:endParaRPr lang="en-US" b="1" dirty="0"/>
          </a:p>
        </p:txBody>
      </p:sp>
      <p:sp>
        <p:nvSpPr>
          <p:cNvPr id="14" name="Text 10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DD2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10º Congresso Luso-Brasileiro de Auditores Fiscais  ·  Belo Horizonte, 2026</a:t>
            </a:r>
            <a:endParaRPr lang="en-US" sz="900" dirty="0"/>
          </a:p>
        </p:txBody>
      </p:sp>
      <p:sp>
        <p:nvSpPr>
          <p:cNvPr id="15" name="Text 11"/>
          <p:cNvSpPr/>
          <p:nvPr/>
        </p:nvSpPr>
        <p:spPr>
          <a:xfrm>
            <a:off x="11185855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QUE LEVAR DESTE CASO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Lições para a administração tributária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3584448" cy="1920240"/>
          </a:xfrm>
          <a:prstGeom prst="rect">
            <a:avLst/>
          </a:prstGeom>
          <a:solidFill>
            <a:srgbClr val="F3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828800"/>
            <a:ext cx="82296" cy="1920240"/>
          </a:xfrm>
          <a:prstGeom prst="rect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804672" y="2084832"/>
            <a:ext cx="530352" cy="530352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64" y="2222724"/>
            <a:ext cx="254569" cy="254569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04672" y="2697480"/>
            <a:ext cx="30815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Cooperar é decisivo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804672" y="3090672"/>
            <a:ext cx="308152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 resultados vieram da ação conjunta PGFN, Receita Federal, Polícia Federal, Ministério Público e CVM. Integração precisa ser a regra.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4297680" y="1828800"/>
            <a:ext cx="3584448" cy="1920240"/>
          </a:xfrm>
          <a:prstGeom prst="rect">
            <a:avLst/>
          </a:prstGeom>
          <a:solidFill>
            <a:srgbClr val="F3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297680" y="1828800"/>
            <a:ext cx="82296" cy="1920240"/>
          </a:xfrm>
          <a:prstGeom prst="rect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553712" y="2084832"/>
            <a:ext cx="530352" cy="530352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604" y="2222724"/>
            <a:ext cx="254569" cy="254569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553712" y="2697480"/>
            <a:ext cx="30815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Supervisionar as prestadoras</a:t>
            </a:r>
            <a:endParaRPr lang="en-US" sz="1550" dirty="0"/>
          </a:p>
        </p:txBody>
      </p:sp>
      <p:sp>
        <p:nvSpPr>
          <p:cNvPr id="15" name="Text 11"/>
          <p:cNvSpPr/>
          <p:nvPr/>
        </p:nvSpPr>
        <p:spPr>
          <a:xfrm>
            <a:off x="4553712" y="3090672"/>
            <a:ext cx="308152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Cumprir a Recomendação 15: registro, supervisão e fiscalização, alinhados às Resoluções do Banco Central e à DeCripto.</a:t>
            </a:r>
            <a:endParaRPr lang="en-US" sz="1150" dirty="0"/>
          </a:p>
        </p:txBody>
      </p:sp>
      <p:sp>
        <p:nvSpPr>
          <p:cNvPr id="16" name="Shape 12"/>
          <p:cNvSpPr/>
          <p:nvPr/>
        </p:nvSpPr>
        <p:spPr>
          <a:xfrm>
            <a:off x="8046720" y="1828800"/>
            <a:ext cx="3584448" cy="1920240"/>
          </a:xfrm>
          <a:prstGeom prst="rect">
            <a:avLst/>
          </a:prstGeom>
          <a:solidFill>
            <a:srgbClr val="F3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3"/>
          <p:cNvSpPr/>
          <p:nvPr/>
        </p:nvSpPr>
        <p:spPr>
          <a:xfrm>
            <a:off x="8046720" y="1828800"/>
            <a:ext cx="82296" cy="1920240"/>
          </a:xfrm>
          <a:prstGeom prst="rect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8302752" y="2084832"/>
            <a:ext cx="530352" cy="530352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644" y="2222724"/>
            <a:ext cx="254569" cy="254569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302752" y="2697480"/>
            <a:ext cx="30815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Capacitar as equipes</a:t>
            </a:r>
            <a:endParaRPr lang="en-US" sz="1550" dirty="0"/>
          </a:p>
        </p:txBody>
      </p:sp>
      <p:sp>
        <p:nvSpPr>
          <p:cNvPr id="21" name="Text 16"/>
          <p:cNvSpPr/>
          <p:nvPr/>
        </p:nvSpPr>
        <p:spPr>
          <a:xfrm>
            <a:off x="8302752" y="3090672"/>
            <a:ext cx="308152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Formar agentes públicos e investigadores financeiros em análise da cadeia de blocos e investigação patrimonial digital.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548640" y="4005072"/>
            <a:ext cx="3584448" cy="1920240"/>
          </a:xfrm>
          <a:prstGeom prst="rect">
            <a:avLst/>
          </a:prstGeom>
          <a:solidFill>
            <a:srgbClr val="F3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548640" y="4005072"/>
            <a:ext cx="82296" cy="1920240"/>
          </a:xfrm>
          <a:prstGeom prst="rect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804672" y="4261104"/>
            <a:ext cx="530352" cy="530352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564" y="4398996"/>
            <a:ext cx="254569" cy="254569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804672" y="4873752"/>
            <a:ext cx="30815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Cooperação internacional</a:t>
            </a:r>
            <a:endParaRPr lang="en-US" sz="1550" dirty="0"/>
          </a:p>
        </p:txBody>
      </p:sp>
      <p:sp>
        <p:nvSpPr>
          <p:cNvPr id="27" name="Text 21"/>
          <p:cNvSpPr/>
          <p:nvPr/>
        </p:nvSpPr>
        <p:spPr>
          <a:xfrm>
            <a:off x="804672" y="5266944"/>
            <a:ext cx="308152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crime é transfronteiriço: troca automática de informações (OCDE) e Travel Rule.</a:t>
            </a:r>
            <a:endParaRPr lang="en-US" sz="1150" dirty="0"/>
          </a:p>
        </p:txBody>
      </p:sp>
      <p:sp>
        <p:nvSpPr>
          <p:cNvPr id="28" name="Shape 22"/>
          <p:cNvSpPr/>
          <p:nvPr/>
        </p:nvSpPr>
        <p:spPr>
          <a:xfrm>
            <a:off x="4297680" y="4005072"/>
            <a:ext cx="3584448" cy="1920240"/>
          </a:xfrm>
          <a:prstGeom prst="rect">
            <a:avLst/>
          </a:prstGeom>
          <a:solidFill>
            <a:srgbClr val="F3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3"/>
          <p:cNvSpPr/>
          <p:nvPr/>
        </p:nvSpPr>
        <p:spPr>
          <a:xfrm>
            <a:off x="4297680" y="4005072"/>
            <a:ext cx="82296" cy="1920240"/>
          </a:xfrm>
          <a:prstGeom prst="rect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Shape 24"/>
          <p:cNvSpPr/>
          <p:nvPr/>
        </p:nvSpPr>
        <p:spPr>
          <a:xfrm>
            <a:off x="4553712" y="4261104"/>
            <a:ext cx="530352" cy="530352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604" y="4398996"/>
            <a:ext cx="254569" cy="254569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4553712" y="4873752"/>
            <a:ext cx="30815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Inteligência e dados</a:t>
            </a:r>
            <a:endParaRPr lang="en-US" sz="1550" dirty="0"/>
          </a:p>
        </p:txBody>
      </p:sp>
      <p:sp>
        <p:nvSpPr>
          <p:cNvPr id="33" name="Text 26"/>
          <p:cNvSpPr/>
          <p:nvPr/>
        </p:nvSpPr>
        <p:spPr>
          <a:xfrm>
            <a:off x="4553712" y="5266944"/>
            <a:ext cx="308152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Usar o reporte obrigatório para uma fiscalização proativa, não apenas reativa.</a:t>
            </a:r>
            <a:endParaRPr lang="en-US" sz="1150" dirty="0"/>
          </a:p>
        </p:txBody>
      </p:sp>
      <p:sp>
        <p:nvSpPr>
          <p:cNvPr id="34" name="Shape 27"/>
          <p:cNvSpPr/>
          <p:nvPr/>
        </p:nvSpPr>
        <p:spPr>
          <a:xfrm>
            <a:off x="8046720" y="4005072"/>
            <a:ext cx="3584448" cy="1920240"/>
          </a:xfrm>
          <a:prstGeom prst="rect">
            <a:avLst/>
          </a:prstGeom>
          <a:solidFill>
            <a:srgbClr val="F3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Shape 28"/>
          <p:cNvSpPr/>
          <p:nvPr/>
        </p:nvSpPr>
        <p:spPr>
          <a:xfrm>
            <a:off x="8046720" y="4005072"/>
            <a:ext cx="82296" cy="1920240"/>
          </a:xfrm>
          <a:prstGeom prst="rect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Shape 29"/>
          <p:cNvSpPr/>
          <p:nvPr/>
        </p:nvSpPr>
        <p:spPr>
          <a:xfrm>
            <a:off x="8302752" y="4261104"/>
            <a:ext cx="530352" cy="530352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0644" y="4398996"/>
            <a:ext cx="254569" cy="254569"/>
          </a:xfrm>
          <a:prstGeom prst="rect">
            <a:avLst/>
          </a:prstGeom>
        </p:spPr>
      </p:pic>
      <p:sp>
        <p:nvSpPr>
          <p:cNvPr id="38" name="Text 30"/>
          <p:cNvSpPr/>
          <p:nvPr/>
        </p:nvSpPr>
        <p:spPr>
          <a:xfrm>
            <a:off x="8302752" y="4873752"/>
            <a:ext cx="30815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Conformidade cooperativa</a:t>
            </a:r>
            <a:endParaRPr lang="en-US" sz="1550" dirty="0"/>
          </a:p>
        </p:txBody>
      </p:sp>
      <p:sp>
        <p:nvSpPr>
          <p:cNvPr id="39" name="Text 31"/>
          <p:cNvSpPr/>
          <p:nvPr/>
        </p:nvSpPr>
        <p:spPr>
          <a:xfrm>
            <a:off x="8302752" y="5266944"/>
            <a:ext cx="308152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Regras claras reduzem o espaço do devedor contumaz e do ilícito.</a:t>
            </a:r>
            <a:endParaRPr lang="en-US" sz="1150" dirty="0"/>
          </a:p>
        </p:txBody>
      </p:sp>
      <p:sp>
        <p:nvSpPr>
          <p:cNvPr id="40" name="Text 32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DD2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10º Congresso Luso-Brasileiro de Auditores Fiscais  ·  Belo Horizonte, 2026</a:t>
            </a:r>
            <a:endParaRPr lang="en-US" sz="900" dirty="0"/>
          </a:p>
        </p:txBody>
      </p:sp>
      <p:sp>
        <p:nvSpPr>
          <p:cNvPr id="41" name="Text 33"/>
          <p:cNvSpPr/>
          <p:nvPr/>
        </p:nvSpPr>
        <p:spPr>
          <a:xfrm>
            <a:off x="11185855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6E2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C8842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015" y="2651760"/>
            <a:ext cx="3931920" cy="39319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97280"/>
            <a:ext cx="10058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E6B4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MENSAGEM FINAL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640080" y="1508760"/>
            <a:ext cx="104241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Fisco é peça-chave no combate</a:t>
            </a:r>
            <a:endParaRPr lang="en-US" sz="38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ao crime com criptoativos</a:t>
            </a:r>
            <a:endParaRPr lang="en-US" sz="3800" dirty="0"/>
          </a:p>
        </p:txBody>
      </p:sp>
      <p:sp>
        <p:nvSpPr>
          <p:cNvPr id="6" name="Text 3"/>
          <p:cNvSpPr/>
          <p:nvPr/>
        </p:nvSpPr>
        <p:spPr>
          <a:xfrm>
            <a:off x="640080" y="3200400"/>
            <a:ext cx="96926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900" dirty="0">
                <a:solidFill>
                  <a:srgbClr val="F3ED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Operação Kryptos mostra que </a:t>
            </a:r>
            <a:r>
              <a:rPr lang="en-US" sz="1900" b="1" dirty="0">
                <a:solidFill>
                  <a:srgbClr val="E6B4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rastreabilidade + cooperação + inteligência fiscal</a:t>
            </a:r>
            <a:r>
              <a:rPr lang="en-US" sz="1900" dirty="0">
                <a:solidFill>
                  <a:srgbClr val="F3ED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transformam o que parecia invisível em prova, tributo e justiça fiscal.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658368" y="4572000"/>
            <a:ext cx="3840480" cy="0"/>
          </a:xfrm>
          <a:prstGeom prst="line">
            <a:avLst/>
          </a:prstGeom>
          <a:noFill/>
          <a:ln w="19050">
            <a:solidFill>
              <a:srgbClr val="C884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40080" y="4709160"/>
            <a:ext cx="10058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Obrigada.</a:t>
            </a:r>
            <a:endParaRPr lang="en-US" sz="2200" dirty="0"/>
          </a:p>
          <a:p>
            <a:pPr marL="0" indent="0">
              <a:buNone/>
            </a:pPr>
            <a:r>
              <a:rPr lang="en-US" sz="1400" dirty="0">
                <a:solidFill>
                  <a:srgbClr val="F3ED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Perguntas e troca de experiências são bem-vindas.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40080" y="640080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6B4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10º Congresso Luso-Brasileiro de Auditores Fiscais · Belo Horizonte · 2026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F7931A"/>
          </a:solidFill>
          <a:ln w="12700">
            <a:solidFill>
              <a:srgbClr val="F7931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73152" cy="6784848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304800" y="219456"/>
            <a:ext cx="115824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CARACTERÍSTICAS DOS ATIVOS VIRTUAIS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304800" y="877824"/>
            <a:ext cx="1158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i="1" dirty="0">
                <a:solidFill>
                  <a:srgbClr val="8FA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que torna os criptoativos distintos dos instrumentos financeiros tradicionais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04800" y="1316736"/>
            <a:ext cx="11582400" cy="0"/>
          </a:xfrm>
          <a:prstGeom prst="line">
            <a:avLst/>
          </a:prstGeom>
          <a:noFill/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Shape 5"/>
          <p:cNvSpPr/>
          <p:nvPr/>
        </p:nvSpPr>
        <p:spPr>
          <a:xfrm>
            <a:off x="268224" y="1487424"/>
            <a:ext cx="3718560" cy="2292096"/>
          </a:xfrm>
          <a:prstGeom prst="rect">
            <a:avLst/>
          </a:prstGeom>
          <a:solidFill>
            <a:srgbClr val="111827"/>
          </a:solidFill>
          <a:ln w="12700">
            <a:solidFill>
              <a:srgbClr val="1E3A5F"/>
            </a:solidFill>
            <a:prstDash val="solid"/>
          </a:ln>
          <a:effectLst>
            <a:outerShdw blurRad="101600" dist="381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8" name="Shape 6"/>
          <p:cNvSpPr/>
          <p:nvPr/>
        </p:nvSpPr>
        <p:spPr>
          <a:xfrm>
            <a:off x="268224" y="1487424"/>
            <a:ext cx="3718560" cy="67056"/>
          </a:xfrm>
          <a:prstGeom prst="rect">
            <a:avLst/>
          </a:prstGeom>
          <a:solidFill>
            <a:srgbClr val="F7931A"/>
          </a:solidFill>
          <a:ln w="12700">
            <a:solidFill>
              <a:srgbClr val="F7931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645920"/>
            <a:ext cx="463296" cy="463296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2865120" y="1694688"/>
            <a:ext cx="999744" cy="268224"/>
          </a:xfrm>
          <a:prstGeom prst="roundRect">
            <a:avLst>
              <a:gd name="adj" fmla="val 22727"/>
            </a:avLst>
          </a:prstGeom>
          <a:solidFill>
            <a:srgbClr val="F7931A">
              <a:alpha val="25000"/>
            </a:srgbClr>
          </a:solidFill>
          <a:ln w="12700">
            <a:solidFill>
              <a:srgbClr val="F7931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8"/>
          <p:cNvSpPr/>
          <p:nvPr/>
        </p:nvSpPr>
        <p:spPr>
          <a:xfrm>
            <a:off x="2865120" y="1694688"/>
            <a:ext cx="99974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33" b="1" dirty="0">
                <a:solidFill>
                  <a:srgbClr val="F793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IDENTIDADE</a:t>
            </a:r>
            <a:endParaRPr lang="en-US" sz="933" dirty="0"/>
          </a:p>
        </p:txBody>
      </p:sp>
      <p:sp>
        <p:nvSpPr>
          <p:cNvPr id="12" name="Text 9"/>
          <p:cNvSpPr/>
          <p:nvPr/>
        </p:nvSpPr>
        <p:spPr>
          <a:xfrm>
            <a:off x="438912" y="2182368"/>
            <a:ext cx="3377184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Pseudonimato</a:t>
            </a:r>
            <a:endParaRPr lang="en-US" sz="1733" dirty="0"/>
          </a:p>
        </p:txBody>
      </p:sp>
      <p:sp>
        <p:nvSpPr>
          <p:cNvPr id="13" name="Text 10"/>
          <p:cNvSpPr/>
          <p:nvPr/>
        </p:nvSpPr>
        <p:spPr>
          <a:xfrm>
            <a:off x="438912" y="2609088"/>
            <a:ext cx="3377184" cy="1011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dirty="0">
                <a:solidFill>
                  <a:srgbClr val="9DB4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Transações vinculadas a endereços públicos, não a identidades reais. Rastreabilidade existe na blockchain, mas a identificação do titular exige investigação especializada.</a:t>
            </a:r>
            <a:endParaRPr lang="en-US" sz="1267" dirty="0"/>
          </a:p>
        </p:txBody>
      </p:sp>
      <p:sp>
        <p:nvSpPr>
          <p:cNvPr id="14" name="Shape 11"/>
          <p:cNvSpPr/>
          <p:nvPr/>
        </p:nvSpPr>
        <p:spPr>
          <a:xfrm>
            <a:off x="4194048" y="1487424"/>
            <a:ext cx="3718560" cy="2292096"/>
          </a:xfrm>
          <a:prstGeom prst="rect">
            <a:avLst/>
          </a:prstGeom>
          <a:solidFill>
            <a:srgbClr val="111827"/>
          </a:solidFill>
          <a:ln w="12700">
            <a:solidFill>
              <a:srgbClr val="1E3A5F"/>
            </a:solidFill>
            <a:prstDash val="solid"/>
          </a:ln>
          <a:effectLst>
            <a:outerShdw blurRad="101600" dist="381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5" name="Shape 12"/>
          <p:cNvSpPr/>
          <p:nvPr/>
        </p:nvSpPr>
        <p:spPr>
          <a:xfrm>
            <a:off x="4194048" y="1487424"/>
            <a:ext cx="3718560" cy="67056"/>
          </a:xfrm>
          <a:prstGeom prst="rect">
            <a:avLst/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504" y="1645920"/>
            <a:ext cx="463296" cy="463296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790944" y="1694688"/>
            <a:ext cx="999744" cy="268224"/>
          </a:xfrm>
          <a:prstGeom prst="roundRect">
            <a:avLst>
              <a:gd name="adj" fmla="val 22727"/>
            </a:avLst>
          </a:prstGeom>
          <a:solidFill>
            <a:srgbClr val="3B82F6">
              <a:alpha val="25000"/>
            </a:srgbClr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8" name="Text 14"/>
          <p:cNvSpPr/>
          <p:nvPr/>
        </p:nvSpPr>
        <p:spPr>
          <a:xfrm>
            <a:off x="6790944" y="1694688"/>
            <a:ext cx="99974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33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LIQUIDAÇÃO</a:t>
            </a:r>
            <a:endParaRPr lang="en-US" sz="933" dirty="0"/>
          </a:p>
        </p:txBody>
      </p:sp>
      <p:sp>
        <p:nvSpPr>
          <p:cNvPr id="19" name="Text 15"/>
          <p:cNvSpPr/>
          <p:nvPr/>
        </p:nvSpPr>
        <p:spPr>
          <a:xfrm>
            <a:off x="4364736" y="2182368"/>
            <a:ext cx="3377184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Transferência Direta</a:t>
            </a:r>
            <a:endParaRPr lang="en-US" sz="1733" dirty="0"/>
          </a:p>
        </p:txBody>
      </p:sp>
      <p:sp>
        <p:nvSpPr>
          <p:cNvPr id="20" name="Text 16"/>
          <p:cNvSpPr/>
          <p:nvPr/>
        </p:nvSpPr>
        <p:spPr>
          <a:xfrm>
            <a:off x="4364736" y="2609088"/>
            <a:ext cx="3377184" cy="1011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dirty="0">
                <a:solidFill>
                  <a:srgbClr val="9DB4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Envio peer-to-peer sem intermediários bancários. Valores percorrem o mundo em minutos, a qualquer hora, sem aprovação de terceiros.</a:t>
            </a:r>
            <a:endParaRPr lang="en-US" sz="1267" dirty="0"/>
          </a:p>
        </p:txBody>
      </p:sp>
      <p:sp>
        <p:nvSpPr>
          <p:cNvPr id="21" name="Shape 17"/>
          <p:cNvSpPr/>
          <p:nvPr/>
        </p:nvSpPr>
        <p:spPr>
          <a:xfrm>
            <a:off x="8119872" y="1487424"/>
            <a:ext cx="3718560" cy="2292096"/>
          </a:xfrm>
          <a:prstGeom prst="rect">
            <a:avLst/>
          </a:prstGeom>
          <a:solidFill>
            <a:srgbClr val="111827"/>
          </a:solidFill>
          <a:ln w="12700">
            <a:solidFill>
              <a:srgbClr val="1E3A5F"/>
            </a:solidFill>
            <a:prstDash val="solid"/>
          </a:ln>
          <a:effectLst>
            <a:outerShdw blurRad="101600" dist="381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2" name="Shape 18"/>
          <p:cNvSpPr/>
          <p:nvPr/>
        </p:nvSpPr>
        <p:spPr>
          <a:xfrm>
            <a:off x="8119872" y="1487424"/>
            <a:ext cx="3718560" cy="67056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328" y="1645920"/>
            <a:ext cx="463296" cy="463296"/>
          </a:xfrm>
          <a:prstGeom prst="rect">
            <a:avLst/>
          </a:prstGeom>
        </p:spPr>
      </p:pic>
      <p:sp>
        <p:nvSpPr>
          <p:cNvPr id="24" name="Shape 19"/>
          <p:cNvSpPr/>
          <p:nvPr/>
        </p:nvSpPr>
        <p:spPr>
          <a:xfrm>
            <a:off x="10716768" y="1694688"/>
            <a:ext cx="999744" cy="268224"/>
          </a:xfrm>
          <a:prstGeom prst="roundRect">
            <a:avLst>
              <a:gd name="adj" fmla="val 22727"/>
            </a:avLst>
          </a:prstGeom>
          <a:solidFill>
            <a:srgbClr val="10B981">
              <a:alpha val="25000"/>
            </a:srgbClr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5" name="Text 20"/>
          <p:cNvSpPr/>
          <p:nvPr/>
        </p:nvSpPr>
        <p:spPr>
          <a:xfrm>
            <a:off x="10716768" y="1694688"/>
            <a:ext cx="99974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33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GOVERNANÇA</a:t>
            </a:r>
            <a:endParaRPr lang="en-US" sz="933" dirty="0"/>
          </a:p>
        </p:txBody>
      </p:sp>
      <p:sp>
        <p:nvSpPr>
          <p:cNvPr id="26" name="Text 21"/>
          <p:cNvSpPr/>
          <p:nvPr/>
        </p:nvSpPr>
        <p:spPr>
          <a:xfrm>
            <a:off x="8290560" y="2182368"/>
            <a:ext cx="3377184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Descentralização</a:t>
            </a:r>
            <a:endParaRPr lang="en-US" sz="1733" dirty="0"/>
          </a:p>
        </p:txBody>
      </p:sp>
      <p:sp>
        <p:nvSpPr>
          <p:cNvPr id="27" name="Text 22"/>
          <p:cNvSpPr/>
          <p:nvPr/>
        </p:nvSpPr>
        <p:spPr>
          <a:xfrm>
            <a:off x="8290560" y="2609088"/>
            <a:ext cx="3377184" cy="1011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dirty="0">
                <a:solidFill>
                  <a:srgbClr val="9DB4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Rede distribuída globalmente, sem banco central ou autoridade emissora. Nenhum ente isolado controla ou pode reverter transações confirmadas.</a:t>
            </a:r>
            <a:endParaRPr lang="en-US" sz="1267" dirty="0"/>
          </a:p>
        </p:txBody>
      </p:sp>
      <p:sp>
        <p:nvSpPr>
          <p:cNvPr id="28" name="Shape 23"/>
          <p:cNvSpPr/>
          <p:nvPr/>
        </p:nvSpPr>
        <p:spPr>
          <a:xfrm>
            <a:off x="268224" y="3962400"/>
            <a:ext cx="3718560" cy="2292096"/>
          </a:xfrm>
          <a:prstGeom prst="rect">
            <a:avLst/>
          </a:prstGeom>
          <a:solidFill>
            <a:srgbClr val="111827"/>
          </a:solidFill>
          <a:ln w="12700">
            <a:solidFill>
              <a:srgbClr val="1E3A5F"/>
            </a:solidFill>
            <a:prstDash val="solid"/>
          </a:ln>
          <a:effectLst>
            <a:outerShdw blurRad="101600" dist="381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9" name="Shape 24"/>
          <p:cNvSpPr/>
          <p:nvPr/>
        </p:nvSpPr>
        <p:spPr>
          <a:xfrm>
            <a:off x="268224" y="3962400"/>
            <a:ext cx="3718560" cy="67056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3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" y="4120896"/>
            <a:ext cx="463296" cy="463296"/>
          </a:xfrm>
          <a:prstGeom prst="rect">
            <a:avLst/>
          </a:prstGeom>
        </p:spPr>
      </p:pic>
      <p:sp>
        <p:nvSpPr>
          <p:cNvPr id="31" name="Shape 25"/>
          <p:cNvSpPr/>
          <p:nvPr/>
        </p:nvSpPr>
        <p:spPr>
          <a:xfrm>
            <a:off x="2865120" y="4169664"/>
            <a:ext cx="999744" cy="268224"/>
          </a:xfrm>
          <a:prstGeom prst="roundRect">
            <a:avLst>
              <a:gd name="adj" fmla="val 22727"/>
            </a:avLst>
          </a:prstGeom>
          <a:solidFill>
            <a:srgbClr val="8B5CF6">
              <a:alpha val="25000"/>
            </a:srgbClr>
          </a:solidFill>
          <a:ln w="12700">
            <a:solidFill>
              <a:srgbClr val="8B5CF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2" name="Text 26"/>
          <p:cNvSpPr/>
          <p:nvPr/>
        </p:nvSpPr>
        <p:spPr>
          <a:xfrm>
            <a:off x="2865120" y="4169664"/>
            <a:ext cx="99974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33" b="1" dirty="0">
                <a:solidFill>
                  <a:srgbClr val="8B5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JURISDIÇÃO</a:t>
            </a:r>
            <a:endParaRPr lang="en-US" sz="933" dirty="0"/>
          </a:p>
        </p:txBody>
      </p:sp>
      <p:sp>
        <p:nvSpPr>
          <p:cNvPr id="33" name="Text 27"/>
          <p:cNvSpPr/>
          <p:nvPr/>
        </p:nvSpPr>
        <p:spPr>
          <a:xfrm>
            <a:off x="438912" y="4657344"/>
            <a:ext cx="3377184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 Fronteiras</a:t>
            </a:r>
            <a:endParaRPr lang="en-US" sz="1733" dirty="0"/>
          </a:p>
        </p:txBody>
      </p:sp>
      <p:sp>
        <p:nvSpPr>
          <p:cNvPr id="34" name="Text 28"/>
          <p:cNvSpPr/>
          <p:nvPr/>
        </p:nvSpPr>
        <p:spPr>
          <a:xfrm>
            <a:off x="438912" y="5084064"/>
            <a:ext cx="3377184" cy="1011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dirty="0">
                <a:solidFill>
                  <a:srgbClr val="9DB4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Operações internacionais sem câmbio, correspondentes bancários ou restrições regulatórias locais. Remessas ao exterior dispensam SWIFT.</a:t>
            </a:r>
            <a:endParaRPr lang="en-US" sz="1267" dirty="0"/>
          </a:p>
        </p:txBody>
      </p:sp>
      <p:sp>
        <p:nvSpPr>
          <p:cNvPr id="35" name="Shape 29"/>
          <p:cNvSpPr/>
          <p:nvPr/>
        </p:nvSpPr>
        <p:spPr>
          <a:xfrm>
            <a:off x="4194048" y="3962400"/>
            <a:ext cx="3718560" cy="2292096"/>
          </a:xfrm>
          <a:prstGeom prst="rect">
            <a:avLst/>
          </a:prstGeom>
          <a:solidFill>
            <a:srgbClr val="111827"/>
          </a:solidFill>
          <a:ln w="12700">
            <a:solidFill>
              <a:srgbClr val="1E3A5F"/>
            </a:solidFill>
            <a:prstDash val="solid"/>
          </a:ln>
          <a:effectLst>
            <a:outerShdw blurRad="101600" dist="381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36" name="Shape 30"/>
          <p:cNvSpPr/>
          <p:nvPr/>
        </p:nvSpPr>
        <p:spPr>
          <a:xfrm>
            <a:off x="4194048" y="3962400"/>
            <a:ext cx="3718560" cy="67056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3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3504" y="4120896"/>
            <a:ext cx="463296" cy="463296"/>
          </a:xfrm>
          <a:prstGeom prst="rect">
            <a:avLst/>
          </a:prstGeom>
        </p:spPr>
      </p:pic>
      <p:sp>
        <p:nvSpPr>
          <p:cNvPr id="38" name="Shape 31"/>
          <p:cNvSpPr/>
          <p:nvPr/>
        </p:nvSpPr>
        <p:spPr>
          <a:xfrm>
            <a:off x="6790944" y="4169664"/>
            <a:ext cx="999744" cy="268224"/>
          </a:xfrm>
          <a:prstGeom prst="roundRect">
            <a:avLst>
              <a:gd name="adj" fmla="val 22727"/>
            </a:avLst>
          </a:prstGeom>
          <a:solidFill>
            <a:srgbClr val="EF4444">
              <a:alpha val="25000"/>
            </a:srgbClr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9" name="Text 32"/>
          <p:cNvSpPr/>
          <p:nvPr/>
        </p:nvSpPr>
        <p:spPr>
          <a:xfrm>
            <a:off x="6790944" y="4169664"/>
            <a:ext cx="99974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33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SEGURANÇA</a:t>
            </a:r>
            <a:endParaRPr lang="en-US" sz="933" dirty="0"/>
          </a:p>
        </p:txBody>
      </p:sp>
      <p:sp>
        <p:nvSpPr>
          <p:cNvPr id="40" name="Text 33"/>
          <p:cNvSpPr/>
          <p:nvPr/>
        </p:nvSpPr>
        <p:spPr>
          <a:xfrm>
            <a:off x="4364736" y="4657344"/>
            <a:ext cx="3377184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Imutabilidade</a:t>
            </a:r>
            <a:endParaRPr lang="en-US" sz="1733" dirty="0"/>
          </a:p>
        </p:txBody>
      </p:sp>
      <p:sp>
        <p:nvSpPr>
          <p:cNvPr id="41" name="Text 34"/>
          <p:cNvSpPr/>
          <p:nvPr/>
        </p:nvSpPr>
        <p:spPr>
          <a:xfrm>
            <a:off x="4364736" y="5084064"/>
            <a:ext cx="3377184" cy="1011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dirty="0">
                <a:solidFill>
                  <a:srgbClr val="9DB4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Transações registradas em bloco confirmado não podem ser alteradas ou estornadas. O histórico da cadeia é permanente e auditável por qualquer pessoa.</a:t>
            </a:r>
            <a:endParaRPr lang="en-US" sz="1267" dirty="0"/>
          </a:p>
        </p:txBody>
      </p:sp>
      <p:sp>
        <p:nvSpPr>
          <p:cNvPr id="42" name="Shape 35"/>
          <p:cNvSpPr/>
          <p:nvPr/>
        </p:nvSpPr>
        <p:spPr>
          <a:xfrm>
            <a:off x="8119872" y="3962400"/>
            <a:ext cx="3718560" cy="2292096"/>
          </a:xfrm>
          <a:prstGeom prst="rect">
            <a:avLst/>
          </a:prstGeom>
          <a:solidFill>
            <a:srgbClr val="111827"/>
          </a:solidFill>
          <a:ln w="12700">
            <a:solidFill>
              <a:srgbClr val="1E3A5F"/>
            </a:solidFill>
            <a:prstDash val="solid"/>
          </a:ln>
          <a:effectLst>
            <a:outerShdw blurRad="101600" dist="381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43" name="Shape 36"/>
          <p:cNvSpPr/>
          <p:nvPr/>
        </p:nvSpPr>
        <p:spPr>
          <a:xfrm>
            <a:off x="8119872" y="3962400"/>
            <a:ext cx="3718560" cy="67056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4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9328" y="4120896"/>
            <a:ext cx="463296" cy="463296"/>
          </a:xfrm>
          <a:prstGeom prst="rect">
            <a:avLst/>
          </a:prstGeom>
        </p:spPr>
      </p:pic>
      <p:sp>
        <p:nvSpPr>
          <p:cNvPr id="45" name="Shape 37"/>
          <p:cNvSpPr/>
          <p:nvPr/>
        </p:nvSpPr>
        <p:spPr>
          <a:xfrm>
            <a:off x="10716768" y="4169664"/>
            <a:ext cx="999744" cy="268224"/>
          </a:xfrm>
          <a:prstGeom prst="roundRect">
            <a:avLst>
              <a:gd name="adj" fmla="val 22727"/>
            </a:avLst>
          </a:prstGeom>
          <a:solidFill>
            <a:srgbClr val="F59E0B">
              <a:alpha val="25000"/>
            </a:srgbClr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6" name="Text 38"/>
          <p:cNvSpPr/>
          <p:nvPr/>
        </p:nvSpPr>
        <p:spPr>
          <a:xfrm>
            <a:off x="10716768" y="4169664"/>
            <a:ext cx="99974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33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TECNOLOGIA</a:t>
            </a:r>
            <a:endParaRPr lang="en-US" sz="933" dirty="0"/>
          </a:p>
        </p:txBody>
      </p:sp>
      <p:sp>
        <p:nvSpPr>
          <p:cNvPr id="47" name="Text 39"/>
          <p:cNvSpPr/>
          <p:nvPr/>
        </p:nvSpPr>
        <p:spPr>
          <a:xfrm>
            <a:off x="8290560" y="4657344"/>
            <a:ext cx="3377184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Programabilidade</a:t>
            </a:r>
            <a:endParaRPr lang="en-US" sz="1733" dirty="0"/>
          </a:p>
        </p:txBody>
      </p:sp>
      <p:sp>
        <p:nvSpPr>
          <p:cNvPr id="48" name="Text 40"/>
          <p:cNvSpPr/>
          <p:nvPr/>
        </p:nvSpPr>
        <p:spPr>
          <a:xfrm>
            <a:off x="8290560" y="5084064"/>
            <a:ext cx="3377184" cy="1011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dirty="0">
                <a:solidFill>
                  <a:srgbClr val="9DB4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Contratos inteligentes automatizam acordos financeiros sem intervenção humana. Base para DeFi, NFTs e novos vetores de ocultação de ativos.</a:t>
            </a:r>
            <a:endParaRPr lang="en-US" sz="1267" dirty="0"/>
          </a:p>
        </p:txBody>
      </p:sp>
      <p:sp>
        <p:nvSpPr>
          <p:cNvPr id="49" name="Shape 41"/>
          <p:cNvSpPr/>
          <p:nvPr/>
        </p:nvSpPr>
        <p:spPr>
          <a:xfrm>
            <a:off x="0" y="6498336"/>
            <a:ext cx="12192000" cy="359664"/>
          </a:xfrm>
          <a:prstGeom prst="rect">
            <a:avLst/>
          </a:prstGeom>
          <a:solidFill>
            <a:srgbClr val="060A14"/>
          </a:solidFill>
          <a:ln w="12700">
            <a:solidFill>
              <a:srgbClr val="060A14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0" name="Text 42"/>
          <p:cNvSpPr/>
          <p:nvPr/>
        </p:nvSpPr>
        <p:spPr>
          <a:xfrm>
            <a:off x="304800" y="6510528"/>
            <a:ext cx="853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67" dirty="0">
                <a:solidFill>
                  <a:srgbClr val="3A5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10º Congresso Luso-Brasileiro de Auditores Fiscais  ·  Belo Horizonte, 2026</a:t>
            </a:r>
            <a:endParaRPr lang="en-US" sz="1067" dirty="0"/>
          </a:p>
        </p:txBody>
      </p:sp>
      <p:sp>
        <p:nvSpPr>
          <p:cNvPr id="51" name="Text 43"/>
          <p:cNvSpPr/>
          <p:nvPr/>
        </p:nvSpPr>
        <p:spPr>
          <a:xfrm>
            <a:off x="11216640" y="6510528"/>
            <a:ext cx="7315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endParaRPr lang="en-US" sz="13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 QUE ISSO IMPORTA PARA O FISCO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26338" y="-91702"/>
            <a:ext cx="11002975" cy="18678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3000" b="1" dirty="0">
              <a:solidFill>
                <a:srgbClr val="2B2018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endParaRPr lang="en-US" sz="3000" b="1" dirty="0">
              <a:solidFill>
                <a:srgbClr val="2B2018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endParaRPr lang="en-US" sz="3000" b="1" dirty="0">
              <a:solidFill>
                <a:srgbClr val="2B2018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r>
              <a:rPr lang="en-US" sz="3000" b="1" dirty="0" err="1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Criptoativos</a:t>
            </a:r>
            <a:r>
              <a:rPr lang="en-US" sz="30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: nova </a:t>
            </a:r>
            <a:r>
              <a:rPr lang="en-US" sz="3000" b="1" dirty="0" err="1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fronteira</a:t>
            </a:r>
            <a:r>
              <a:rPr lang="en-US" sz="30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do crime </a:t>
            </a:r>
            <a:r>
              <a:rPr lang="en-US" sz="3000" b="1" dirty="0" err="1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financeiro</a:t>
            </a:r>
            <a:r>
              <a:rPr lang="en-US" sz="30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</a:p>
          <a:p>
            <a:r>
              <a:rPr lang="pt-BR" sz="2000" b="1" dirty="0"/>
              <a:t>QUAIS OS PRINCIPAIS DESAFIOS EM UMA INVESTIGAÇÃO ENVOLVENDO ATIVOS VIRTUAIS?</a:t>
            </a:r>
            <a:endParaRPr lang="en-US" sz="2000" b="1" dirty="0"/>
          </a:p>
          <a:p>
            <a:pPr marL="0" indent="0">
              <a:buNone/>
            </a:pPr>
            <a:endParaRPr lang="en-US" sz="3000" b="1" dirty="0">
              <a:solidFill>
                <a:srgbClr val="2B2018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</p:txBody>
      </p:sp>
      <p:sp>
        <p:nvSpPr>
          <p:cNvPr id="28" name="Text 22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DD2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10º Congresso Luso-Brasileiro de Auditores Fiscais  ·  Belo Horizonte, 2026</a:t>
            </a:r>
            <a:endParaRPr lang="en-US" sz="900" dirty="0"/>
          </a:p>
        </p:txBody>
      </p:sp>
      <p:sp>
        <p:nvSpPr>
          <p:cNvPr id="29" name="Text 23"/>
          <p:cNvSpPr/>
          <p:nvPr/>
        </p:nvSpPr>
        <p:spPr>
          <a:xfrm>
            <a:off x="11185855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900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2019A67F-0ED0-CC18-5A92-053F0D154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001" y="1936802"/>
            <a:ext cx="4220530" cy="4313728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48CE2369-69E5-8B5A-4166-F10D55FE26F6}"/>
              </a:ext>
            </a:extLst>
          </p:cNvPr>
          <p:cNvSpPr txBox="1"/>
          <p:nvPr/>
        </p:nvSpPr>
        <p:spPr>
          <a:xfrm>
            <a:off x="457200" y="2129349"/>
            <a:ext cx="53624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/>
              <a:t>Fragmentação</a:t>
            </a:r>
            <a:r>
              <a:rPr lang="en-US" sz="2200" b="1" dirty="0"/>
              <a:t> e </a:t>
            </a:r>
            <a:r>
              <a:rPr lang="en-US" sz="2200" b="1" dirty="0" err="1"/>
              <a:t>complexidade</a:t>
            </a:r>
            <a:r>
              <a:rPr lang="en-US" sz="2200" b="1" dirty="0"/>
              <a:t> </a:t>
            </a:r>
            <a:r>
              <a:rPr lang="en-US" sz="2200" b="1" dirty="0" err="1"/>
              <a:t>tecnológica</a:t>
            </a:r>
            <a:r>
              <a:rPr lang="en-US" sz="2200" b="1" dirty="0"/>
              <a:t>, </a:t>
            </a:r>
            <a:r>
              <a:rPr lang="en-US" sz="2200" b="1" dirty="0" err="1"/>
              <a:t>composta</a:t>
            </a:r>
            <a:r>
              <a:rPr lang="en-US" sz="2200" b="1" dirty="0"/>
              <a:t> </a:t>
            </a:r>
            <a:r>
              <a:rPr lang="en-US" sz="2200" b="1" dirty="0" err="1"/>
              <a:t>por</a:t>
            </a:r>
            <a:r>
              <a:rPr lang="en-US" sz="2200" b="1" dirty="0"/>
              <a:t> </a:t>
            </a:r>
            <a:r>
              <a:rPr lang="en-US" sz="2200" b="1" dirty="0" err="1"/>
              <a:t>ecossistemas</a:t>
            </a:r>
            <a:r>
              <a:rPr lang="en-US" sz="2200" b="1" dirty="0"/>
              <a:t> </a:t>
            </a:r>
            <a:r>
              <a:rPr lang="en-US" sz="2200" b="1" dirty="0" err="1"/>
              <a:t>diversos</a:t>
            </a:r>
            <a:r>
              <a:rPr lang="en-US" sz="2200" b="1" dirty="0"/>
              <a:t>: </a:t>
            </a:r>
          </a:p>
          <a:p>
            <a:endParaRPr lang="en-US" sz="2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err="1"/>
              <a:t>múltiplas</a:t>
            </a:r>
            <a:r>
              <a:rPr lang="en-US" sz="2200" dirty="0"/>
              <a:t> blockchains, sidechains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Layer-2 (Lightning, rollups), cross-chain bridges e stablecoins;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err="1"/>
              <a:t>Contratos</a:t>
            </a:r>
            <a:r>
              <a:rPr lang="en-US" sz="2200" dirty="0"/>
              <a:t> </a:t>
            </a:r>
            <a:r>
              <a:rPr lang="en-US" sz="2200" dirty="0" err="1"/>
              <a:t>inteligentes</a:t>
            </a:r>
            <a:r>
              <a:rPr lang="en-US" sz="22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NFTs e outros </a:t>
            </a:r>
            <a:r>
              <a:rPr lang="en-US" sz="2200" dirty="0" err="1"/>
              <a:t>vetores</a:t>
            </a:r>
            <a:r>
              <a:rPr lang="en-US" sz="2200" dirty="0"/>
              <a:t> para </a:t>
            </a:r>
            <a:r>
              <a:rPr lang="en-US" sz="2200" dirty="0" err="1"/>
              <a:t>ocultar</a:t>
            </a:r>
            <a:r>
              <a:rPr lang="en-US" sz="2200" dirty="0"/>
              <a:t> e </a:t>
            </a:r>
            <a:r>
              <a:rPr lang="en-US" sz="2200" dirty="0" err="1"/>
              <a:t>dispersar</a:t>
            </a:r>
            <a:r>
              <a:rPr lang="en-US" sz="2200" dirty="0"/>
              <a:t> </a:t>
            </a:r>
            <a:r>
              <a:rPr lang="en-US" sz="2200" dirty="0" err="1"/>
              <a:t>ativos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3F0483-9554-B297-9D23-A2A64413C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CF544B7-BF37-5DAC-FAAE-A5282F46A6EC}"/>
              </a:ext>
            </a:extLst>
          </p:cNvPr>
          <p:cNvSpPr/>
          <p:nvPr/>
        </p:nvSpPr>
        <p:spPr>
          <a:xfrm>
            <a:off x="548640" y="45720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6F47FCE-A605-BACC-BBA1-3628676AF4B9}"/>
              </a:ext>
            </a:extLst>
          </p:cNvPr>
          <p:cNvSpPr/>
          <p:nvPr/>
        </p:nvSpPr>
        <p:spPr>
          <a:xfrm>
            <a:off x="518465" y="-33551"/>
            <a:ext cx="11002975" cy="18678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3000" b="1" dirty="0">
              <a:solidFill>
                <a:srgbClr val="2B2018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0" indent="0">
              <a:buNone/>
            </a:pPr>
            <a:endParaRPr lang="en-US" sz="3000" b="1" dirty="0">
              <a:solidFill>
                <a:srgbClr val="2B2018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</p:txBody>
      </p:sp>
      <p:sp>
        <p:nvSpPr>
          <p:cNvPr id="28" name="Text 22">
            <a:extLst>
              <a:ext uri="{FF2B5EF4-FFF2-40B4-BE49-F238E27FC236}">
                <a16:creationId xmlns:a16="http://schemas.microsoft.com/office/drawing/2014/main" id="{EC7FBD9D-95EC-8121-C153-7230300A6285}"/>
              </a:ext>
            </a:extLst>
          </p:cNvPr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DD2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10º Congresso Luso-Brasileiro de Auditores Fiscais  ·  Belo Horizonte, 2026</a:t>
            </a:r>
            <a:endParaRPr lang="en-US" sz="900" dirty="0"/>
          </a:p>
        </p:txBody>
      </p:sp>
      <p:sp>
        <p:nvSpPr>
          <p:cNvPr id="29" name="Text 23">
            <a:extLst>
              <a:ext uri="{FF2B5EF4-FFF2-40B4-BE49-F238E27FC236}">
                <a16:creationId xmlns:a16="http://schemas.microsoft.com/office/drawing/2014/main" id="{6E7A19AB-9A34-D8BF-40EB-A8F4541C02DE}"/>
              </a:ext>
            </a:extLst>
          </p:cNvPr>
          <p:cNvSpPr/>
          <p:nvPr/>
        </p:nvSpPr>
        <p:spPr>
          <a:xfrm>
            <a:off x="11185855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9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6EAF526-E026-AB4D-3A88-0EA0D2172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85011"/>
            <a:ext cx="10765473" cy="6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7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8148B6-D088-EBFA-6047-42103FE4D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98F5769-E77C-94E7-C3C3-27275C6AB654}"/>
              </a:ext>
            </a:extLst>
          </p:cNvPr>
          <p:cNvSpPr/>
          <p:nvPr/>
        </p:nvSpPr>
        <p:spPr>
          <a:xfrm>
            <a:off x="548640" y="45720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 QUE ISSO IMPORTA PARA O FISCO</a:t>
            </a:r>
            <a:endParaRPr lang="en-US" sz="12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D847DDC-00BE-08E1-99CC-B6CA6BBAD95C}"/>
              </a:ext>
            </a:extLst>
          </p:cNvPr>
          <p:cNvSpPr/>
          <p:nvPr/>
        </p:nvSpPr>
        <p:spPr>
          <a:xfrm>
            <a:off x="548640" y="749808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Criptoativos: nova fronteira do crime financeiro</a:t>
            </a:r>
            <a:endParaRPr lang="en-US" sz="30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AB763FB2-58B7-FA7B-3208-43BFC68A4B87}"/>
              </a:ext>
            </a:extLst>
          </p:cNvPr>
          <p:cNvSpPr/>
          <p:nvPr/>
        </p:nvSpPr>
        <p:spPr>
          <a:xfrm>
            <a:off x="548640" y="1828800"/>
            <a:ext cx="5394960" cy="1783080"/>
          </a:xfrm>
          <a:prstGeom prst="rect">
            <a:avLst/>
          </a:prstGeom>
          <a:solidFill>
            <a:srgbClr val="F3EDE6"/>
          </a:solidFill>
          <a:ln w="12700">
            <a:solidFill>
              <a:srgbClr val="DDD2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07DB3B9-EC2F-8E67-C077-036283FE0323}"/>
              </a:ext>
            </a:extLst>
          </p:cNvPr>
          <p:cNvSpPr/>
          <p:nvPr/>
        </p:nvSpPr>
        <p:spPr>
          <a:xfrm>
            <a:off x="548640" y="1828800"/>
            <a:ext cx="82296" cy="1783080"/>
          </a:xfrm>
          <a:prstGeom prst="rect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4AD9612D-21CC-B65F-B0A2-D4719EB7F5B9}"/>
              </a:ext>
            </a:extLst>
          </p:cNvPr>
          <p:cNvSpPr/>
          <p:nvPr/>
        </p:nvSpPr>
        <p:spPr>
          <a:xfrm>
            <a:off x="841248" y="2103120"/>
            <a:ext cx="566928" cy="566928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8B057BBD-5D44-02E0-24D2-5069A9CE6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49" y="2250521"/>
            <a:ext cx="272125" cy="272125"/>
          </a:xfrm>
          <a:prstGeom prst="rect">
            <a:avLst/>
          </a:prstGeom>
        </p:spPr>
      </p:pic>
      <p:sp>
        <p:nvSpPr>
          <p:cNvPr id="8" name="Text 5">
            <a:extLst>
              <a:ext uri="{FF2B5EF4-FFF2-40B4-BE49-F238E27FC236}">
                <a16:creationId xmlns:a16="http://schemas.microsoft.com/office/drawing/2014/main" id="{52834487-09E6-DED5-1C52-AD47369E7FC1}"/>
              </a:ext>
            </a:extLst>
          </p:cNvPr>
          <p:cNvSpPr/>
          <p:nvPr/>
        </p:nvSpPr>
        <p:spPr>
          <a:xfrm>
            <a:off x="1600200" y="2066544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Fraude e pirâmides</a:t>
            </a:r>
            <a:endParaRPr lang="en-US" sz="17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91A6F539-F252-334C-7EF1-F99850D18181}"/>
              </a:ext>
            </a:extLst>
          </p:cNvPr>
          <p:cNvSpPr/>
          <p:nvPr/>
        </p:nvSpPr>
        <p:spPr>
          <a:xfrm>
            <a:off x="1600200" y="2542032"/>
            <a:ext cx="4069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Esquemas "de investimento" com promessa de rendimento fixo captam bilhões e geram patrimônio não declarado.</a:t>
            </a:r>
            <a:endParaRPr lang="en-US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0F1061E5-C0CE-E5A3-0E5D-CD475ED60DED}"/>
              </a:ext>
            </a:extLst>
          </p:cNvPr>
          <p:cNvSpPr/>
          <p:nvPr/>
        </p:nvSpPr>
        <p:spPr>
          <a:xfrm>
            <a:off x="6355080" y="1828800"/>
            <a:ext cx="5394960" cy="1783080"/>
          </a:xfrm>
          <a:prstGeom prst="rect">
            <a:avLst/>
          </a:prstGeom>
          <a:solidFill>
            <a:srgbClr val="F3EDE6"/>
          </a:solidFill>
          <a:ln w="12700">
            <a:solidFill>
              <a:srgbClr val="DDD2C6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C9999532-B895-BEFD-FD9E-F07838453B99}"/>
              </a:ext>
            </a:extLst>
          </p:cNvPr>
          <p:cNvSpPr/>
          <p:nvPr/>
        </p:nvSpPr>
        <p:spPr>
          <a:xfrm>
            <a:off x="6355080" y="1828800"/>
            <a:ext cx="82296" cy="1783080"/>
          </a:xfrm>
          <a:prstGeom prst="rect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AD2D1DB3-21DD-CBD4-A564-8F0C11BAD5EE}"/>
              </a:ext>
            </a:extLst>
          </p:cNvPr>
          <p:cNvSpPr/>
          <p:nvPr/>
        </p:nvSpPr>
        <p:spPr>
          <a:xfrm>
            <a:off x="6647688" y="2103120"/>
            <a:ext cx="566928" cy="566928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B6782D0B-1BD0-E077-7D6E-1559AF441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089" y="2250521"/>
            <a:ext cx="272125" cy="272125"/>
          </a:xfrm>
          <a:prstGeom prst="rect">
            <a:avLst/>
          </a:prstGeom>
        </p:spPr>
      </p:pic>
      <p:sp>
        <p:nvSpPr>
          <p:cNvPr id="14" name="Text 10">
            <a:extLst>
              <a:ext uri="{FF2B5EF4-FFF2-40B4-BE49-F238E27FC236}">
                <a16:creationId xmlns:a16="http://schemas.microsoft.com/office/drawing/2014/main" id="{D0C7604D-FD75-B0D3-CD3D-33BFF77A2C45}"/>
              </a:ext>
            </a:extLst>
          </p:cNvPr>
          <p:cNvSpPr/>
          <p:nvPr/>
        </p:nvSpPr>
        <p:spPr>
          <a:xfrm>
            <a:off x="7406640" y="2066544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Lavagem de dinheiro</a:t>
            </a:r>
            <a:endParaRPr lang="en-US" sz="1700" dirty="0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73CE7C15-FF90-6A39-0508-2FDAB0523973}"/>
              </a:ext>
            </a:extLst>
          </p:cNvPr>
          <p:cNvSpPr/>
          <p:nvPr/>
        </p:nvSpPr>
        <p:spPr>
          <a:xfrm>
            <a:off x="7406640" y="2542032"/>
            <a:ext cx="4069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Conversão de caixa-dois, tráfico e corrupção em criptoativos; remessa ao exterior ("cripto-cabo").</a:t>
            </a:r>
            <a:endParaRPr lang="en-US" dirty="0"/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A3D22300-8C25-ADC6-DB8C-72D79A8BFA41}"/>
              </a:ext>
            </a:extLst>
          </p:cNvPr>
          <p:cNvSpPr/>
          <p:nvPr/>
        </p:nvSpPr>
        <p:spPr>
          <a:xfrm>
            <a:off x="548640" y="3931920"/>
            <a:ext cx="5394960" cy="1783080"/>
          </a:xfrm>
          <a:prstGeom prst="rect">
            <a:avLst/>
          </a:prstGeom>
          <a:solidFill>
            <a:srgbClr val="F3EDE6"/>
          </a:solidFill>
          <a:ln w="12700">
            <a:solidFill>
              <a:srgbClr val="DDD2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2416C605-3BF6-DA84-135E-9E0D8EC63A89}"/>
              </a:ext>
            </a:extLst>
          </p:cNvPr>
          <p:cNvSpPr/>
          <p:nvPr/>
        </p:nvSpPr>
        <p:spPr>
          <a:xfrm>
            <a:off x="548640" y="3931920"/>
            <a:ext cx="82296" cy="1783080"/>
          </a:xfrm>
          <a:prstGeom prst="rect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95F4534E-5FAF-CA07-E49C-796C898856BA}"/>
              </a:ext>
            </a:extLst>
          </p:cNvPr>
          <p:cNvSpPr/>
          <p:nvPr/>
        </p:nvSpPr>
        <p:spPr>
          <a:xfrm>
            <a:off x="841248" y="4206240"/>
            <a:ext cx="566928" cy="566928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>
            <a:extLst>
              <a:ext uri="{FF2B5EF4-FFF2-40B4-BE49-F238E27FC236}">
                <a16:creationId xmlns:a16="http://schemas.microsoft.com/office/drawing/2014/main" id="{D2CC9DE5-B3A2-8B20-C791-400062DE8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49" y="4353641"/>
            <a:ext cx="272125" cy="272125"/>
          </a:xfrm>
          <a:prstGeom prst="rect">
            <a:avLst/>
          </a:prstGeom>
        </p:spPr>
      </p:pic>
      <p:sp>
        <p:nvSpPr>
          <p:cNvPr id="20" name="Text 15">
            <a:extLst>
              <a:ext uri="{FF2B5EF4-FFF2-40B4-BE49-F238E27FC236}">
                <a16:creationId xmlns:a16="http://schemas.microsoft.com/office/drawing/2014/main" id="{6FD97474-F5BB-158E-71FB-6CD00878C3DA}"/>
              </a:ext>
            </a:extLst>
          </p:cNvPr>
          <p:cNvSpPr/>
          <p:nvPr/>
        </p:nvSpPr>
        <p:spPr>
          <a:xfrm>
            <a:off x="1600200" y="4169664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Terrorismo e proliferação</a:t>
            </a:r>
            <a:endParaRPr lang="en-US" sz="1700" dirty="0"/>
          </a:p>
        </p:txBody>
      </p:sp>
      <p:sp>
        <p:nvSpPr>
          <p:cNvPr id="21" name="Text 16">
            <a:extLst>
              <a:ext uri="{FF2B5EF4-FFF2-40B4-BE49-F238E27FC236}">
                <a16:creationId xmlns:a16="http://schemas.microsoft.com/office/drawing/2014/main" id="{75878CD7-FABE-8E5F-CA84-7BBDAF70B162}"/>
              </a:ext>
            </a:extLst>
          </p:cNvPr>
          <p:cNvSpPr/>
          <p:nvPr/>
        </p:nvSpPr>
        <p:spPr>
          <a:xfrm>
            <a:off x="1600200" y="4645152"/>
            <a:ext cx="425419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Grupos terroristas e Estados sancionados (ex.: Coreia do Norte) usam ativos virtuais para financiar armas, mover e ocultar recursos.</a:t>
            </a:r>
            <a:endParaRPr lang="en-US" dirty="0"/>
          </a:p>
        </p:txBody>
      </p:sp>
      <p:sp>
        <p:nvSpPr>
          <p:cNvPr id="22" name="Shape 17">
            <a:extLst>
              <a:ext uri="{FF2B5EF4-FFF2-40B4-BE49-F238E27FC236}">
                <a16:creationId xmlns:a16="http://schemas.microsoft.com/office/drawing/2014/main" id="{FA17CDC9-4614-DE68-D15E-C2F327FE72DC}"/>
              </a:ext>
            </a:extLst>
          </p:cNvPr>
          <p:cNvSpPr/>
          <p:nvPr/>
        </p:nvSpPr>
        <p:spPr>
          <a:xfrm>
            <a:off x="6355080" y="3931920"/>
            <a:ext cx="5394960" cy="1783080"/>
          </a:xfrm>
          <a:prstGeom prst="rect">
            <a:avLst/>
          </a:prstGeom>
          <a:solidFill>
            <a:srgbClr val="F3EDE6"/>
          </a:solidFill>
          <a:ln w="12700">
            <a:solidFill>
              <a:srgbClr val="DDD2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18">
            <a:extLst>
              <a:ext uri="{FF2B5EF4-FFF2-40B4-BE49-F238E27FC236}">
                <a16:creationId xmlns:a16="http://schemas.microsoft.com/office/drawing/2014/main" id="{8320B08D-3495-A44F-0789-4B365CB33543}"/>
              </a:ext>
            </a:extLst>
          </p:cNvPr>
          <p:cNvSpPr/>
          <p:nvPr/>
        </p:nvSpPr>
        <p:spPr>
          <a:xfrm>
            <a:off x="6355080" y="3931920"/>
            <a:ext cx="82296" cy="1783080"/>
          </a:xfrm>
          <a:prstGeom prst="rect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19">
            <a:extLst>
              <a:ext uri="{FF2B5EF4-FFF2-40B4-BE49-F238E27FC236}">
                <a16:creationId xmlns:a16="http://schemas.microsoft.com/office/drawing/2014/main" id="{132141CB-D390-2DFE-66A2-AAC86D64B922}"/>
              </a:ext>
            </a:extLst>
          </p:cNvPr>
          <p:cNvSpPr/>
          <p:nvPr/>
        </p:nvSpPr>
        <p:spPr>
          <a:xfrm>
            <a:off x="6647688" y="4206240"/>
            <a:ext cx="566928" cy="566928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3" descr="preencoded.png">
            <a:extLst>
              <a:ext uri="{FF2B5EF4-FFF2-40B4-BE49-F238E27FC236}">
                <a16:creationId xmlns:a16="http://schemas.microsoft.com/office/drawing/2014/main" id="{938CE934-3AE8-248A-8E68-0EF9F4FC0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089" y="4353641"/>
            <a:ext cx="272125" cy="272125"/>
          </a:xfrm>
          <a:prstGeom prst="rect">
            <a:avLst/>
          </a:prstGeom>
        </p:spPr>
      </p:pic>
      <p:sp>
        <p:nvSpPr>
          <p:cNvPr id="26" name="Text 20">
            <a:extLst>
              <a:ext uri="{FF2B5EF4-FFF2-40B4-BE49-F238E27FC236}">
                <a16:creationId xmlns:a16="http://schemas.microsoft.com/office/drawing/2014/main" id="{30D29B60-7973-A20B-2EC2-8C323AE9EC00}"/>
              </a:ext>
            </a:extLst>
          </p:cNvPr>
          <p:cNvSpPr/>
          <p:nvPr/>
        </p:nvSpPr>
        <p:spPr>
          <a:xfrm>
            <a:off x="7406640" y="4169664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Sonegação e evasão</a:t>
            </a:r>
            <a:endParaRPr lang="en-US" sz="1700" dirty="0"/>
          </a:p>
        </p:txBody>
      </p:sp>
      <p:sp>
        <p:nvSpPr>
          <p:cNvPr id="27" name="Text 21">
            <a:extLst>
              <a:ext uri="{FF2B5EF4-FFF2-40B4-BE49-F238E27FC236}">
                <a16:creationId xmlns:a16="http://schemas.microsoft.com/office/drawing/2014/main" id="{377535A0-BC12-4579-0271-0589D1903159}"/>
              </a:ext>
            </a:extLst>
          </p:cNvPr>
          <p:cNvSpPr/>
          <p:nvPr/>
        </p:nvSpPr>
        <p:spPr>
          <a:xfrm>
            <a:off x="7406640" y="4645152"/>
            <a:ext cx="4069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Omissão de rendimentos, acréscimo patrimonial a descoberto e uso de corretoras fora do alcance fiscal.</a:t>
            </a:r>
            <a:endParaRPr lang="en-US" dirty="0"/>
          </a:p>
        </p:txBody>
      </p:sp>
      <p:sp>
        <p:nvSpPr>
          <p:cNvPr id="28" name="Text 22">
            <a:extLst>
              <a:ext uri="{FF2B5EF4-FFF2-40B4-BE49-F238E27FC236}">
                <a16:creationId xmlns:a16="http://schemas.microsoft.com/office/drawing/2014/main" id="{29C63809-AEA0-AE6C-F8CA-7ED7A87E5EE0}"/>
              </a:ext>
            </a:extLst>
          </p:cNvPr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DD2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10º Congresso Luso-Brasileiro de Auditores Fiscais  ·  Belo Horizonte, 2026</a:t>
            </a:r>
            <a:endParaRPr lang="en-US" sz="900" dirty="0"/>
          </a:p>
        </p:txBody>
      </p:sp>
      <p:sp>
        <p:nvSpPr>
          <p:cNvPr id="29" name="Text 23">
            <a:extLst>
              <a:ext uri="{FF2B5EF4-FFF2-40B4-BE49-F238E27FC236}">
                <a16:creationId xmlns:a16="http://schemas.microsoft.com/office/drawing/2014/main" id="{6E751C69-8625-93DF-09F9-DB875B43A7FE}"/>
              </a:ext>
            </a:extLst>
          </p:cNvPr>
          <p:cNvSpPr/>
          <p:nvPr/>
        </p:nvSpPr>
        <p:spPr>
          <a:xfrm>
            <a:off x="11185855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8714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27158" y="192024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MARCO INTERNACIONAL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2727158" y="644652"/>
            <a:ext cx="63550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Os padrões do GAFI para </a:t>
            </a:r>
            <a:r>
              <a:rPr lang="en-US" sz="3400" b="1" dirty="0" err="1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ativos</a:t>
            </a:r>
            <a:r>
              <a:rPr lang="en-US" sz="34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3400" b="1" dirty="0" err="1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virtuais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658368" cy="658368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6" y="1999976"/>
            <a:ext cx="316017" cy="3160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417320" y="1828800"/>
            <a:ext cx="5486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Recomendação 15 (2018/2019)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417320" y="2212848"/>
            <a:ext cx="5577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Estende as regras de prevenção à lavagem de dinheiro e ao financiamento do terrorismo aos ativos virtuais e às prestadoras de serviços de ativos virtuais.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548640" y="2907792"/>
            <a:ext cx="658368" cy="658368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16" y="3078968"/>
            <a:ext cx="316017" cy="31601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417320" y="2907792"/>
            <a:ext cx="5486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Regra de Viagem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1417320" y="3291840"/>
            <a:ext cx="5577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prestadoras devem transmitir os dados de remetente e beneficiário em cada transferência de criptoativos.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48640" y="3986784"/>
            <a:ext cx="658368" cy="658368"/>
          </a:xfrm>
          <a:prstGeom prst="ellipse">
            <a:avLst/>
          </a:prstGeom>
          <a:solidFill>
            <a:srgbClr val="F3EDE6"/>
          </a:solidFill>
          <a:ln w="12700">
            <a:solidFill>
              <a:srgbClr val="9C3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15" y="4157960"/>
            <a:ext cx="316017" cy="31601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417320" y="3986784"/>
            <a:ext cx="5486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Abordagem baseada em risco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1417320" y="4370832"/>
            <a:ext cx="5577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Avaliar riscos, licenciar ou registrar, supervisionar e fiscalizar — ou proibir de forma fundamentada.</a:t>
            </a:r>
            <a:endParaRPr lang="en-US" sz="1300" dirty="0"/>
          </a:p>
        </p:txBody>
      </p:sp>
      <p:sp>
        <p:nvSpPr>
          <p:cNvPr id="20" name="Text 15"/>
          <p:cNvSpPr/>
          <p:nvPr/>
        </p:nvSpPr>
        <p:spPr>
          <a:xfrm>
            <a:off x="9144000" y="2560320"/>
            <a:ext cx="21488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 países avaliados são apenas parcial ou não conformes com a Recomendação 15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9144000" y="3657600"/>
            <a:ext cx="21488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ainda não aprovaram lei para a Regra de Viagem</a:t>
            </a:r>
            <a:endParaRPr lang="en-US" sz="1250" dirty="0"/>
          </a:p>
        </p:txBody>
      </p:sp>
      <p:sp>
        <p:nvSpPr>
          <p:cNvPr id="24" name="Text 19"/>
          <p:cNvSpPr/>
          <p:nvPr/>
        </p:nvSpPr>
        <p:spPr>
          <a:xfrm>
            <a:off x="9144000" y="4754880"/>
            <a:ext cx="21488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 que legislaram já fiscalizam ou puniram as prestadoras</a:t>
            </a:r>
            <a:endParaRPr lang="en-US" sz="1250" dirty="0"/>
          </a:p>
        </p:txBody>
      </p:sp>
      <p:sp>
        <p:nvSpPr>
          <p:cNvPr id="25" name="Text 20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DD2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10º Congresso Luso-Brasileiro de Auditores Fiscais  ·  Belo Horizonte, 2026</a:t>
            </a:r>
            <a:endParaRPr lang="en-US" sz="900" dirty="0"/>
          </a:p>
        </p:txBody>
      </p:sp>
      <p:sp>
        <p:nvSpPr>
          <p:cNvPr id="26" name="Text 21"/>
          <p:cNvSpPr/>
          <p:nvPr/>
        </p:nvSpPr>
        <p:spPr>
          <a:xfrm>
            <a:off x="11185855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9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121B459-3DEA-7D02-A549-10BC94572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5895"/>
            <a:ext cx="2321722" cy="1259681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8A69CF8D-FB4B-01E8-982E-C3E579E3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4032" y="1725810"/>
            <a:ext cx="5036417" cy="51803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 O BRASIL ESTÁ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 "em progresso" a um arcabouço completo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868680" y="2560320"/>
            <a:ext cx="8729228" cy="0"/>
          </a:xfrm>
          <a:prstGeom prst="line">
            <a:avLst/>
          </a:prstGeom>
          <a:noFill/>
          <a:ln w="25400">
            <a:solidFill>
              <a:srgbClr val="DDD2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85800" y="2331720"/>
            <a:ext cx="457200" cy="457200"/>
          </a:xfrm>
          <a:prstGeom prst="ellipse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1828800"/>
            <a:ext cx="1097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2019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320040" y="2898648"/>
            <a:ext cx="2136587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RFB 1.888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320040" y="3383280"/>
            <a:ext cx="2090867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Receita Federal passa a exigir o reporte de operações com criptoativos.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2868107" y="2331720"/>
            <a:ext cx="457200" cy="457200"/>
          </a:xfrm>
          <a:prstGeom prst="ellipse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2548067" y="1828800"/>
            <a:ext cx="1097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2502347" y="2898648"/>
            <a:ext cx="2136587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Lei 14.478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2502347" y="3383280"/>
            <a:ext cx="2090867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Marco Legal dos Ativos Virtuais define as prestadoras e as diretrizes.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5050414" y="2331720"/>
            <a:ext cx="457200" cy="457200"/>
          </a:xfrm>
          <a:prstGeom prst="ellipse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730374" y="1828800"/>
            <a:ext cx="1097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2023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4684654" y="2898648"/>
            <a:ext cx="2136587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Decreto 11.563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4684654" y="3383280"/>
            <a:ext cx="2090867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Banco Central torna-se o regulador do setor.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7232721" y="2331720"/>
            <a:ext cx="457200" cy="457200"/>
          </a:xfrm>
          <a:prstGeom prst="ellipse">
            <a:avLst/>
          </a:prstGeom>
          <a:solidFill>
            <a:srgbClr val="9C3A2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912681" y="1828800"/>
            <a:ext cx="1097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2025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6866961" y="2898648"/>
            <a:ext cx="2136587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Resoluções 519-521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6866961" y="3383280"/>
            <a:ext cx="2090867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Banco Central autoriza e supervisiona as prestadoras de serviços de ativos virtuais.</a:t>
            </a:r>
            <a:endParaRPr lang="en-US" sz="1150" dirty="0"/>
          </a:p>
        </p:txBody>
      </p:sp>
      <p:sp>
        <p:nvSpPr>
          <p:cNvPr id="21" name="Shape 19"/>
          <p:cNvSpPr/>
          <p:nvPr/>
        </p:nvSpPr>
        <p:spPr>
          <a:xfrm>
            <a:off x="9415028" y="2331720"/>
            <a:ext cx="457200" cy="457200"/>
          </a:xfrm>
          <a:prstGeom prst="ellipse">
            <a:avLst/>
          </a:prstGeom>
          <a:solidFill>
            <a:srgbClr val="C884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9094988" y="1828800"/>
            <a:ext cx="1097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B20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2026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9049268" y="2898648"/>
            <a:ext cx="2136587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DeCripto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9049268" y="3383280"/>
            <a:ext cx="2090867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Reporte mensal no padrão da OCDE e supervisão prudencial plena do Banco Central.</a:t>
            </a:r>
            <a:endParaRPr lang="en-US" sz="1150" dirty="0"/>
          </a:p>
        </p:txBody>
      </p:sp>
      <p:sp>
        <p:nvSpPr>
          <p:cNvPr id="25" name="Shape 23"/>
          <p:cNvSpPr/>
          <p:nvPr/>
        </p:nvSpPr>
        <p:spPr>
          <a:xfrm>
            <a:off x="548640" y="5029200"/>
            <a:ext cx="11064240" cy="1234440"/>
          </a:xfrm>
          <a:prstGeom prst="rect">
            <a:avLst/>
          </a:prstGeom>
          <a:solidFill>
            <a:srgbClr val="F3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548640" y="5029200"/>
            <a:ext cx="82296" cy="1234440"/>
          </a:xfrm>
          <a:prstGeom prst="rect">
            <a:avLst/>
          </a:prstGeom>
          <a:solidFill>
            <a:srgbClr val="C8842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5285232"/>
            <a:ext cx="457200" cy="457200"/>
          </a:xfrm>
          <a:prstGeom prst="rect">
            <a:avLst/>
          </a:prstGeom>
        </p:spPr>
      </p:pic>
      <p:sp>
        <p:nvSpPr>
          <p:cNvPr id="28" name="Text 25"/>
          <p:cNvSpPr/>
          <p:nvPr/>
        </p:nvSpPr>
        <p:spPr>
          <a:xfrm>
            <a:off x="1508760" y="5138928"/>
            <a:ext cx="9966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B20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Retrato do Brasil na tabela do FATF (mar/2024):  </a:t>
            </a:r>
            <a:r>
              <a:rPr lang="en-US" sz="13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avaliação de risco feita · legislação de VASPs aprovada · supervisão iniciada · Regra de Viagem </a:t>
            </a:r>
            <a:r>
              <a:rPr lang="en-US" sz="1300" b="1" i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"em progresso"</a:t>
            </a:r>
            <a:r>
              <a:rPr lang="en-US" sz="13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 nota R.15 </a:t>
            </a:r>
            <a:r>
              <a:rPr lang="en-US" sz="1300" b="1" dirty="0">
                <a:solidFill>
                  <a:srgbClr val="9C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 (2023)</a:t>
            </a:r>
            <a:r>
              <a:rPr lang="en-US" sz="1300" dirty="0">
                <a:solidFill>
                  <a:srgbClr val="4A41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O ciclo 2025-2026 (BCB + DeCripto) eleva substancialmente esse patamar.</a:t>
            </a:r>
            <a:endParaRPr lang="en-US" sz="1300" dirty="0"/>
          </a:p>
        </p:txBody>
      </p:sp>
      <p:sp>
        <p:nvSpPr>
          <p:cNvPr id="29" name="Text 26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DD2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10º Congresso Luso-Brasileiro de Auditores Fiscais  ·  Belo Horizonte, 2026</a:t>
            </a:r>
            <a:endParaRPr lang="en-US" sz="900" dirty="0"/>
          </a:p>
        </p:txBody>
      </p:sp>
      <p:sp>
        <p:nvSpPr>
          <p:cNvPr id="30" name="Text 27"/>
          <p:cNvSpPr/>
          <p:nvPr/>
        </p:nvSpPr>
        <p:spPr>
          <a:xfrm>
            <a:off x="11185855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1051560" y="91440"/>
            <a:ext cx="10789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RFB 1.888/2019 — O Que Deve Ser Informado?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051560" y="502920"/>
            <a:ext cx="10789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0" y="868680"/>
            <a:ext cx="12161520" cy="54864"/>
          </a:xfrm>
          <a:prstGeom prst="rect">
            <a:avLst/>
          </a:prstGeom>
          <a:solidFill>
            <a:srgbClr val="00BFE0"/>
          </a:solidFill>
          <a:ln w="12700">
            <a:solidFill>
              <a:srgbClr val="00B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57200" y="1143000"/>
            <a:ext cx="11247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Conjunto de informações que as PSAVs e os usuários obrigados devem fornecer à Receita Federal em cada operação reportável: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65760" y="1828800"/>
            <a:ext cx="3776472" cy="2103120"/>
          </a:xfrm>
          <a:prstGeom prst="rect">
            <a:avLst/>
          </a:prstGeom>
          <a:solidFill>
            <a:srgbClr val="E8F2FB"/>
          </a:solidFill>
          <a:ln w="12700">
            <a:solidFill>
              <a:srgbClr val="E8F2FB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365760" y="1828800"/>
            <a:ext cx="91440" cy="2103120"/>
          </a:xfrm>
          <a:prstGeom prst="rect">
            <a:avLst/>
          </a:prstGeom>
          <a:solidFill>
            <a:srgbClr val="00BFE0"/>
          </a:solidFill>
          <a:ln w="12700">
            <a:solidFill>
              <a:srgbClr val="00B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594360" y="1965960"/>
            <a:ext cx="64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</a:rPr>
              <a:t>🪪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1280160" y="2011680"/>
            <a:ext cx="27249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BF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Identificação das partes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40080" y="2606040"/>
            <a:ext cx="3319272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CPF/CNPJ de ambas as partes da operação — ou do cliente, quando se tratar de operação em exchange doméstica.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4325112" y="1828800"/>
            <a:ext cx="3776472" cy="2103120"/>
          </a:xfrm>
          <a:prstGeom prst="rect">
            <a:avLst/>
          </a:prstGeom>
          <a:solidFill>
            <a:srgbClr val="F4F7FB"/>
          </a:solidFill>
          <a:ln w="12700">
            <a:solidFill>
              <a:srgbClr val="F4F7FB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325112" y="1828800"/>
            <a:ext cx="91440" cy="2103120"/>
          </a:xfrm>
          <a:prstGeom prst="rect">
            <a:avLst/>
          </a:prstGeom>
          <a:solidFill>
            <a:srgbClr val="F7C948"/>
          </a:solidFill>
          <a:ln w="12700">
            <a:solidFill>
              <a:srgbClr val="F7C9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4553712" y="1965960"/>
            <a:ext cx="64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</a:rPr>
              <a:t>🪙</a:t>
            </a:r>
            <a:endParaRPr lang="en-US" sz="2800" dirty="0"/>
          </a:p>
        </p:txBody>
      </p:sp>
      <p:sp>
        <p:nvSpPr>
          <p:cNvPr id="16" name="Text 13"/>
          <p:cNvSpPr/>
          <p:nvPr/>
        </p:nvSpPr>
        <p:spPr>
          <a:xfrm>
            <a:off x="5239512" y="2011680"/>
            <a:ext cx="27249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7C9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Tipo de criptoativo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4599432" y="2606040"/>
            <a:ext cx="3319272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 ativo foi objeto da operação: BTC, ETH, USDT, SOL, USDC etc.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8284464" y="1828800"/>
            <a:ext cx="3776472" cy="2103120"/>
          </a:xfrm>
          <a:prstGeom prst="rect">
            <a:avLst/>
          </a:prstGeom>
          <a:solidFill>
            <a:srgbClr val="EDE7FA"/>
          </a:solidFill>
          <a:ln w="12700">
            <a:solidFill>
              <a:srgbClr val="EDE7FA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8284464" y="1828800"/>
            <a:ext cx="91440" cy="2103120"/>
          </a:xfrm>
          <a:prstGeom prst="rect">
            <a:avLst/>
          </a:prstGeom>
          <a:solidFill>
            <a:srgbClr val="6B46C1"/>
          </a:solidFill>
          <a:ln w="12700">
            <a:solidFill>
              <a:srgbClr val="6B46C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8513064" y="1965960"/>
            <a:ext cx="64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</a:rPr>
              <a:t>🔄</a:t>
            </a:r>
            <a:endParaRPr lang="en-US" sz="2800" dirty="0"/>
          </a:p>
        </p:txBody>
      </p:sp>
      <p:sp>
        <p:nvSpPr>
          <p:cNvPr id="21" name="Text 18"/>
          <p:cNvSpPr/>
          <p:nvPr/>
        </p:nvSpPr>
        <p:spPr>
          <a:xfrm>
            <a:off x="9198864" y="2011680"/>
            <a:ext cx="27249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6B46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Tipo da operação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8558784" y="2606040"/>
            <a:ext cx="3319272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Compra, venda, permuta, transferência, doação, dação em pagamento, cessão temporária, emissão de token.</a:t>
            </a:r>
            <a:endParaRPr lang="en-US" sz="1300" dirty="0"/>
          </a:p>
        </p:txBody>
      </p:sp>
      <p:sp>
        <p:nvSpPr>
          <p:cNvPr id="23" name="Shape 20"/>
          <p:cNvSpPr/>
          <p:nvPr/>
        </p:nvSpPr>
        <p:spPr>
          <a:xfrm>
            <a:off x="365760" y="4114800"/>
            <a:ext cx="3776472" cy="2103120"/>
          </a:xfrm>
          <a:prstGeom prst="rect">
            <a:avLst/>
          </a:prstGeom>
          <a:solidFill>
            <a:srgbClr val="E8F5EE"/>
          </a:solidFill>
          <a:ln w="12700">
            <a:solidFill>
              <a:srgbClr val="E8F5EE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365760" y="4114800"/>
            <a:ext cx="91440" cy="2103120"/>
          </a:xfrm>
          <a:prstGeom prst="rect">
            <a:avLst/>
          </a:prstGeom>
          <a:solidFill>
            <a:srgbClr val="1F8A4C"/>
          </a:solidFill>
          <a:ln w="12700">
            <a:solidFill>
              <a:srgbClr val="1F8A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594360" y="4251960"/>
            <a:ext cx="64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</a:rPr>
              <a:t>📊</a:t>
            </a:r>
            <a:endParaRPr lang="en-US" sz="2800" dirty="0"/>
          </a:p>
        </p:txBody>
      </p:sp>
      <p:sp>
        <p:nvSpPr>
          <p:cNvPr id="26" name="Text 23"/>
          <p:cNvSpPr/>
          <p:nvPr/>
        </p:nvSpPr>
        <p:spPr>
          <a:xfrm>
            <a:off x="1280160" y="4297680"/>
            <a:ext cx="27249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8A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Quantidade do ativo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40080" y="4892040"/>
            <a:ext cx="3319272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Quantidade total do criptoativo por tipo de operação.</a:t>
            </a:r>
            <a:endParaRPr lang="en-US" sz="1300" dirty="0"/>
          </a:p>
        </p:txBody>
      </p:sp>
      <p:sp>
        <p:nvSpPr>
          <p:cNvPr id="28" name="Shape 25"/>
          <p:cNvSpPr/>
          <p:nvPr/>
        </p:nvSpPr>
        <p:spPr>
          <a:xfrm>
            <a:off x="4325112" y="4114800"/>
            <a:ext cx="3776472" cy="2103120"/>
          </a:xfrm>
          <a:prstGeom prst="rect">
            <a:avLst/>
          </a:prstGeom>
          <a:solidFill>
            <a:srgbClr val="FEF1E6"/>
          </a:solidFill>
          <a:ln w="12700">
            <a:solidFill>
              <a:srgbClr val="FEF1E6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Shape 26"/>
          <p:cNvSpPr/>
          <p:nvPr/>
        </p:nvSpPr>
        <p:spPr>
          <a:xfrm>
            <a:off x="4325112" y="4114800"/>
            <a:ext cx="91440" cy="2103120"/>
          </a:xfrm>
          <a:prstGeom prst="rect">
            <a:avLst/>
          </a:prstGeom>
          <a:solidFill>
            <a:srgbClr val="DD6B20"/>
          </a:solidFill>
          <a:ln w="12700">
            <a:solidFill>
              <a:srgbClr val="DD6B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/>
          <p:nvPr/>
        </p:nvSpPr>
        <p:spPr>
          <a:xfrm>
            <a:off x="4553712" y="4251960"/>
            <a:ext cx="64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</a:rPr>
              <a:t>💰</a:t>
            </a:r>
            <a:endParaRPr lang="en-US" sz="2800" dirty="0"/>
          </a:p>
        </p:txBody>
      </p:sp>
      <p:sp>
        <p:nvSpPr>
          <p:cNvPr id="31" name="Text 28"/>
          <p:cNvSpPr/>
          <p:nvPr/>
        </p:nvSpPr>
        <p:spPr>
          <a:xfrm>
            <a:off x="5239512" y="4297680"/>
            <a:ext cx="27249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D6B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Valor total em reais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4599432" y="4892040"/>
            <a:ext cx="3319272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Valor da operação em reais — referência fiscal para tributação e cruzamento com o IRPF.</a:t>
            </a:r>
            <a:endParaRPr lang="en-US" sz="1300" dirty="0"/>
          </a:p>
        </p:txBody>
      </p:sp>
      <p:sp>
        <p:nvSpPr>
          <p:cNvPr id="33" name="Shape 30"/>
          <p:cNvSpPr/>
          <p:nvPr/>
        </p:nvSpPr>
        <p:spPr>
          <a:xfrm>
            <a:off x="8284464" y="4114800"/>
            <a:ext cx="3776472" cy="2103120"/>
          </a:xfrm>
          <a:prstGeom prst="rect">
            <a:avLst/>
          </a:prstGeom>
          <a:solidFill>
            <a:srgbClr val="FDEBEB"/>
          </a:solidFill>
          <a:ln w="12700">
            <a:solidFill>
              <a:srgbClr val="FDEBEB"/>
            </a:solidFill>
            <a:prstDash val="solid"/>
          </a:ln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4" name="Shape 31"/>
          <p:cNvSpPr/>
          <p:nvPr/>
        </p:nvSpPr>
        <p:spPr>
          <a:xfrm>
            <a:off x="8284464" y="4114800"/>
            <a:ext cx="91440" cy="2103120"/>
          </a:xfrm>
          <a:prstGeom prst="rect">
            <a:avLst/>
          </a:prstGeom>
          <a:solidFill>
            <a:srgbClr val="C53030"/>
          </a:solidFill>
          <a:ln w="12700">
            <a:solidFill>
              <a:srgbClr val="C530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2"/>
          <p:cNvSpPr/>
          <p:nvPr/>
        </p:nvSpPr>
        <p:spPr>
          <a:xfrm>
            <a:off x="8513064" y="4251960"/>
            <a:ext cx="64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</a:rPr>
              <a:t>📍</a:t>
            </a:r>
            <a:endParaRPr lang="en-US" sz="2800" dirty="0"/>
          </a:p>
        </p:txBody>
      </p:sp>
      <p:sp>
        <p:nvSpPr>
          <p:cNvPr id="36" name="Text 33"/>
          <p:cNvSpPr/>
          <p:nvPr/>
        </p:nvSpPr>
        <p:spPr>
          <a:xfrm>
            <a:off x="9198864" y="4297680"/>
            <a:ext cx="27249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53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Endereço de carteira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8558784" y="4892040"/>
            <a:ext cx="3319272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Endereço de blockchain de origem ou destino, quando houver — dado estratégico para investigação on-chain.</a:t>
            </a:r>
            <a:endParaRPr lang="en-US" sz="1300" dirty="0"/>
          </a:p>
        </p:txBody>
      </p:sp>
      <p:sp>
        <p:nvSpPr>
          <p:cNvPr id="39" name="Text 36"/>
          <p:cNvSpPr/>
          <p:nvPr/>
        </p:nvSpPr>
        <p:spPr>
          <a:xfrm>
            <a:off x="274320" y="6547104"/>
            <a:ext cx="9144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40" name="Text 37"/>
          <p:cNvSpPr/>
          <p:nvPr/>
        </p:nvSpPr>
        <p:spPr>
          <a:xfrm>
            <a:off x="10972800" y="6547104"/>
            <a:ext cx="914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6E2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C8842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10058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E6B4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ESTUDO DE CASO · RIO DE JANEIRO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640080" y="960120"/>
            <a:ext cx="10058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Operação Kryptos</a:t>
            </a:r>
            <a:endParaRPr lang="en-US" sz="3800" dirty="0"/>
          </a:p>
        </p:txBody>
      </p:sp>
      <p:sp>
        <p:nvSpPr>
          <p:cNvPr id="5" name="Text 3"/>
          <p:cNvSpPr/>
          <p:nvPr/>
        </p:nvSpPr>
        <p:spPr>
          <a:xfrm>
            <a:off x="640080" y="1783080"/>
            <a:ext cx="10789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F3ED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Polícia Federal · Ministério Público Federal · Procuradoria-Geral da Fazenda Nacional · Receita Federal — deflagrada em 25/08/2021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640080" y="2423160"/>
            <a:ext cx="603504" cy="603504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8" y="2578608"/>
            <a:ext cx="292608" cy="29260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463040" y="2404872"/>
            <a:ext cx="9875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6B4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esquema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463040" y="2788920"/>
            <a:ext cx="10058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G.A.S. Consultoria Bitcoins, de Glaidson Acácio dos Santos — o "Faraó dos Bitcoins", de Cabo Frio — operava como falso fundo de investimento.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40080" y="3630168"/>
            <a:ext cx="603504" cy="603504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28" y="3785616"/>
            <a:ext cx="292608" cy="29260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463040" y="3611880"/>
            <a:ext cx="9875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6B4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isca</a:t>
            </a:r>
            <a:endParaRPr lang="en-US" sz="1800" dirty="0"/>
          </a:p>
        </p:txBody>
      </p:sp>
      <p:sp>
        <p:nvSpPr>
          <p:cNvPr id="13" name="Text 9"/>
          <p:cNvSpPr/>
          <p:nvPr/>
        </p:nvSpPr>
        <p:spPr>
          <a:xfrm>
            <a:off x="1463040" y="3995928"/>
            <a:ext cx="10058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Promessa de rendimento fixo de ~10% ao mês em criptoativos — insustentável: clássica pirâmide financeira (Ponzi).</a:t>
            </a: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640080" y="4837176"/>
            <a:ext cx="603504" cy="603504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28" y="4992624"/>
            <a:ext cx="292608" cy="29260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463040" y="4818888"/>
            <a:ext cx="9875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6B4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Os crimes</a:t>
            </a:r>
            <a:endParaRPr lang="en-US" sz="1800" dirty="0"/>
          </a:p>
        </p:txBody>
      </p:sp>
      <p:sp>
        <p:nvSpPr>
          <p:cNvPr id="17" name="Text 12"/>
          <p:cNvSpPr/>
          <p:nvPr/>
        </p:nvSpPr>
        <p:spPr>
          <a:xfrm>
            <a:off x="1463040" y="5202936"/>
            <a:ext cx="10058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Crimes contra o sistema financeiro nacional, organização criminosa, gestão fraudulenta e lavagem de dinheiro.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A6B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Belo Horizonte, 2026</a:t>
            </a:r>
            <a:endParaRPr lang="en-US" sz="900" dirty="0"/>
          </a:p>
        </p:txBody>
      </p:sp>
      <p:sp>
        <p:nvSpPr>
          <p:cNvPr id="19" name="Text 14"/>
          <p:cNvSpPr/>
          <p:nvPr/>
        </p:nvSpPr>
        <p:spPr>
          <a:xfrm>
            <a:off x="11185855" y="647395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84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3243</Words>
  <Application>Microsoft Office PowerPoint</Application>
  <PresentationFormat>Widescreen</PresentationFormat>
  <Paragraphs>353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Consolas</vt:lpstr>
      <vt:lpstr>Georgia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Fisco no combate ao crime com criptoativos — Operação Kryptos</dc:title>
  <dc:subject>PptxGenJS Presentation</dc:subject>
  <dc:creator>Ana Paula Bez Batti — Procuradora da Fazenda Nacional</dc:creator>
  <cp:lastModifiedBy>Ap Bb</cp:lastModifiedBy>
  <cp:revision>4</cp:revision>
  <dcterms:created xsi:type="dcterms:W3CDTF">2026-05-31T17:23:16Z</dcterms:created>
  <dcterms:modified xsi:type="dcterms:W3CDTF">2026-05-31T21:33:45Z</dcterms:modified>
</cp:coreProperties>
</file>