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sldIdLst>
    <p:sldId id="256" r:id="rId2"/>
    <p:sldId id="257" r:id="rId3"/>
    <p:sldId id="258" r:id="rId4"/>
    <p:sldId id="260" r:id="rId5"/>
    <p:sldId id="285"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7" r:id="rId20"/>
    <p:sldId id="280" r:id="rId21"/>
    <p:sldId id="281" r:id="rId22"/>
    <p:sldId id="282" r:id="rId23"/>
    <p:sldId id="283" r:id="rId24"/>
    <p:sldId id="284" r:id="rId25"/>
    <p:sldId id="287" r:id="rId26"/>
    <p:sldId id="286" r:id="rId27"/>
  </p:sldIdLst>
  <p:sldSz cx="12192000" cy="6858000"/>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j92JKptiwg220aV0u2Ayoqqhlh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59" d="100"/>
          <a:sy n="59" d="100"/>
        </p:scale>
        <p:origin x="940"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23062432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9424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e1f55e2a5d_0_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g3e1f55e2a5d_0_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680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a8616bd3d0_0_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g3a8616bd3d0_0_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9967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e1f55e2a5d_0_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g3e1f55e2a5d_0_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4180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a8616bd3d0_0_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g3a8616bd3d0_0_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3301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e1f55e2a5d_0_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g3e1f55e2a5d_0_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3897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a8616bd3d0_0_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g3a8616bd3d0_0_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0177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e1f55e2a5d_0_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g3e1f55e2a5d_0_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6630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a8616bd3d0_0_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g3a8616bd3d0_0_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3899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e1f55e2a5d_0_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g3e1f55e2a5d_0_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9628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a8616bd3d0_0_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g3a8616bd3d0_0_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2290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e1f55e2a5d_0_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g3e1f55e2a5d_0_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7125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e1f55e2a5d_0_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g3e1f55e2a5d_0_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5884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a8616bd3d0_0_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g3a8616bd3d0_0_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7101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e1f55e2a5d_0_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g3e1f55e2a5d_0_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6735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a8616bd3d0_0_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g3a8616bd3d0_0_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3853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e1f55e2a5d_0_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g3e1f55e2a5d_0_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570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47F83D27-99DC-60BD-5645-0EC805366444}"/>
            </a:ext>
          </a:extLst>
        </p:cNvPr>
        <p:cNvGrpSpPr/>
        <p:nvPr/>
      </p:nvGrpSpPr>
      <p:grpSpPr>
        <a:xfrm>
          <a:off x="0" y="0"/>
          <a:ext cx="0" cy="0"/>
          <a:chOff x="0" y="0"/>
          <a:chExt cx="0" cy="0"/>
        </a:xfrm>
      </p:grpSpPr>
      <p:sp>
        <p:nvSpPr>
          <p:cNvPr id="100" name="Google Shape;100;g3a8616bd3d0_0_4:notes">
            <a:extLst>
              <a:ext uri="{FF2B5EF4-FFF2-40B4-BE49-F238E27FC236}">
                <a16:creationId xmlns:a16="http://schemas.microsoft.com/office/drawing/2014/main" id="{88CA7382-E0E4-DA57-D684-41B4909D7ADD}"/>
              </a:ext>
            </a:extLst>
          </p:cNvPr>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g3a8616bd3d0_0_4:notes">
            <a:extLst>
              <a:ext uri="{FF2B5EF4-FFF2-40B4-BE49-F238E27FC236}">
                <a16:creationId xmlns:a16="http://schemas.microsoft.com/office/drawing/2014/main" id="{4DC9E2B4-7CE3-E5B7-C1AC-876C6D720090}"/>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4594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e1f55e2a5d_0_1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g3e1f55e2a5d_0_1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a8616bd3d0_0_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g3a8616bd3d0_0_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108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e1f55e2a5d_0_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g3e1f55e2a5d_0_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2815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ACCBE3E3-DF39-3236-4A0F-F4304B185891}"/>
            </a:ext>
          </a:extLst>
        </p:cNvPr>
        <p:cNvGrpSpPr/>
        <p:nvPr/>
      </p:nvGrpSpPr>
      <p:grpSpPr>
        <a:xfrm>
          <a:off x="0" y="0"/>
          <a:ext cx="0" cy="0"/>
          <a:chOff x="0" y="0"/>
          <a:chExt cx="0" cy="0"/>
        </a:xfrm>
      </p:grpSpPr>
      <p:sp>
        <p:nvSpPr>
          <p:cNvPr id="100" name="Google Shape;100;g3a8616bd3d0_0_4:notes">
            <a:extLst>
              <a:ext uri="{FF2B5EF4-FFF2-40B4-BE49-F238E27FC236}">
                <a16:creationId xmlns:a16="http://schemas.microsoft.com/office/drawing/2014/main" id="{A04512DB-FF2E-9C9B-228A-0125B2FC90F0}"/>
              </a:ext>
            </a:extLst>
          </p:cNvPr>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g3a8616bd3d0_0_4:notes">
            <a:extLst>
              <a:ext uri="{FF2B5EF4-FFF2-40B4-BE49-F238E27FC236}">
                <a16:creationId xmlns:a16="http://schemas.microsoft.com/office/drawing/2014/main" id="{96F1AD24-8327-C256-5211-9F5B54EC300D}"/>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79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e1f55e2a5d_0_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g3e1f55e2a5d_0_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9675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a8616bd3d0_0_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g3a8616bd3d0_0_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1408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e1f55e2a5d_0_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g3e1f55e2a5d_0_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8113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a8616bd3d0_0_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g3a8616bd3d0_0_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9464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1"/>
        <p:cNvGrpSpPr/>
        <p:nvPr/>
      </p:nvGrpSpPr>
      <p:grpSpPr>
        <a:xfrm>
          <a:off x="0" y="0"/>
          <a:ext cx="0" cy="0"/>
          <a:chOff x="0" y="0"/>
          <a:chExt cx="0" cy="0"/>
        </a:xfrm>
      </p:grpSpPr>
      <p:sp>
        <p:nvSpPr>
          <p:cNvPr id="12" name="Google Shape;12;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VERTICAL_TITLE_AND_VERTICAL_TEXT">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50"/>
        <p:cNvGrpSpPr/>
        <p:nvPr/>
      </p:nvGrpSpPr>
      <p:grpSpPr>
        <a:xfrm>
          <a:off x="0" y="0"/>
          <a:ext cx="0" cy="0"/>
          <a:chOff x="0" y="0"/>
          <a:chExt cx="0" cy="0"/>
        </a:xfrm>
      </p:grpSpPr>
      <p:sp>
        <p:nvSpPr>
          <p:cNvPr id="51" name="Google Shape;5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2"/>
          <p:cNvSpPr>
            <a:spLocks noGrp="1"/>
          </p:cNvSpPr>
          <p:nvPr>
            <p:ph type="pic" idx="2"/>
          </p:nvPr>
        </p:nvSpPr>
        <p:spPr>
          <a:xfrm>
            <a:off x="5183188" y="987425"/>
            <a:ext cx="6172200" cy="4873625"/>
          </a:xfrm>
          <a:prstGeom prst="rect">
            <a:avLst/>
          </a:prstGeom>
          <a:noFill/>
          <a:ln>
            <a:noFill/>
          </a:ln>
        </p:spPr>
      </p:sp>
      <p:sp>
        <p:nvSpPr>
          <p:cNvPr id="64" name="Google Shape;64;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hyperlink" Target="mailto:marcotusilva@gmail.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3227433" y="2830926"/>
            <a:ext cx="57371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85" name="Google Shape;85;p1"/>
          <p:cNvSpPr txBox="1"/>
          <p:nvPr/>
        </p:nvSpPr>
        <p:spPr>
          <a:xfrm>
            <a:off x="3507806" y="4047732"/>
            <a:ext cx="517637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86" name="Google Shape;86;p1"/>
          <p:cNvSpPr/>
          <p:nvPr/>
        </p:nvSpPr>
        <p:spPr>
          <a:xfrm>
            <a:off x="0" y="0"/>
            <a:ext cx="12192000" cy="6858000"/>
          </a:xfrm>
          <a:prstGeom prst="rect">
            <a:avLst/>
          </a:prstGeom>
          <a:solidFill>
            <a:srgbClr val="293D1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87" name="Google Shape;87;p1" title="ED. Niemyer cor branca.png"/>
          <p:cNvPicPr preferRelativeResize="0"/>
          <p:nvPr/>
        </p:nvPicPr>
        <p:blipFill>
          <a:blip r:embed="rId3">
            <a:alphaModFix/>
          </a:blip>
          <a:stretch>
            <a:fillRect/>
          </a:stretch>
        </p:blipFill>
        <p:spPr>
          <a:xfrm>
            <a:off x="3156963" y="105375"/>
            <a:ext cx="5878052" cy="1745050"/>
          </a:xfrm>
          <a:prstGeom prst="rect">
            <a:avLst/>
          </a:prstGeom>
          <a:noFill/>
          <a:ln>
            <a:noFill/>
          </a:ln>
        </p:spPr>
      </p:pic>
      <p:sp>
        <p:nvSpPr>
          <p:cNvPr id="88" name="Google Shape;88;p1"/>
          <p:cNvSpPr txBox="1"/>
          <p:nvPr/>
        </p:nvSpPr>
        <p:spPr>
          <a:xfrm>
            <a:off x="1421389" y="2646975"/>
            <a:ext cx="9349200" cy="1754700"/>
          </a:xfrm>
          <a:prstGeom prst="rect">
            <a:avLst/>
          </a:prstGeom>
          <a:noFill/>
          <a:ln>
            <a:noFill/>
          </a:ln>
        </p:spPr>
        <p:txBody>
          <a:bodyPr spcFirstLastPara="1" wrap="square" lIns="91425" tIns="45700" rIns="91425" bIns="45700" anchor="t" anchorCtr="0">
            <a:spAutoFit/>
          </a:bodyPr>
          <a:lstStyle/>
          <a:p>
            <a:pPr lvl="0" algn="ctr"/>
            <a:r>
              <a:rPr lang="pt-BR" sz="5400" b="1" dirty="0">
                <a:solidFill>
                  <a:srgbClr val="DB9920"/>
                </a:solidFill>
              </a:rPr>
              <a:t>TRIBUTAÇÃO E ECONOMIA VERDE </a:t>
            </a:r>
            <a:endParaRPr lang="pt-BR" dirty="0">
              <a:solidFill>
                <a:srgbClr val="DB9920"/>
              </a:solidFill>
            </a:endParaRPr>
          </a:p>
        </p:txBody>
      </p:sp>
      <p:sp>
        <p:nvSpPr>
          <p:cNvPr id="89" name="Google Shape;89;p1"/>
          <p:cNvSpPr txBox="1"/>
          <p:nvPr/>
        </p:nvSpPr>
        <p:spPr>
          <a:xfrm>
            <a:off x="669023" y="5060418"/>
            <a:ext cx="8888633" cy="1123344"/>
          </a:xfrm>
          <a:prstGeom prst="rect">
            <a:avLst/>
          </a:prstGeom>
          <a:noFill/>
          <a:ln>
            <a:noFill/>
          </a:ln>
        </p:spPr>
        <p:txBody>
          <a:bodyPr spcFirstLastPara="1" wrap="square" lIns="91425" tIns="45700" rIns="91425" bIns="45700" anchor="t" anchorCtr="0">
            <a:spAutoFit/>
          </a:bodyPr>
          <a:lstStyle/>
          <a:p>
            <a:pPr lvl="0"/>
            <a:r>
              <a:rPr lang="pt-BR" sz="4000" b="1" dirty="0">
                <a:solidFill>
                  <a:schemeClr val="lt1"/>
                </a:solidFill>
              </a:rPr>
              <a:t>Marco Tulio da Silva</a:t>
            </a:r>
          </a:p>
          <a:p>
            <a:pPr lvl="0"/>
            <a:r>
              <a:rPr lang="pt-BR" sz="2700" b="1" i="1" dirty="0">
                <a:solidFill>
                  <a:schemeClr val="lt1"/>
                </a:solidFill>
              </a:rPr>
              <a:t>Presidente do Sindifisco-MG</a:t>
            </a:r>
            <a:endParaRPr sz="2700" b="1" i="1" dirty="0">
              <a:solidFill>
                <a:schemeClr val="lt1"/>
              </a:solidFill>
            </a:endParaRPr>
          </a:p>
        </p:txBody>
      </p:sp>
      <p:pic>
        <p:nvPicPr>
          <p:cNvPr id="6" name="Imagem 5">
            <a:extLst>
              <a:ext uri="{FF2B5EF4-FFF2-40B4-BE49-F238E27FC236}">
                <a16:creationId xmlns:a16="http://schemas.microsoft.com/office/drawing/2014/main" id="{B2A34721-2F19-2FBC-8710-5E5260470A38}"/>
              </a:ext>
            </a:extLst>
          </p:cNvPr>
          <p:cNvPicPr>
            <a:picLocks noChangeAspect="1"/>
          </p:cNvPicPr>
          <p:nvPr/>
        </p:nvPicPr>
        <p:blipFill>
          <a:blip r:embed="rId4"/>
          <a:stretch>
            <a:fillRect/>
          </a:stretch>
        </p:blipFill>
        <p:spPr>
          <a:xfrm>
            <a:off x="8810833" y="4153212"/>
            <a:ext cx="2915057" cy="194337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3e1f55e2a5d_0_2"/>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95" name="Google Shape;95;g3e1f55e2a5d_0_2"/>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96" name="Google Shape;96;g3e1f55e2a5d_0_2"/>
          <p:cNvSpPr/>
          <p:nvPr/>
        </p:nvSpPr>
        <p:spPr>
          <a:xfrm>
            <a:off x="0" y="0"/>
            <a:ext cx="12192000" cy="6858000"/>
          </a:xfrm>
          <a:prstGeom prst="rect">
            <a:avLst/>
          </a:prstGeom>
          <a:solidFill>
            <a:srgbClr val="A7411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97" name="Google Shape;97;g3e1f55e2a5d_0_2" title="ED. Niemyer cor branca.png"/>
          <p:cNvPicPr preferRelativeResize="0"/>
          <p:nvPr/>
        </p:nvPicPr>
        <p:blipFill>
          <a:blip r:embed="rId3">
            <a:alphaModFix/>
          </a:blip>
          <a:stretch>
            <a:fillRect/>
          </a:stretch>
        </p:blipFill>
        <p:spPr>
          <a:xfrm>
            <a:off x="8806454" y="5556400"/>
            <a:ext cx="3110395" cy="923400"/>
          </a:xfrm>
          <a:prstGeom prst="rect">
            <a:avLst/>
          </a:prstGeom>
          <a:noFill/>
          <a:ln>
            <a:noFill/>
          </a:ln>
        </p:spPr>
      </p:pic>
      <p:sp>
        <p:nvSpPr>
          <p:cNvPr id="98" name="Google Shape;98;g3e1f55e2a5d_0_2"/>
          <p:cNvSpPr txBox="1"/>
          <p:nvPr/>
        </p:nvSpPr>
        <p:spPr>
          <a:xfrm>
            <a:off x="322997" y="1091685"/>
            <a:ext cx="11546006" cy="3970277"/>
          </a:xfrm>
          <a:prstGeom prst="rect">
            <a:avLst/>
          </a:prstGeom>
          <a:noFill/>
          <a:ln>
            <a:noFill/>
          </a:ln>
        </p:spPr>
        <p:txBody>
          <a:bodyPr spcFirstLastPara="1" wrap="square" lIns="91425" tIns="45700" rIns="91425" bIns="45700" anchor="t" anchorCtr="0">
            <a:spAutoFit/>
          </a:bodyPr>
          <a:lstStyle/>
          <a:p>
            <a:pPr lvl="0" algn="just"/>
            <a:r>
              <a:rPr lang="pt-BR" sz="2800" b="1" dirty="0">
                <a:solidFill>
                  <a:schemeClr val="lt1"/>
                </a:solidFill>
              </a:rPr>
              <a:t>A E.C. 132/2023</a:t>
            </a:r>
          </a:p>
          <a:p>
            <a:pPr lvl="0" algn="just"/>
            <a:endParaRPr lang="pt-BR" sz="2800" b="1" dirty="0">
              <a:solidFill>
                <a:schemeClr val="lt1"/>
              </a:solidFill>
            </a:endParaRPr>
          </a:p>
          <a:p>
            <a:pPr lvl="0" algn="just"/>
            <a:r>
              <a:rPr lang="pt-BR" sz="2800" b="1" dirty="0">
                <a:solidFill>
                  <a:schemeClr val="lt1"/>
                </a:solidFill>
              </a:rPr>
              <a:t>Art. 155. Compete aos Estados e ao Distrito Federal instituir impostos sobre:</a:t>
            </a:r>
          </a:p>
          <a:p>
            <a:pPr lvl="0" algn="just"/>
            <a:r>
              <a:rPr lang="pt-BR" sz="2800" b="1" dirty="0">
                <a:solidFill>
                  <a:schemeClr val="lt1"/>
                </a:solidFill>
              </a:rPr>
              <a:t>§ 6º - O imposto previsto no inciso III (seletivo, em função da essencialidade das mercadorias e dos serviços)</a:t>
            </a:r>
          </a:p>
          <a:p>
            <a:pPr lvl="0" algn="just"/>
            <a:r>
              <a:rPr lang="pt-BR" sz="2800" b="1" dirty="0">
                <a:solidFill>
                  <a:schemeClr val="lt1"/>
                </a:solidFill>
              </a:rPr>
              <a:t>(...)</a:t>
            </a:r>
          </a:p>
          <a:p>
            <a:pPr lvl="0" algn="just"/>
            <a:r>
              <a:rPr lang="pt-BR" sz="2800" b="1" dirty="0">
                <a:solidFill>
                  <a:schemeClr val="lt1"/>
                </a:solidFill>
              </a:rPr>
              <a:t>II - poderá ter </a:t>
            </a:r>
            <a:r>
              <a:rPr lang="pt-BR" sz="2800" b="1" dirty="0">
                <a:solidFill>
                  <a:srgbClr val="FFC000"/>
                </a:solidFill>
              </a:rPr>
              <a:t>alíquotas diferenciadas</a:t>
            </a:r>
            <a:r>
              <a:rPr lang="pt-BR" sz="2800" b="1" dirty="0">
                <a:solidFill>
                  <a:schemeClr val="lt1"/>
                </a:solidFill>
              </a:rPr>
              <a:t> em função do tipo, do valor, da utilização e do </a:t>
            </a:r>
            <a:r>
              <a:rPr lang="pt-BR" sz="2800" b="1" dirty="0">
                <a:solidFill>
                  <a:srgbClr val="FFC000"/>
                </a:solidFill>
              </a:rPr>
              <a:t>impacto ambiental</a:t>
            </a:r>
            <a:r>
              <a:rPr lang="pt-BR" sz="2800" b="1" dirty="0">
                <a:solidFill>
                  <a:schemeClr val="lt1"/>
                </a:solidFill>
              </a:rPr>
              <a:t>;</a:t>
            </a:r>
          </a:p>
        </p:txBody>
      </p:sp>
    </p:spTree>
    <p:extLst>
      <p:ext uri="{BB962C8B-B14F-4D97-AF65-F5344CB8AC3E}">
        <p14:creationId xmlns:p14="http://schemas.microsoft.com/office/powerpoint/2010/main" val="2324200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3a8616bd3d0_0_4"/>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104" name="Google Shape;104;g3a8616bd3d0_0_4"/>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105" name="Google Shape;105;g3a8616bd3d0_0_4"/>
          <p:cNvSpPr/>
          <p:nvPr/>
        </p:nvSpPr>
        <p:spPr>
          <a:xfrm>
            <a:off x="0" y="0"/>
            <a:ext cx="12192000" cy="6858000"/>
          </a:xfrm>
          <a:prstGeom prst="rect">
            <a:avLst/>
          </a:prstGeom>
          <a:solidFill>
            <a:srgbClr val="293D1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106" name="Google Shape;106;g3a8616bd3d0_0_4" title="ED. Niemyer cor branca.png"/>
          <p:cNvPicPr preferRelativeResize="0"/>
          <p:nvPr/>
        </p:nvPicPr>
        <p:blipFill>
          <a:blip r:embed="rId3">
            <a:alphaModFix/>
          </a:blip>
          <a:stretch>
            <a:fillRect/>
          </a:stretch>
        </p:blipFill>
        <p:spPr>
          <a:xfrm>
            <a:off x="8806454" y="5556400"/>
            <a:ext cx="3110395" cy="923400"/>
          </a:xfrm>
          <a:prstGeom prst="rect">
            <a:avLst/>
          </a:prstGeom>
          <a:noFill/>
          <a:ln>
            <a:noFill/>
          </a:ln>
        </p:spPr>
      </p:pic>
      <p:sp>
        <p:nvSpPr>
          <p:cNvPr id="107" name="Google Shape;107;g3a8616bd3d0_0_4"/>
          <p:cNvSpPr txBox="1"/>
          <p:nvPr/>
        </p:nvSpPr>
        <p:spPr>
          <a:xfrm>
            <a:off x="782028" y="410394"/>
            <a:ext cx="10627944" cy="5262939"/>
          </a:xfrm>
          <a:prstGeom prst="rect">
            <a:avLst/>
          </a:prstGeom>
          <a:noFill/>
          <a:ln>
            <a:noFill/>
          </a:ln>
        </p:spPr>
        <p:txBody>
          <a:bodyPr spcFirstLastPara="1" wrap="square" lIns="91425" tIns="45700" rIns="91425" bIns="45700" anchor="t" anchorCtr="0">
            <a:spAutoFit/>
          </a:bodyPr>
          <a:lstStyle/>
          <a:p>
            <a:pPr lvl="0" algn="just"/>
            <a:r>
              <a:rPr lang="pt-BR" sz="2800" b="1" dirty="0">
                <a:solidFill>
                  <a:schemeClr val="lt1"/>
                </a:solidFill>
              </a:rPr>
              <a:t>A E.C. 132/2023</a:t>
            </a:r>
          </a:p>
          <a:p>
            <a:pPr lvl="0" algn="just"/>
            <a:endParaRPr lang="pt-BR" sz="2800" b="1" dirty="0">
              <a:solidFill>
                <a:schemeClr val="lt1"/>
              </a:solidFill>
            </a:endParaRPr>
          </a:p>
          <a:p>
            <a:pPr lvl="0" algn="just"/>
            <a:r>
              <a:rPr lang="pt-BR" sz="2800" b="1" dirty="0">
                <a:solidFill>
                  <a:schemeClr val="lt1"/>
                </a:solidFill>
              </a:rPr>
              <a:t>Art. 158. Pertencem aos Municípios:</a:t>
            </a:r>
          </a:p>
          <a:p>
            <a:pPr lvl="0" algn="just"/>
            <a:r>
              <a:rPr lang="pt-BR" sz="2800" b="1" dirty="0">
                <a:solidFill>
                  <a:schemeClr val="lt1"/>
                </a:solidFill>
              </a:rPr>
              <a:t>(...)</a:t>
            </a:r>
          </a:p>
          <a:p>
            <a:pPr lvl="0" algn="just"/>
            <a:r>
              <a:rPr lang="pt-BR" sz="2800" b="1" dirty="0">
                <a:solidFill>
                  <a:schemeClr val="lt1"/>
                </a:solidFill>
              </a:rPr>
              <a:t>§ 2º As </a:t>
            </a:r>
            <a:r>
              <a:rPr lang="pt-BR" sz="2800" b="1" dirty="0">
                <a:solidFill>
                  <a:schemeClr val="bg1"/>
                </a:solidFill>
              </a:rPr>
              <a:t>parcelas de receita pertencentes aos Municípios </a:t>
            </a:r>
            <a:r>
              <a:rPr lang="pt-BR" sz="2800" b="1" dirty="0">
                <a:solidFill>
                  <a:schemeClr val="lt1"/>
                </a:solidFill>
              </a:rPr>
              <a:t>mencionadas no inciso IV, "b" (</a:t>
            </a:r>
            <a:r>
              <a:rPr lang="pt-BR" sz="2800" b="1" dirty="0">
                <a:solidFill>
                  <a:srgbClr val="FFFF00"/>
                </a:solidFill>
              </a:rPr>
              <a:t>25% do produto da arrecadação do imposto previsto no art. 156-A -IBS-</a:t>
            </a:r>
            <a:r>
              <a:rPr lang="pt-BR" sz="2800" b="1" dirty="0">
                <a:solidFill>
                  <a:schemeClr val="lt1"/>
                </a:solidFill>
              </a:rPr>
              <a:t>) serão creditadas conforme os seguintes critérios:</a:t>
            </a:r>
          </a:p>
          <a:p>
            <a:pPr lvl="0" algn="just"/>
            <a:r>
              <a:rPr lang="pt-BR" sz="2800" b="1" dirty="0">
                <a:solidFill>
                  <a:schemeClr val="lt1"/>
                </a:solidFill>
              </a:rPr>
              <a:t>(...)</a:t>
            </a:r>
          </a:p>
          <a:p>
            <a:pPr lvl="0" algn="just"/>
            <a:r>
              <a:rPr lang="pt-BR" sz="2800" b="1" dirty="0">
                <a:solidFill>
                  <a:schemeClr val="lt1"/>
                </a:solidFill>
              </a:rPr>
              <a:t>III - 5% (cinco por cento) com base em indicadores de </a:t>
            </a:r>
            <a:r>
              <a:rPr lang="pt-BR" sz="2800" b="1" dirty="0">
                <a:solidFill>
                  <a:srgbClr val="FFFF00"/>
                </a:solidFill>
              </a:rPr>
              <a:t>preservação ambiental</a:t>
            </a:r>
            <a:r>
              <a:rPr lang="pt-BR" sz="2800" b="1" dirty="0">
                <a:solidFill>
                  <a:schemeClr val="lt1"/>
                </a:solidFill>
              </a:rPr>
              <a:t>, de acordo com o que dispuser lei estadual;</a:t>
            </a:r>
          </a:p>
        </p:txBody>
      </p:sp>
    </p:spTree>
    <p:extLst>
      <p:ext uri="{BB962C8B-B14F-4D97-AF65-F5344CB8AC3E}">
        <p14:creationId xmlns:p14="http://schemas.microsoft.com/office/powerpoint/2010/main" val="1031760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3e1f55e2a5d_0_2"/>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95" name="Google Shape;95;g3e1f55e2a5d_0_2"/>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96" name="Google Shape;96;g3e1f55e2a5d_0_2"/>
          <p:cNvSpPr/>
          <p:nvPr/>
        </p:nvSpPr>
        <p:spPr>
          <a:xfrm>
            <a:off x="0" y="0"/>
            <a:ext cx="12192000" cy="6858000"/>
          </a:xfrm>
          <a:prstGeom prst="rect">
            <a:avLst/>
          </a:prstGeom>
          <a:solidFill>
            <a:srgbClr val="A7411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97" name="Google Shape;97;g3e1f55e2a5d_0_2" title="ED. Niemyer cor branca.png"/>
          <p:cNvPicPr preferRelativeResize="0"/>
          <p:nvPr/>
        </p:nvPicPr>
        <p:blipFill>
          <a:blip r:embed="rId3">
            <a:alphaModFix/>
          </a:blip>
          <a:stretch>
            <a:fillRect/>
          </a:stretch>
        </p:blipFill>
        <p:spPr>
          <a:xfrm>
            <a:off x="8806454" y="5556400"/>
            <a:ext cx="3110395" cy="923400"/>
          </a:xfrm>
          <a:prstGeom prst="rect">
            <a:avLst/>
          </a:prstGeom>
          <a:noFill/>
          <a:ln>
            <a:noFill/>
          </a:ln>
        </p:spPr>
      </p:pic>
      <p:sp>
        <p:nvSpPr>
          <p:cNvPr id="98" name="Google Shape;98;g3e1f55e2a5d_0_2"/>
          <p:cNvSpPr txBox="1"/>
          <p:nvPr/>
        </p:nvSpPr>
        <p:spPr>
          <a:xfrm>
            <a:off x="227463" y="559422"/>
            <a:ext cx="11546006" cy="4401164"/>
          </a:xfrm>
          <a:prstGeom prst="rect">
            <a:avLst/>
          </a:prstGeom>
          <a:noFill/>
          <a:ln>
            <a:noFill/>
          </a:ln>
        </p:spPr>
        <p:txBody>
          <a:bodyPr spcFirstLastPara="1" wrap="square" lIns="91425" tIns="45700" rIns="91425" bIns="45700" anchor="t" anchorCtr="0">
            <a:spAutoFit/>
          </a:bodyPr>
          <a:lstStyle/>
          <a:p>
            <a:pPr lvl="0" algn="just"/>
            <a:r>
              <a:rPr lang="pt-BR" sz="2800" b="1" dirty="0">
                <a:solidFill>
                  <a:schemeClr val="lt1"/>
                </a:solidFill>
              </a:rPr>
              <a:t>A E.C. 132/2023</a:t>
            </a:r>
          </a:p>
          <a:p>
            <a:pPr lvl="0" algn="ctr"/>
            <a:endParaRPr lang="pt-BR" sz="2800" b="1" dirty="0">
              <a:solidFill>
                <a:schemeClr val="lt1"/>
              </a:solidFill>
            </a:endParaRPr>
          </a:p>
          <a:p>
            <a:pPr lvl="0" algn="just"/>
            <a:r>
              <a:rPr lang="pt-BR" sz="2800" b="1" dirty="0">
                <a:solidFill>
                  <a:schemeClr val="lt1"/>
                </a:solidFill>
              </a:rPr>
              <a:t>Art. 159-A. Fica instituído o </a:t>
            </a:r>
            <a:r>
              <a:rPr lang="pt-BR" sz="2800" b="1" dirty="0">
                <a:solidFill>
                  <a:srgbClr val="FFC000"/>
                </a:solidFill>
              </a:rPr>
              <a:t>Fundo Nacional de Desenvolvimento Regional</a:t>
            </a:r>
            <a:r>
              <a:rPr lang="pt-BR" sz="2800" b="1" dirty="0">
                <a:solidFill>
                  <a:schemeClr val="lt1"/>
                </a:solidFill>
              </a:rPr>
              <a:t>, com o objetivo de reduzir as desigualdades regionais e sociais, nos termos do art. 3º, III, mediante a entrega de recursos da União aos Estados e ao Distrito Federal para:</a:t>
            </a:r>
          </a:p>
          <a:p>
            <a:pPr lvl="0" algn="just"/>
            <a:r>
              <a:rPr lang="pt-BR" sz="2800" b="1" dirty="0">
                <a:solidFill>
                  <a:schemeClr val="lt1"/>
                </a:solidFill>
              </a:rPr>
              <a:t>(...)</a:t>
            </a:r>
          </a:p>
          <a:p>
            <a:pPr lvl="0" algn="just"/>
            <a:r>
              <a:rPr lang="pt-BR" sz="2800" b="1" dirty="0">
                <a:solidFill>
                  <a:schemeClr val="lt1"/>
                </a:solidFill>
              </a:rPr>
              <a:t>§ 2º Na aplicação dos recursos de que trata o caput, os Estados e o Distrito Federal priorizarão projetos que prevejam ações de </a:t>
            </a:r>
            <a:r>
              <a:rPr lang="pt-BR" sz="2800" b="1" dirty="0">
                <a:solidFill>
                  <a:srgbClr val="FFC000"/>
                </a:solidFill>
              </a:rPr>
              <a:t>sustentabilidade ambiental e redução das emissões de carbono</a:t>
            </a:r>
            <a:r>
              <a:rPr lang="pt-BR" sz="2800" b="1" dirty="0">
                <a:solidFill>
                  <a:schemeClr val="lt1"/>
                </a:solidFill>
              </a:rPr>
              <a:t>.</a:t>
            </a:r>
          </a:p>
        </p:txBody>
      </p:sp>
    </p:spTree>
    <p:extLst>
      <p:ext uri="{BB962C8B-B14F-4D97-AF65-F5344CB8AC3E}">
        <p14:creationId xmlns:p14="http://schemas.microsoft.com/office/powerpoint/2010/main" val="1927798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3a8616bd3d0_0_4"/>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104" name="Google Shape;104;g3a8616bd3d0_0_4"/>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105" name="Google Shape;105;g3a8616bd3d0_0_4"/>
          <p:cNvSpPr/>
          <p:nvPr/>
        </p:nvSpPr>
        <p:spPr>
          <a:xfrm>
            <a:off x="0" y="0"/>
            <a:ext cx="12192000" cy="6858000"/>
          </a:xfrm>
          <a:prstGeom prst="rect">
            <a:avLst/>
          </a:prstGeom>
          <a:solidFill>
            <a:srgbClr val="293D1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106" name="Google Shape;106;g3a8616bd3d0_0_4" title="ED. Niemyer cor branca.png"/>
          <p:cNvPicPr preferRelativeResize="0"/>
          <p:nvPr/>
        </p:nvPicPr>
        <p:blipFill>
          <a:blip r:embed="rId3">
            <a:alphaModFix/>
          </a:blip>
          <a:stretch>
            <a:fillRect/>
          </a:stretch>
        </p:blipFill>
        <p:spPr>
          <a:xfrm>
            <a:off x="8806454" y="5556400"/>
            <a:ext cx="3110395" cy="923400"/>
          </a:xfrm>
          <a:prstGeom prst="rect">
            <a:avLst/>
          </a:prstGeom>
          <a:noFill/>
          <a:ln>
            <a:noFill/>
          </a:ln>
        </p:spPr>
      </p:pic>
      <p:sp>
        <p:nvSpPr>
          <p:cNvPr id="107" name="Google Shape;107;g3a8616bd3d0_0_4"/>
          <p:cNvSpPr txBox="1"/>
          <p:nvPr/>
        </p:nvSpPr>
        <p:spPr>
          <a:xfrm>
            <a:off x="782028" y="7624"/>
            <a:ext cx="10627944" cy="5693826"/>
          </a:xfrm>
          <a:prstGeom prst="rect">
            <a:avLst/>
          </a:prstGeom>
          <a:noFill/>
          <a:ln>
            <a:noFill/>
          </a:ln>
        </p:spPr>
        <p:txBody>
          <a:bodyPr spcFirstLastPara="1" wrap="square" lIns="91425" tIns="45700" rIns="91425" bIns="45700" anchor="t" anchorCtr="0">
            <a:spAutoFit/>
          </a:bodyPr>
          <a:lstStyle/>
          <a:p>
            <a:pPr lvl="0" algn="just"/>
            <a:r>
              <a:rPr lang="pt-BR" sz="2800" b="1" dirty="0">
                <a:solidFill>
                  <a:schemeClr val="lt1"/>
                </a:solidFill>
              </a:rPr>
              <a:t>A E.C. 132/2023</a:t>
            </a:r>
          </a:p>
          <a:p>
            <a:pPr lvl="0" algn="just"/>
            <a:endParaRPr lang="pt-BR" sz="2800" b="1" dirty="0">
              <a:solidFill>
                <a:schemeClr val="lt1"/>
              </a:solidFill>
            </a:endParaRPr>
          </a:p>
          <a:p>
            <a:pPr lvl="0" algn="just"/>
            <a:r>
              <a:rPr lang="pt-BR" sz="2800" b="1" dirty="0">
                <a:solidFill>
                  <a:schemeClr val="lt1"/>
                </a:solidFill>
              </a:rPr>
              <a:t>Art. 105. Observada a disciplina estabelecida na legislação específica, serão efetuadas com </a:t>
            </a:r>
            <a:r>
              <a:rPr lang="pt-BR" sz="2800" b="1" dirty="0">
                <a:solidFill>
                  <a:srgbClr val="FFFF00"/>
                </a:solidFill>
              </a:rPr>
              <a:t>suspensão do pagamento do IBS e da CBS</a:t>
            </a:r>
            <a:r>
              <a:rPr lang="pt-BR" sz="2800" b="1" dirty="0">
                <a:solidFill>
                  <a:srgbClr val="FFC000"/>
                </a:solidFill>
              </a:rPr>
              <a:t> </a:t>
            </a:r>
            <a:r>
              <a:rPr lang="pt-BR" sz="2800" b="1" dirty="0">
                <a:solidFill>
                  <a:schemeClr val="lt1"/>
                </a:solidFill>
              </a:rPr>
              <a:t>as importações e as aquisições no mercado interno de máquinas, equipamentos, peças de reposição e outros bens realizadas diretamente pelos beneficiários do Regime Tributário para Incentivo à Modernização e à Ampliação da Estrutura Portuária (Reporto) e destinadas ao seu ativo imobilizado para utilização exclusiva na execução de serviços de:</a:t>
            </a:r>
          </a:p>
          <a:p>
            <a:pPr lvl="0" algn="just"/>
            <a:r>
              <a:rPr lang="pt-BR" sz="2800" b="1" dirty="0">
                <a:solidFill>
                  <a:schemeClr val="lt1"/>
                </a:solidFill>
              </a:rPr>
              <a:t>(...)</a:t>
            </a:r>
          </a:p>
          <a:p>
            <a:pPr lvl="0" algn="just"/>
            <a:r>
              <a:rPr lang="pt-BR" sz="2800" b="1" dirty="0">
                <a:solidFill>
                  <a:schemeClr val="lt1"/>
                </a:solidFill>
              </a:rPr>
              <a:t>III - </a:t>
            </a:r>
            <a:r>
              <a:rPr lang="pt-BR" sz="2800" b="1" dirty="0">
                <a:solidFill>
                  <a:srgbClr val="FFFF00"/>
                </a:solidFill>
              </a:rPr>
              <a:t>proteção ambiental</a:t>
            </a:r>
            <a:r>
              <a:rPr lang="pt-BR" sz="2800" b="1" dirty="0">
                <a:solidFill>
                  <a:schemeClr val="lt1"/>
                </a:solidFill>
              </a:rPr>
              <a:t>;</a:t>
            </a:r>
          </a:p>
        </p:txBody>
      </p:sp>
    </p:spTree>
    <p:extLst>
      <p:ext uri="{BB962C8B-B14F-4D97-AF65-F5344CB8AC3E}">
        <p14:creationId xmlns:p14="http://schemas.microsoft.com/office/powerpoint/2010/main" val="747541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3e1f55e2a5d_0_2"/>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95" name="Google Shape;95;g3e1f55e2a5d_0_2"/>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96" name="Google Shape;96;g3e1f55e2a5d_0_2"/>
          <p:cNvSpPr/>
          <p:nvPr/>
        </p:nvSpPr>
        <p:spPr>
          <a:xfrm>
            <a:off x="0" y="0"/>
            <a:ext cx="12192000" cy="6858000"/>
          </a:xfrm>
          <a:prstGeom prst="rect">
            <a:avLst/>
          </a:prstGeom>
          <a:solidFill>
            <a:srgbClr val="A7411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97" name="Google Shape;97;g3e1f55e2a5d_0_2" title="ED. Niemyer cor branca.png"/>
          <p:cNvPicPr preferRelativeResize="0"/>
          <p:nvPr/>
        </p:nvPicPr>
        <p:blipFill>
          <a:blip r:embed="rId3">
            <a:alphaModFix/>
          </a:blip>
          <a:stretch>
            <a:fillRect/>
          </a:stretch>
        </p:blipFill>
        <p:spPr>
          <a:xfrm>
            <a:off x="8806454" y="5556400"/>
            <a:ext cx="3110395" cy="923400"/>
          </a:xfrm>
          <a:prstGeom prst="rect">
            <a:avLst/>
          </a:prstGeom>
          <a:noFill/>
          <a:ln>
            <a:noFill/>
          </a:ln>
        </p:spPr>
      </p:pic>
      <p:sp>
        <p:nvSpPr>
          <p:cNvPr id="98" name="Google Shape;98;g3e1f55e2a5d_0_2"/>
          <p:cNvSpPr txBox="1"/>
          <p:nvPr/>
        </p:nvSpPr>
        <p:spPr>
          <a:xfrm>
            <a:off x="213815" y="3270"/>
            <a:ext cx="11546006" cy="5755381"/>
          </a:xfrm>
          <a:prstGeom prst="rect">
            <a:avLst/>
          </a:prstGeom>
          <a:noFill/>
          <a:ln>
            <a:noFill/>
          </a:ln>
        </p:spPr>
        <p:txBody>
          <a:bodyPr spcFirstLastPara="1" wrap="square" lIns="91425" tIns="45700" rIns="91425" bIns="45700" anchor="t" anchorCtr="0">
            <a:spAutoFit/>
          </a:bodyPr>
          <a:lstStyle/>
          <a:p>
            <a:pPr lvl="0" algn="just"/>
            <a:r>
              <a:rPr lang="pt-BR" sz="2800" b="1" dirty="0">
                <a:solidFill>
                  <a:schemeClr val="lt1"/>
                </a:solidFill>
              </a:rPr>
              <a:t>LC 214/2025</a:t>
            </a:r>
          </a:p>
          <a:p>
            <a:pPr lvl="0" algn="just"/>
            <a:endParaRPr lang="pt-BR" sz="2800" b="1" dirty="0">
              <a:solidFill>
                <a:schemeClr val="lt1"/>
              </a:solidFill>
            </a:endParaRPr>
          </a:p>
          <a:p>
            <a:pPr lvl="0" algn="just"/>
            <a:r>
              <a:rPr lang="pt-BR" sz="2400" b="1" dirty="0">
                <a:solidFill>
                  <a:schemeClr val="lt1"/>
                </a:solidFill>
              </a:rPr>
              <a:t>Art. 162. O benefício de que trata o art. 158 restringir-se-á aos projetos aprovados conforme o art. 163 desta Lei Complementar (observado o disposto neste Capítulo, </a:t>
            </a:r>
            <a:r>
              <a:rPr lang="pt-BR" sz="2400" b="1" dirty="0">
                <a:solidFill>
                  <a:srgbClr val="FFC000"/>
                </a:solidFill>
              </a:rPr>
              <a:t>ficam reduzidas em 60% (sessenta por cento) as alíquotas do IBS e da CBS </a:t>
            </a:r>
            <a:r>
              <a:rPr lang="pt-BR" sz="2400" b="1" dirty="0">
                <a:solidFill>
                  <a:schemeClr val="lt1"/>
                </a:solidFill>
              </a:rPr>
              <a:t>sobre operações relacionadas a projetos de reabilitação urbana de zonas históricas e de áreas críticas de recuperação e reconversão urbanística dos Municípios ou do Distrito Federal, a serem delimitadas por lei municipal ou distrital) e alcançará as seguintes operações:</a:t>
            </a:r>
          </a:p>
          <a:p>
            <a:pPr lvl="0" algn="just"/>
            <a:r>
              <a:rPr lang="pt-BR" sz="2400" b="1" dirty="0">
                <a:solidFill>
                  <a:schemeClr val="lt1"/>
                </a:solidFill>
              </a:rPr>
              <a:t>(...)</a:t>
            </a:r>
          </a:p>
          <a:p>
            <a:pPr lvl="0" algn="just"/>
            <a:r>
              <a:rPr lang="pt-BR" sz="2400" b="1" dirty="0">
                <a:solidFill>
                  <a:schemeClr val="lt1"/>
                </a:solidFill>
              </a:rPr>
              <a:t>IV - prestação de serviços relativos a:</a:t>
            </a:r>
          </a:p>
          <a:p>
            <a:pPr lvl="0" algn="just"/>
            <a:r>
              <a:rPr lang="pt-BR" sz="2400" b="1" dirty="0">
                <a:solidFill>
                  <a:schemeClr val="lt1"/>
                </a:solidFill>
              </a:rPr>
              <a:t>a) engenharia, topografia, mapeamentos e escaneamentos digitais, modelagens digitais, maquetes, sondagem, fundações, geologia, urbanismo, manutenção, </a:t>
            </a:r>
            <a:r>
              <a:rPr lang="pt-BR" sz="2400" b="1" dirty="0">
                <a:solidFill>
                  <a:srgbClr val="FFFF00"/>
                </a:solidFill>
              </a:rPr>
              <a:t>performance ambiental, eficiência climática, limpeza, meio ambiente e saneamento</a:t>
            </a:r>
            <a:r>
              <a:rPr lang="pt-BR" sz="2400" b="1" dirty="0">
                <a:solidFill>
                  <a:schemeClr val="lt1"/>
                </a:solidFill>
              </a:rPr>
              <a:t>;</a:t>
            </a:r>
          </a:p>
        </p:txBody>
      </p:sp>
    </p:spTree>
    <p:extLst>
      <p:ext uri="{BB962C8B-B14F-4D97-AF65-F5344CB8AC3E}">
        <p14:creationId xmlns:p14="http://schemas.microsoft.com/office/powerpoint/2010/main" val="1156224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3a8616bd3d0_0_4"/>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104" name="Google Shape;104;g3a8616bd3d0_0_4"/>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105" name="Google Shape;105;g3a8616bd3d0_0_4"/>
          <p:cNvSpPr/>
          <p:nvPr/>
        </p:nvSpPr>
        <p:spPr>
          <a:xfrm>
            <a:off x="0" y="0"/>
            <a:ext cx="12192000" cy="6858000"/>
          </a:xfrm>
          <a:prstGeom prst="rect">
            <a:avLst/>
          </a:prstGeom>
          <a:solidFill>
            <a:srgbClr val="293D1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106" name="Google Shape;106;g3a8616bd3d0_0_4" title="ED. Niemyer cor branca.png"/>
          <p:cNvPicPr preferRelativeResize="0"/>
          <p:nvPr/>
        </p:nvPicPr>
        <p:blipFill>
          <a:blip r:embed="rId3">
            <a:alphaModFix/>
          </a:blip>
          <a:stretch>
            <a:fillRect/>
          </a:stretch>
        </p:blipFill>
        <p:spPr>
          <a:xfrm>
            <a:off x="8806454" y="5556400"/>
            <a:ext cx="3110395" cy="923400"/>
          </a:xfrm>
          <a:prstGeom prst="rect">
            <a:avLst/>
          </a:prstGeom>
          <a:noFill/>
          <a:ln>
            <a:noFill/>
          </a:ln>
        </p:spPr>
      </p:pic>
      <p:sp>
        <p:nvSpPr>
          <p:cNvPr id="107" name="Google Shape;107;g3a8616bd3d0_0_4"/>
          <p:cNvSpPr txBox="1"/>
          <p:nvPr/>
        </p:nvSpPr>
        <p:spPr>
          <a:xfrm>
            <a:off x="782028" y="464820"/>
            <a:ext cx="10627944" cy="5262939"/>
          </a:xfrm>
          <a:prstGeom prst="rect">
            <a:avLst/>
          </a:prstGeom>
          <a:noFill/>
          <a:ln>
            <a:noFill/>
          </a:ln>
        </p:spPr>
        <p:txBody>
          <a:bodyPr spcFirstLastPara="1" wrap="square" lIns="91425" tIns="45700" rIns="91425" bIns="45700" anchor="t" anchorCtr="0">
            <a:spAutoFit/>
          </a:bodyPr>
          <a:lstStyle/>
          <a:p>
            <a:pPr lvl="0" algn="just"/>
            <a:r>
              <a:rPr lang="pt-BR" sz="2800" b="1" dirty="0">
                <a:solidFill>
                  <a:schemeClr val="lt1"/>
                </a:solidFill>
              </a:rPr>
              <a:t>LC 214/2025</a:t>
            </a:r>
          </a:p>
          <a:p>
            <a:pPr lvl="0" algn="just"/>
            <a:endParaRPr lang="pt-BR" sz="2800" b="1" dirty="0">
              <a:solidFill>
                <a:schemeClr val="lt1"/>
              </a:solidFill>
            </a:endParaRPr>
          </a:p>
          <a:p>
            <a:pPr lvl="0" algn="just"/>
            <a:r>
              <a:rPr lang="pt-BR" sz="2800" b="1" dirty="0">
                <a:solidFill>
                  <a:schemeClr val="lt1"/>
                </a:solidFill>
              </a:rPr>
              <a:t>DOS RESÍDUOS E DEMAIS MATERIAIS DESTINADOS À RECICLAGEM, REUTILIZAÇÃO OU LOGÍSTICA REVERSA ADQUIRIDOS DE PESSOA FÍSICA, COOPERATIVA OU OUTRA FORMA DE ORGANIZAÇÃO POPULAR</a:t>
            </a:r>
          </a:p>
          <a:p>
            <a:pPr lvl="0" algn="just"/>
            <a:endParaRPr lang="pt-BR" sz="2800" b="1" dirty="0">
              <a:solidFill>
                <a:schemeClr val="lt1"/>
              </a:solidFill>
            </a:endParaRPr>
          </a:p>
          <a:p>
            <a:pPr lvl="0" algn="just"/>
            <a:r>
              <a:rPr lang="pt-BR" sz="2800" b="1" dirty="0">
                <a:solidFill>
                  <a:schemeClr val="lt1"/>
                </a:solidFill>
              </a:rPr>
              <a:t>Art. 170. O contribuinte de IBS e de CBS sujeito ao regime regular poderá apropriar </a:t>
            </a:r>
            <a:r>
              <a:rPr lang="pt-BR" sz="2800" b="1" dirty="0">
                <a:solidFill>
                  <a:srgbClr val="FFFF00"/>
                </a:solidFill>
              </a:rPr>
              <a:t>créditos presumidos </a:t>
            </a:r>
            <a:r>
              <a:rPr lang="pt-BR" sz="2800" b="1" dirty="0">
                <a:solidFill>
                  <a:schemeClr val="lt1"/>
                </a:solidFill>
              </a:rPr>
              <a:t>dos referidos tributos relativos às aquisições de resíduos sólidos de coletores incentivados para utilização em processo de </a:t>
            </a:r>
            <a:r>
              <a:rPr lang="pt-BR" sz="2800" b="1" dirty="0">
                <a:solidFill>
                  <a:srgbClr val="FFFF00"/>
                </a:solidFill>
              </a:rPr>
              <a:t>destinação final ambientalmente adequada</a:t>
            </a:r>
            <a:r>
              <a:rPr lang="pt-BR" sz="2800" b="1" dirty="0">
                <a:solidFill>
                  <a:schemeClr val="lt1"/>
                </a:solidFill>
              </a:rPr>
              <a:t>.</a:t>
            </a:r>
          </a:p>
        </p:txBody>
      </p:sp>
    </p:spTree>
    <p:extLst>
      <p:ext uri="{BB962C8B-B14F-4D97-AF65-F5344CB8AC3E}">
        <p14:creationId xmlns:p14="http://schemas.microsoft.com/office/powerpoint/2010/main" val="1347118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3e1f55e2a5d_0_2"/>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95" name="Google Shape;95;g3e1f55e2a5d_0_2"/>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96" name="Google Shape;96;g3e1f55e2a5d_0_2"/>
          <p:cNvSpPr/>
          <p:nvPr/>
        </p:nvSpPr>
        <p:spPr>
          <a:xfrm>
            <a:off x="0" y="0"/>
            <a:ext cx="12192000" cy="6858000"/>
          </a:xfrm>
          <a:prstGeom prst="rect">
            <a:avLst/>
          </a:prstGeom>
          <a:solidFill>
            <a:srgbClr val="A7411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97" name="Google Shape;97;g3e1f55e2a5d_0_2" title="ED. Niemyer cor branca.png"/>
          <p:cNvPicPr preferRelativeResize="0"/>
          <p:nvPr/>
        </p:nvPicPr>
        <p:blipFill>
          <a:blip r:embed="rId3">
            <a:alphaModFix/>
          </a:blip>
          <a:stretch>
            <a:fillRect/>
          </a:stretch>
        </p:blipFill>
        <p:spPr>
          <a:xfrm>
            <a:off x="8806454" y="5556400"/>
            <a:ext cx="3110395" cy="923400"/>
          </a:xfrm>
          <a:prstGeom prst="rect">
            <a:avLst/>
          </a:prstGeom>
          <a:noFill/>
          <a:ln>
            <a:noFill/>
          </a:ln>
        </p:spPr>
      </p:pic>
      <p:sp>
        <p:nvSpPr>
          <p:cNvPr id="98" name="Google Shape;98;g3e1f55e2a5d_0_2"/>
          <p:cNvSpPr txBox="1"/>
          <p:nvPr/>
        </p:nvSpPr>
        <p:spPr>
          <a:xfrm>
            <a:off x="213815" y="231876"/>
            <a:ext cx="11359486" cy="5632271"/>
          </a:xfrm>
          <a:prstGeom prst="rect">
            <a:avLst/>
          </a:prstGeom>
          <a:noFill/>
          <a:ln>
            <a:noFill/>
          </a:ln>
        </p:spPr>
        <p:txBody>
          <a:bodyPr spcFirstLastPara="1" wrap="square" lIns="91425" tIns="45700" rIns="91425" bIns="45700" anchor="t" anchorCtr="0">
            <a:spAutoFit/>
          </a:bodyPr>
          <a:lstStyle/>
          <a:p>
            <a:pPr lvl="0" algn="just"/>
            <a:r>
              <a:rPr lang="pt-BR" sz="1800" b="1" dirty="0">
                <a:solidFill>
                  <a:schemeClr val="lt1"/>
                </a:solidFill>
              </a:rPr>
              <a:t>LC 214/2025</a:t>
            </a:r>
          </a:p>
          <a:p>
            <a:pPr lvl="0" algn="just"/>
            <a:endParaRPr lang="pt-BR" sz="1800" b="1" dirty="0">
              <a:solidFill>
                <a:schemeClr val="lt1"/>
              </a:solidFill>
            </a:endParaRPr>
          </a:p>
          <a:p>
            <a:pPr lvl="0" algn="just"/>
            <a:r>
              <a:rPr lang="pt-BR" sz="1800" b="1" dirty="0">
                <a:solidFill>
                  <a:schemeClr val="lt1"/>
                </a:solidFill>
              </a:rPr>
              <a:t>Art. 419. As alíquotas do Imposto Seletivo aplicáveis aos veículos classificados nos códigos da NCM/SH relacionados no Anexo XVII serão estabelecidas em lei ordinária.</a:t>
            </a:r>
          </a:p>
          <a:p>
            <a:pPr lvl="0" algn="just"/>
            <a:r>
              <a:rPr lang="pt-BR" sz="1800" b="1" dirty="0">
                <a:solidFill>
                  <a:schemeClr val="lt1"/>
                </a:solidFill>
              </a:rPr>
              <a:t>Parágrafo único. As alíquotas referidas no caput deste artigo serão graduadas em relação a cada veículo conforme enquadramento nos seguintes critérios, nos termos de lei ordinária:</a:t>
            </a:r>
          </a:p>
          <a:p>
            <a:pPr lvl="0" algn="just"/>
            <a:r>
              <a:rPr lang="pt-BR" sz="1800" b="1" dirty="0">
                <a:solidFill>
                  <a:schemeClr val="lt1"/>
                </a:solidFill>
              </a:rPr>
              <a:t>I - potência do veículo;</a:t>
            </a:r>
          </a:p>
          <a:p>
            <a:pPr lvl="0" algn="just"/>
            <a:r>
              <a:rPr lang="pt-BR" sz="1800" b="1" dirty="0">
                <a:solidFill>
                  <a:schemeClr val="lt1"/>
                </a:solidFill>
              </a:rPr>
              <a:t>II - eficiência energética;</a:t>
            </a:r>
          </a:p>
          <a:p>
            <a:pPr lvl="0" algn="just"/>
            <a:r>
              <a:rPr lang="pt-BR" sz="1800" b="1" dirty="0">
                <a:solidFill>
                  <a:schemeClr val="lt1"/>
                </a:solidFill>
              </a:rPr>
              <a:t>III - desempenho estrutural e tecnologias </a:t>
            </a:r>
            <a:r>
              <a:rPr lang="pt-BR" sz="1800" b="1" dirty="0" err="1">
                <a:solidFill>
                  <a:schemeClr val="lt1"/>
                </a:solidFill>
              </a:rPr>
              <a:t>assistivas</a:t>
            </a:r>
            <a:r>
              <a:rPr lang="pt-BR" sz="1800" b="1" dirty="0">
                <a:solidFill>
                  <a:schemeClr val="lt1"/>
                </a:solidFill>
              </a:rPr>
              <a:t> à direção;</a:t>
            </a:r>
          </a:p>
          <a:p>
            <a:pPr lvl="0" algn="just"/>
            <a:r>
              <a:rPr lang="pt-BR" sz="1800" b="1" dirty="0">
                <a:solidFill>
                  <a:schemeClr val="lt1"/>
                </a:solidFill>
              </a:rPr>
              <a:t>IV - </a:t>
            </a:r>
            <a:r>
              <a:rPr lang="pt-BR" sz="1800" b="1" dirty="0" err="1">
                <a:solidFill>
                  <a:schemeClr val="lt1"/>
                </a:solidFill>
              </a:rPr>
              <a:t>reciclabilidade</a:t>
            </a:r>
            <a:r>
              <a:rPr lang="pt-BR" sz="1800" b="1" dirty="0">
                <a:solidFill>
                  <a:schemeClr val="lt1"/>
                </a:solidFill>
              </a:rPr>
              <a:t> de materiais;</a:t>
            </a:r>
          </a:p>
          <a:p>
            <a:pPr lvl="0" algn="just"/>
            <a:r>
              <a:rPr lang="pt-BR" sz="1800" b="1" dirty="0">
                <a:solidFill>
                  <a:schemeClr val="lt1"/>
                </a:solidFill>
              </a:rPr>
              <a:t>V - </a:t>
            </a:r>
            <a:r>
              <a:rPr lang="pt-BR" sz="1800" b="1" dirty="0">
                <a:solidFill>
                  <a:srgbClr val="FFC000"/>
                </a:solidFill>
              </a:rPr>
              <a:t>pegada de carbono</a:t>
            </a:r>
            <a:r>
              <a:rPr lang="pt-BR" sz="1800" b="1" dirty="0">
                <a:solidFill>
                  <a:schemeClr val="lt1"/>
                </a:solidFill>
              </a:rPr>
              <a:t>;</a:t>
            </a:r>
          </a:p>
          <a:p>
            <a:pPr lvl="0" algn="just"/>
            <a:r>
              <a:rPr lang="pt-BR" sz="1800" b="1" dirty="0">
                <a:solidFill>
                  <a:schemeClr val="lt1"/>
                </a:solidFill>
              </a:rPr>
              <a:t>VI - densidade tecnológica;</a:t>
            </a:r>
          </a:p>
          <a:p>
            <a:pPr lvl="0" algn="just"/>
            <a:r>
              <a:rPr lang="pt-BR" sz="1800" b="1" dirty="0">
                <a:solidFill>
                  <a:schemeClr val="lt1"/>
                </a:solidFill>
              </a:rPr>
              <a:t>VII - </a:t>
            </a:r>
            <a:r>
              <a:rPr lang="pt-BR" sz="1800" b="1" dirty="0">
                <a:solidFill>
                  <a:srgbClr val="FFC000"/>
                </a:solidFill>
              </a:rPr>
              <a:t>emissão de dióxido de carbono (eficiência energético-ambiental), </a:t>
            </a:r>
            <a:r>
              <a:rPr lang="pt-BR" sz="1800" b="1" dirty="0">
                <a:solidFill>
                  <a:schemeClr val="lt1"/>
                </a:solidFill>
              </a:rPr>
              <a:t>considerado o ciclo do poço à roda;</a:t>
            </a:r>
          </a:p>
          <a:p>
            <a:pPr lvl="0" algn="just"/>
            <a:endParaRPr lang="pt-BR" sz="1800" b="1" dirty="0">
              <a:solidFill>
                <a:schemeClr val="lt1"/>
              </a:solidFill>
            </a:endParaRPr>
          </a:p>
          <a:p>
            <a:pPr lvl="0" algn="just"/>
            <a:r>
              <a:rPr lang="pt-BR" sz="1800" b="1" dirty="0">
                <a:solidFill>
                  <a:schemeClr val="lt1"/>
                </a:solidFill>
              </a:rPr>
              <a:t>Art. 421. As alíquotas do Imposto Seletivo aplicáveis às aeronaves e embarcações classificadas nos códigos da NCM/SH relacionados no Anexo XVII serão estabelecidas em lei ordinária e poderão ser graduadas conforme critérios de sustentabilidade ambiental nos termos da lei ordinária.</a:t>
            </a:r>
          </a:p>
          <a:p>
            <a:pPr lvl="0" algn="just"/>
            <a:r>
              <a:rPr lang="pt-BR" sz="1800" b="1" dirty="0">
                <a:solidFill>
                  <a:schemeClr val="lt1"/>
                </a:solidFill>
              </a:rPr>
              <a:t>Parágrafo único. A lei ordinária poderá prever </a:t>
            </a:r>
            <a:r>
              <a:rPr lang="pt-BR" sz="1800" b="1" dirty="0">
                <a:solidFill>
                  <a:srgbClr val="FFC000"/>
                </a:solidFill>
              </a:rPr>
              <a:t>alíquota zero </a:t>
            </a:r>
            <a:r>
              <a:rPr lang="pt-BR" sz="1800" b="1" dirty="0">
                <a:solidFill>
                  <a:schemeClr val="lt1"/>
                </a:solidFill>
              </a:rPr>
              <a:t>para embarcações e aeronaves de </a:t>
            </a:r>
            <a:r>
              <a:rPr lang="pt-BR" sz="1800" b="1" dirty="0">
                <a:solidFill>
                  <a:srgbClr val="FFC000"/>
                </a:solidFill>
              </a:rPr>
              <a:t>zero emissão de dióxido de carbono ou com alta eficiência energético-ambiental</a:t>
            </a:r>
            <a:r>
              <a:rPr lang="pt-BR" sz="1800" b="1" dirty="0">
                <a:solidFill>
                  <a:schemeClr val="lt1"/>
                </a:solidFill>
              </a:rPr>
              <a:t>.</a:t>
            </a:r>
          </a:p>
        </p:txBody>
      </p:sp>
    </p:spTree>
    <p:extLst>
      <p:ext uri="{BB962C8B-B14F-4D97-AF65-F5344CB8AC3E}">
        <p14:creationId xmlns:p14="http://schemas.microsoft.com/office/powerpoint/2010/main" val="1629664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3a8616bd3d0_0_4"/>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104" name="Google Shape;104;g3a8616bd3d0_0_4"/>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105" name="Google Shape;105;g3a8616bd3d0_0_4"/>
          <p:cNvSpPr/>
          <p:nvPr/>
        </p:nvSpPr>
        <p:spPr>
          <a:xfrm>
            <a:off x="0" y="0"/>
            <a:ext cx="12192000" cy="6858000"/>
          </a:xfrm>
          <a:prstGeom prst="rect">
            <a:avLst/>
          </a:prstGeom>
          <a:solidFill>
            <a:srgbClr val="293D1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106" name="Google Shape;106;g3a8616bd3d0_0_4" title="ED. Niemyer cor branca.png"/>
          <p:cNvPicPr preferRelativeResize="0"/>
          <p:nvPr/>
        </p:nvPicPr>
        <p:blipFill>
          <a:blip r:embed="rId3">
            <a:alphaModFix/>
          </a:blip>
          <a:stretch>
            <a:fillRect/>
          </a:stretch>
        </p:blipFill>
        <p:spPr>
          <a:xfrm>
            <a:off x="8806454" y="5556400"/>
            <a:ext cx="3110395" cy="923400"/>
          </a:xfrm>
          <a:prstGeom prst="rect">
            <a:avLst/>
          </a:prstGeom>
          <a:noFill/>
          <a:ln>
            <a:noFill/>
          </a:ln>
        </p:spPr>
      </p:pic>
      <p:sp>
        <p:nvSpPr>
          <p:cNvPr id="107" name="Google Shape;107;g3a8616bd3d0_0_4"/>
          <p:cNvSpPr txBox="1"/>
          <p:nvPr/>
        </p:nvSpPr>
        <p:spPr>
          <a:xfrm>
            <a:off x="782028" y="72936"/>
            <a:ext cx="10627944" cy="5693826"/>
          </a:xfrm>
          <a:prstGeom prst="rect">
            <a:avLst/>
          </a:prstGeom>
          <a:noFill/>
          <a:ln>
            <a:noFill/>
          </a:ln>
        </p:spPr>
        <p:txBody>
          <a:bodyPr spcFirstLastPara="1" wrap="square" lIns="91425" tIns="45700" rIns="91425" bIns="45700" anchor="t" anchorCtr="0">
            <a:spAutoFit/>
          </a:bodyPr>
          <a:lstStyle/>
          <a:p>
            <a:pPr lvl="0" algn="just"/>
            <a:r>
              <a:rPr lang="pt-BR" sz="2600" b="1" dirty="0">
                <a:solidFill>
                  <a:schemeClr val="lt1"/>
                </a:solidFill>
              </a:rPr>
              <a:t>LC 214/2025</a:t>
            </a:r>
          </a:p>
          <a:p>
            <a:pPr lvl="0" algn="just"/>
            <a:endParaRPr lang="pt-BR" sz="2600" b="1" dirty="0">
              <a:solidFill>
                <a:schemeClr val="lt1"/>
              </a:solidFill>
            </a:endParaRPr>
          </a:p>
          <a:p>
            <a:pPr lvl="0" algn="just"/>
            <a:r>
              <a:rPr lang="pt-BR" sz="2600" b="1" dirty="0">
                <a:solidFill>
                  <a:schemeClr val="lt1"/>
                </a:solidFill>
              </a:rPr>
              <a:t>Art. 460. Nos termos definidos em regulamento, é condição para habilitação aos </a:t>
            </a:r>
            <a:r>
              <a:rPr lang="pt-BR" sz="2600" b="1" dirty="0">
                <a:solidFill>
                  <a:srgbClr val="FFFF00"/>
                </a:solidFill>
              </a:rPr>
              <a:t>incentivos fiscais das Áreas de Livre Comércio</a:t>
            </a:r>
            <a:r>
              <a:rPr lang="pt-BR" sz="2600" b="1" dirty="0">
                <a:solidFill>
                  <a:schemeClr val="lt1"/>
                </a:solidFill>
              </a:rPr>
              <a:t>:</a:t>
            </a:r>
          </a:p>
          <a:p>
            <a:pPr lvl="0" algn="just"/>
            <a:r>
              <a:rPr lang="pt-BR" sz="2600" b="1" dirty="0">
                <a:solidFill>
                  <a:schemeClr val="lt1"/>
                </a:solidFill>
              </a:rPr>
              <a:t>(...)</a:t>
            </a:r>
          </a:p>
          <a:p>
            <a:pPr lvl="0" algn="just"/>
            <a:r>
              <a:rPr lang="pt-BR" sz="2600" b="1" dirty="0">
                <a:solidFill>
                  <a:schemeClr val="lt1"/>
                </a:solidFill>
              </a:rPr>
              <a:t>II - a inscrição específica e aprovação de projeto técnico-econômico pelo Conselho de Administração da Suframa para desenvolvimento de atividade de industrialização de produtos em cuja composição final haja preponderância de matérias-primas de origem regional, provenientes dos segmentos animal, vegetal, mineral, exceto os minérios do Capítulo 26 da NCM/SH, ou </a:t>
            </a:r>
            <a:r>
              <a:rPr lang="pt-BR" sz="2600" b="1" dirty="0" err="1">
                <a:solidFill>
                  <a:schemeClr val="lt1"/>
                </a:solidFill>
              </a:rPr>
              <a:t>agrossilvopastoril</a:t>
            </a:r>
            <a:r>
              <a:rPr lang="pt-BR" sz="2600" b="1" dirty="0">
                <a:solidFill>
                  <a:schemeClr val="lt1"/>
                </a:solidFill>
              </a:rPr>
              <a:t>, </a:t>
            </a:r>
            <a:r>
              <a:rPr lang="pt-BR" sz="2600" b="1" dirty="0">
                <a:solidFill>
                  <a:srgbClr val="FFFF00"/>
                </a:solidFill>
              </a:rPr>
              <a:t>observada a legislação ambiental pertinente</a:t>
            </a:r>
            <a:r>
              <a:rPr lang="pt-BR" sz="2600" b="1" dirty="0">
                <a:solidFill>
                  <a:schemeClr val="lt1"/>
                </a:solidFill>
              </a:rPr>
              <a:t>, para pessoa jurídica que desenvolva atividade industrial incentivada.</a:t>
            </a:r>
          </a:p>
        </p:txBody>
      </p:sp>
    </p:spTree>
    <p:extLst>
      <p:ext uri="{BB962C8B-B14F-4D97-AF65-F5344CB8AC3E}">
        <p14:creationId xmlns:p14="http://schemas.microsoft.com/office/powerpoint/2010/main" val="3291410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3e1f55e2a5d_0_2"/>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95" name="Google Shape;95;g3e1f55e2a5d_0_2"/>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96" name="Google Shape;96;g3e1f55e2a5d_0_2"/>
          <p:cNvSpPr/>
          <p:nvPr/>
        </p:nvSpPr>
        <p:spPr>
          <a:xfrm>
            <a:off x="0" y="0"/>
            <a:ext cx="12192000" cy="6858000"/>
          </a:xfrm>
          <a:prstGeom prst="rect">
            <a:avLst/>
          </a:prstGeom>
          <a:solidFill>
            <a:srgbClr val="A7411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97" name="Google Shape;97;g3e1f55e2a5d_0_2" title="ED. Niemyer cor branca.png"/>
          <p:cNvPicPr preferRelativeResize="0"/>
          <p:nvPr/>
        </p:nvPicPr>
        <p:blipFill>
          <a:blip r:embed="rId3">
            <a:alphaModFix/>
          </a:blip>
          <a:stretch>
            <a:fillRect/>
          </a:stretch>
        </p:blipFill>
        <p:spPr>
          <a:xfrm>
            <a:off x="8806454" y="5556400"/>
            <a:ext cx="3110395" cy="923400"/>
          </a:xfrm>
          <a:prstGeom prst="rect">
            <a:avLst/>
          </a:prstGeom>
          <a:noFill/>
          <a:ln>
            <a:noFill/>
          </a:ln>
        </p:spPr>
      </p:pic>
      <p:sp>
        <p:nvSpPr>
          <p:cNvPr id="98" name="Google Shape;98;g3e1f55e2a5d_0_2"/>
          <p:cNvSpPr txBox="1"/>
          <p:nvPr/>
        </p:nvSpPr>
        <p:spPr>
          <a:xfrm>
            <a:off x="416257" y="222709"/>
            <a:ext cx="11359486" cy="6001603"/>
          </a:xfrm>
          <a:prstGeom prst="rect">
            <a:avLst/>
          </a:prstGeom>
          <a:noFill/>
          <a:ln>
            <a:noFill/>
          </a:ln>
        </p:spPr>
        <p:txBody>
          <a:bodyPr spcFirstLastPara="1" wrap="square" lIns="91425" tIns="45700" rIns="91425" bIns="45700" anchor="t" anchorCtr="0">
            <a:spAutoFit/>
          </a:bodyPr>
          <a:lstStyle/>
          <a:p>
            <a:pPr lvl="0" algn="just"/>
            <a:r>
              <a:rPr lang="pt-BR" sz="2400" b="1" dirty="0">
                <a:solidFill>
                  <a:schemeClr val="lt1"/>
                </a:solidFill>
              </a:rPr>
              <a:t>Com tantos dispositivos com referência ao ambiental finalmente avançamos, certo?</a:t>
            </a:r>
          </a:p>
          <a:p>
            <a:pPr lvl="0" algn="just"/>
            <a:endParaRPr lang="pt-BR" sz="2400" b="1" dirty="0">
              <a:solidFill>
                <a:schemeClr val="lt1"/>
              </a:solidFill>
            </a:endParaRPr>
          </a:p>
          <a:p>
            <a:pPr lvl="0" algn="just"/>
            <a:r>
              <a:rPr lang="pt-BR" sz="2400" b="1" dirty="0">
                <a:solidFill>
                  <a:schemeClr val="lt1"/>
                </a:solidFill>
              </a:rPr>
              <a:t>Depende!</a:t>
            </a:r>
          </a:p>
          <a:p>
            <a:pPr lvl="0" algn="just"/>
            <a:endParaRPr lang="pt-BR" sz="2400" b="1" dirty="0">
              <a:solidFill>
                <a:schemeClr val="lt1"/>
              </a:solidFill>
            </a:endParaRPr>
          </a:p>
          <a:p>
            <a:pPr lvl="0" algn="just"/>
            <a:r>
              <a:rPr lang="pt-BR" sz="2400" b="1" dirty="0">
                <a:solidFill>
                  <a:schemeClr val="lt1"/>
                </a:solidFill>
              </a:rPr>
              <a:t>Grifei a referência ao ambiental em regra relacionado a benefícios de estímulo a práticas ambientais, mas estamos enchendo um balde furado, em função do aumento dos GEE.  </a:t>
            </a:r>
            <a:r>
              <a:rPr lang="pt-BR" sz="2400" b="1" dirty="0">
                <a:solidFill>
                  <a:srgbClr val="FFC000"/>
                </a:solidFill>
              </a:rPr>
              <a:t>E o que mais podemos fazer</a:t>
            </a:r>
            <a:r>
              <a:rPr lang="pt-BR" sz="2400" b="1" dirty="0">
                <a:solidFill>
                  <a:schemeClr val="lt1"/>
                </a:solidFill>
              </a:rPr>
              <a:t>?</a:t>
            </a:r>
          </a:p>
          <a:p>
            <a:pPr lvl="0" algn="just"/>
            <a:endParaRPr lang="pt-BR" sz="2400" b="1" dirty="0">
              <a:solidFill>
                <a:schemeClr val="lt1"/>
              </a:solidFill>
            </a:endParaRPr>
          </a:p>
          <a:p>
            <a:pPr lvl="0" algn="just"/>
            <a:r>
              <a:rPr lang="pt-BR" sz="2400" b="1" dirty="0">
                <a:solidFill>
                  <a:schemeClr val="lt1"/>
                </a:solidFill>
              </a:rPr>
              <a:t>O estudo denominado “O Debate sobre o Clima nas Audiências Públicas da PEC 45/2019” de Francisco Tavares em coautoria com Maria Teresa Ruas Coelho aborda:</a:t>
            </a:r>
          </a:p>
          <a:p>
            <a:pPr lvl="0" algn="just"/>
            <a:r>
              <a:rPr lang="pt-BR" sz="2400" b="1" dirty="0">
                <a:solidFill>
                  <a:schemeClr val="lt1"/>
                </a:solidFill>
              </a:rPr>
              <a:t>- como a questão climática apareceu na reforma tributária (democracia representativa – pouca participação de Auditores, Pesquisadores e afetados)</a:t>
            </a:r>
          </a:p>
          <a:p>
            <a:pPr lvl="0" algn="just"/>
            <a:r>
              <a:rPr lang="pt-BR" sz="2400" b="1" dirty="0">
                <a:solidFill>
                  <a:schemeClr val="lt1"/>
                </a:solidFill>
              </a:rPr>
              <a:t>- </a:t>
            </a:r>
            <a:r>
              <a:rPr lang="pt-BR" sz="2400" b="1" dirty="0">
                <a:solidFill>
                  <a:srgbClr val="FFC000"/>
                </a:solidFill>
              </a:rPr>
              <a:t>ausência de </a:t>
            </a:r>
            <a:r>
              <a:rPr lang="pt-BR" sz="2400" b="1" dirty="0" err="1">
                <a:solidFill>
                  <a:srgbClr val="FFC000"/>
                </a:solidFill>
              </a:rPr>
              <a:t>carbon</a:t>
            </a:r>
            <a:r>
              <a:rPr lang="pt-BR" sz="2400" b="1" dirty="0">
                <a:solidFill>
                  <a:srgbClr val="FFC000"/>
                </a:solidFill>
              </a:rPr>
              <a:t> </a:t>
            </a:r>
            <a:r>
              <a:rPr lang="pt-BR" sz="2400" b="1" dirty="0" err="1">
                <a:solidFill>
                  <a:srgbClr val="FFC000"/>
                </a:solidFill>
              </a:rPr>
              <a:t>tax</a:t>
            </a:r>
            <a:r>
              <a:rPr lang="pt-BR" sz="2400" b="1" dirty="0">
                <a:solidFill>
                  <a:srgbClr val="FFC000"/>
                </a:solidFill>
              </a:rPr>
              <a:t> na EC 132/2023</a:t>
            </a:r>
          </a:p>
        </p:txBody>
      </p:sp>
      <p:pic>
        <p:nvPicPr>
          <p:cNvPr id="3" name="Imagem 2">
            <a:extLst>
              <a:ext uri="{FF2B5EF4-FFF2-40B4-BE49-F238E27FC236}">
                <a16:creationId xmlns:a16="http://schemas.microsoft.com/office/drawing/2014/main" id="{053748B6-0E96-199F-3473-57CA063FA93B}"/>
              </a:ext>
            </a:extLst>
          </p:cNvPr>
          <p:cNvPicPr>
            <a:picLocks noChangeAspect="1"/>
          </p:cNvPicPr>
          <p:nvPr/>
        </p:nvPicPr>
        <p:blipFill>
          <a:blip r:embed="rId4"/>
          <a:stretch>
            <a:fillRect/>
          </a:stretch>
        </p:blipFill>
        <p:spPr>
          <a:xfrm>
            <a:off x="9567652" y="633688"/>
            <a:ext cx="2008334" cy="1507964"/>
          </a:xfrm>
          <a:prstGeom prst="rect">
            <a:avLst/>
          </a:prstGeom>
        </p:spPr>
      </p:pic>
    </p:spTree>
    <p:extLst>
      <p:ext uri="{BB962C8B-B14F-4D97-AF65-F5344CB8AC3E}">
        <p14:creationId xmlns:p14="http://schemas.microsoft.com/office/powerpoint/2010/main" val="3694985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3a8616bd3d0_0_4"/>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104" name="Google Shape;104;g3a8616bd3d0_0_4"/>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105" name="Google Shape;105;g3a8616bd3d0_0_4"/>
          <p:cNvSpPr/>
          <p:nvPr/>
        </p:nvSpPr>
        <p:spPr>
          <a:xfrm>
            <a:off x="0" y="0"/>
            <a:ext cx="12192000" cy="6858000"/>
          </a:xfrm>
          <a:prstGeom prst="rect">
            <a:avLst/>
          </a:prstGeom>
          <a:solidFill>
            <a:srgbClr val="293D1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106" name="Google Shape;106;g3a8616bd3d0_0_4" title="ED. Niemyer cor branca.png"/>
          <p:cNvPicPr preferRelativeResize="0"/>
          <p:nvPr/>
        </p:nvPicPr>
        <p:blipFill>
          <a:blip r:embed="rId3">
            <a:alphaModFix/>
          </a:blip>
          <a:stretch>
            <a:fillRect/>
          </a:stretch>
        </p:blipFill>
        <p:spPr>
          <a:xfrm>
            <a:off x="8806454" y="5556400"/>
            <a:ext cx="3110395" cy="923400"/>
          </a:xfrm>
          <a:prstGeom prst="rect">
            <a:avLst/>
          </a:prstGeom>
          <a:noFill/>
          <a:ln>
            <a:noFill/>
          </a:ln>
        </p:spPr>
      </p:pic>
      <p:sp>
        <p:nvSpPr>
          <p:cNvPr id="107" name="Google Shape;107;g3a8616bd3d0_0_4"/>
          <p:cNvSpPr txBox="1"/>
          <p:nvPr/>
        </p:nvSpPr>
        <p:spPr>
          <a:xfrm>
            <a:off x="454482" y="46844"/>
            <a:ext cx="10627944" cy="5940047"/>
          </a:xfrm>
          <a:prstGeom prst="rect">
            <a:avLst/>
          </a:prstGeom>
          <a:noFill/>
          <a:ln>
            <a:noFill/>
          </a:ln>
        </p:spPr>
        <p:txBody>
          <a:bodyPr spcFirstLastPara="1" wrap="square" lIns="91425" tIns="45700" rIns="91425" bIns="45700" anchor="t" anchorCtr="0">
            <a:spAutoFit/>
          </a:bodyPr>
          <a:lstStyle/>
          <a:p>
            <a:pPr lvl="0" algn="just"/>
            <a:r>
              <a:rPr lang="pt-BR" sz="2000" b="1" dirty="0">
                <a:solidFill>
                  <a:schemeClr val="lt1"/>
                </a:solidFill>
              </a:rPr>
              <a:t>O que diz a OCDE?</a:t>
            </a:r>
          </a:p>
          <a:p>
            <a:pPr lvl="0" algn="just"/>
            <a:endParaRPr lang="pt-BR" sz="2000" b="1" dirty="0">
              <a:solidFill>
                <a:schemeClr val="lt1"/>
              </a:solidFill>
            </a:endParaRPr>
          </a:p>
          <a:p>
            <a:pPr lvl="0" algn="just"/>
            <a:r>
              <a:rPr lang="pt-BR" sz="2000" b="1" dirty="0">
                <a:solidFill>
                  <a:schemeClr val="lt1"/>
                </a:solidFill>
              </a:rPr>
              <a:t>Os impactos negativos das mudanças climáticas nas sociedades e na natureza são cada vez maiores e há necessidade de acelerar a transição para emissões líquidas zero de gases de efeito estufa (GEE), o que limitaria os impactos negativos das mudanças climáticas na economia e sociedade, ao mesmo tempo que melhoraria outros indicadores ambientais, como a qualidade do ar e da água.</a:t>
            </a:r>
          </a:p>
          <a:p>
            <a:pPr lvl="0" algn="just"/>
            <a:endParaRPr lang="pt-BR" sz="2000" b="1" dirty="0">
              <a:solidFill>
                <a:schemeClr val="lt1"/>
              </a:solidFill>
            </a:endParaRPr>
          </a:p>
          <a:p>
            <a:pPr lvl="0" algn="just"/>
            <a:r>
              <a:rPr lang="pt-BR" sz="2000" b="1" dirty="0">
                <a:solidFill>
                  <a:schemeClr val="lt1"/>
                </a:solidFill>
              </a:rPr>
              <a:t>A transição bem-sucedida para emissões líquidas zero de gases de efeito estufa exige políticas de mitigação eficazes, que incluam a precificação do carbono, um instrumento político economicamente viável que também gera receita para apoiar a transição.</a:t>
            </a:r>
          </a:p>
          <a:p>
            <a:pPr lvl="0" algn="just"/>
            <a:endParaRPr lang="pt-BR" sz="2000" b="1" dirty="0">
              <a:solidFill>
                <a:schemeClr val="lt1"/>
              </a:solidFill>
            </a:endParaRPr>
          </a:p>
          <a:p>
            <a:pPr lvl="0" algn="just"/>
            <a:r>
              <a:rPr lang="pt-BR" sz="2000" b="1" dirty="0">
                <a:solidFill>
                  <a:schemeClr val="lt1"/>
                </a:solidFill>
              </a:rPr>
              <a:t>O relatório "Taxas Efetivas de Carbono 2023" lança luz sobre o estado atual da precificação do carbono, abrangendo </a:t>
            </a:r>
            <a:r>
              <a:rPr lang="pt-BR" sz="2000" b="1" dirty="0">
                <a:solidFill>
                  <a:srgbClr val="FFFF00"/>
                </a:solidFill>
              </a:rPr>
              <a:t>impostos sobre combustíveis, impostos sobre carbono e sistemas de comércio de emissões</a:t>
            </a:r>
            <a:r>
              <a:rPr lang="pt-BR" sz="2000" b="1" dirty="0">
                <a:solidFill>
                  <a:schemeClr val="lt1"/>
                </a:solidFill>
              </a:rPr>
              <a:t>. Os instrumentos políticos abordados aumentam diretamente o custo da emissão de gases de efeito estufa, estimulando assim uma transição nas escolhas de produção, consumo e investimento para alternativas de baixo ou zero carbono.</a:t>
            </a:r>
          </a:p>
        </p:txBody>
      </p:sp>
    </p:spTree>
    <p:extLst>
      <p:ext uri="{BB962C8B-B14F-4D97-AF65-F5344CB8AC3E}">
        <p14:creationId xmlns:p14="http://schemas.microsoft.com/office/powerpoint/2010/main" val="2815638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3e1f55e2a5d_0_2"/>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95" name="Google Shape;95;g3e1f55e2a5d_0_2"/>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96" name="Google Shape;96;g3e1f55e2a5d_0_2"/>
          <p:cNvSpPr/>
          <p:nvPr/>
        </p:nvSpPr>
        <p:spPr>
          <a:xfrm>
            <a:off x="0" y="21772"/>
            <a:ext cx="12192000" cy="6858000"/>
          </a:xfrm>
          <a:prstGeom prst="rect">
            <a:avLst/>
          </a:prstGeom>
          <a:solidFill>
            <a:srgbClr val="A7411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97" name="Google Shape;97;g3e1f55e2a5d_0_2" title="ED. Niemyer cor branca.png"/>
          <p:cNvPicPr preferRelativeResize="0"/>
          <p:nvPr/>
        </p:nvPicPr>
        <p:blipFill>
          <a:blip r:embed="rId3">
            <a:alphaModFix/>
          </a:blip>
          <a:stretch>
            <a:fillRect/>
          </a:stretch>
        </p:blipFill>
        <p:spPr>
          <a:xfrm>
            <a:off x="8806454" y="5556400"/>
            <a:ext cx="3110395" cy="923400"/>
          </a:xfrm>
          <a:prstGeom prst="rect">
            <a:avLst/>
          </a:prstGeom>
          <a:noFill/>
          <a:ln>
            <a:noFill/>
          </a:ln>
        </p:spPr>
      </p:pic>
      <p:sp>
        <p:nvSpPr>
          <p:cNvPr id="98" name="Google Shape;98;g3e1f55e2a5d_0_2"/>
          <p:cNvSpPr txBox="1"/>
          <p:nvPr/>
        </p:nvSpPr>
        <p:spPr>
          <a:xfrm>
            <a:off x="646800" y="1647229"/>
            <a:ext cx="10898400" cy="3108503"/>
          </a:xfrm>
          <a:prstGeom prst="rect">
            <a:avLst/>
          </a:prstGeom>
          <a:noFill/>
          <a:ln>
            <a:noFill/>
          </a:ln>
        </p:spPr>
        <p:txBody>
          <a:bodyPr spcFirstLastPara="1" wrap="square" lIns="91425" tIns="45700" rIns="91425" bIns="45700" anchor="t" anchorCtr="0">
            <a:spAutoFit/>
          </a:bodyPr>
          <a:lstStyle/>
          <a:p>
            <a:pPr lvl="0"/>
            <a:r>
              <a:rPr lang="pt-BR" sz="3600" b="1" dirty="0">
                <a:solidFill>
                  <a:srgbClr val="FFFF00"/>
                </a:solidFill>
              </a:rPr>
              <a:t>POLÍMATA</a:t>
            </a:r>
          </a:p>
          <a:p>
            <a:pPr lvl="0"/>
            <a:r>
              <a:rPr lang="pt-BR" sz="2000" b="1" dirty="0">
                <a:solidFill>
                  <a:schemeClr val="lt1"/>
                </a:solidFill>
              </a:rPr>
              <a:t>	</a:t>
            </a:r>
          </a:p>
          <a:p>
            <a:pPr lvl="0" algn="just"/>
            <a:r>
              <a:rPr lang="pt-BR" sz="2800" b="1" dirty="0">
                <a:solidFill>
                  <a:schemeClr val="lt1"/>
                </a:solidFill>
              </a:rPr>
              <a:t>O que isso tem de relação com tributação e economia verde?</a:t>
            </a:r>
          </a:p>
          <a:p>
            <a:pPr lvl="0" algn="just"/>
            <a:endParaRPr lang="pt-BR" sz="2800" b="1" dirty="0">
              <a:solidFill>
                <a:schemeClr val="lt1"/>
              </a:solidFill>
            </a:endParaRPr>
          </a:p>
          <a:p>
            <a:pPr lvl="0" algn="just"/>
            <a:r>
              <a:rPr lang="pt-BR" sz="2800" b="1" dirty="0">
                <a:solidFill>
                  <a:schemeClr val="lt1"/>
                </a:solidFill>
              </a:rPr>
              <a:t>Um </a:t>
            </a:r>
            <a:r>
              <a:rPr lang="pt-BR" sz="2800" b="1" dirty="0">
                <a:solidFill>
                  <a:srgbClr val="FFFF00"/>
                </a:solidFill>
              </a:rPr>
              <a:t>polímata</a:t>
            </a:r>
            <a:r>
              <a:rPr lang="pt-BR" sz="2800" b="1" dirty="0">
                <a:solidFill>
                  <a:schemeClr val="lt1"/>
                </a:solidFill>
              </a:rPr>
              <a:t> é uma pessoa que transita, com razoável conhecimento, por áreas distintas (como ciência, artes, filosofia e tecnologia).</a:t>
            </a:r>
            <a:endParaRPr sz="2000" b="1" dirty="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3e1f55e2a5d_0_2"/>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95" name="Google Shape;95;g3e1f55e2a5d_0_2"/>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96" name="Google Shape;96;g3e1f55e2a5d_0_2"/>
          <p:cNvSpPr/>
          <p:nvPr/>
        </p:nvSpPr>
        <p:spPr>
          <a:xfrm>
            <a:off x="0" y="0"/>
            <a:ext cx="12192000" cy="6858000"/>
          </a:xfrm>
          <a:prstGeom prst="rect">
            <a:avLst/>
          </a:prstGeom>
          <a:solidFill>
            <a:srgbClr val="A7411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97" name="Google Shape;97;g3e1f55e2a5d_0_2" title="ED. Niemyer cor branca.png"/>
          <p:cNvPicPr preferRelativeResize="0"/>
          <p:nvPr/>
        </p:nvPicPr>
        <p:blipFill>
          <a:blip r:embed="rId3">
            <a:alphaModFix/>
          </a:blip>
          <a:stretch>
            <a:fillRect/>
          </a:stretch>
        </p:blipFill>
        <p:spPr>
          <a:xfrm>
            <a:off x="8806454" y="5556400"/>
            <a:ext cx="3110395" cy="923400"/>
          </a:xfrm>
          <a:prstGeom prst="rect">
            <a:avLst/>
          </a:prstGeom>
          <a:noFill/>
          <a:ln>
            <a:noFill/>
          </a:ln>
        </p:spPr>
      </p:pic>
      <p:sp>
        <p:nvSpPr>
          <p:cNvPr id="98" name="Google Shape;98;g3e1f55e2a5d_0_2"/>
          <p:cNvSpPr txBox="1"/>
          <p:nvPr/>
        </p:nvSpPr>
        <p:spPr>
          <a:xfrm>
            <a:off x="416257" y="854081"/>
            <a:ext cx="11359486" cy="6001603"/>
          </a:xfrm>
          <a:prstGeom prst="rect">
            <a:avLst/>
          </a:prstGeom>
          <a:noFill/>
          <a:ln>
            <a:noFill/>
          </a:ln>
        </p:spPr>
        <p:txBody>
          <a:bodyPr spcFirstLastPara="1" wrap="square" lIns="91425" tIns="45700" rIns="91425" bIns="45700" anchor="t" anchorCtr="0">
            <a:spAutoFit/>
          </a:bodyPr>
          <a:lstStyle/>
          <a:p>
            <a:pPr lvl="0"/>
            <a:r>
              <a:rPr lang="pt-BR" sz="2400" b="1" dirty="0">
                <a:solidFill>
                  <a:schemeClr val="lt1"/>
                </a:solidFill>
              </a:rPr>
              <a:t>A pergunta que fica é:</a:t>
            </a:r>
          </a:p>
          <a:p>
            <a:pPr lvl="0"/>
            <a:endParaRPr lang="pt-BR" sz="2400" b="1" dirty="0">
              <a:solidFill>
                <a:schemeClr val="lt1"/>
              </a:solidFill>
            </a:endParaRPr>
          </a:p>
          <a:p>
            <a:pPr lvl="0"/>
            <a:r>
              <a:rPr lang="pt-BR" sz="2400" b="1" dirty="0">
                <a:solidFill>
                  <a:schemeClr val="lt1"/>
                </a:solidFill>
              </a:rPr>
              <a:t>Por que a agenda climática ainda é modesta no campo tributário quanto ao </a:t>
            </a:r>
            <a:r>
              <a:rPr lang="pt-BR" sz="2400" b="1" dirty="0">
                <a:solidFill>
                  <a:srgbClr val="FFC000"/>
                </a:solidFill>
              </a:rPr>
              <a:t>Carbon </a:t>
            </a:r>
            <a:r>
              <a:rPr lang="pt-BR" sz="2400" b="1" dirty="0" err="1">
                <a:solidFill>
                  <a:srgbClr val="FFC000"/>
                </a:solidFill>
              </a:rPr>
              <a:t>Tax</a:t>
            </a:r>
            <a:r>
              <a:rPr lang="pt-BR" sz="2400" b="1" dirty="0">
                <a:solidFill>
                  <a:schemeClr val="lt1"/>
                </a:solidFill>
              </a:rPr>
              <a:t>, diante de sua efetividade e do tamanho do desafio ambiental?</a:t>
            </a:r>
          </a:p>
          <a:p>
            <a:pPr lvl="0"/>
            <a:endParaRPr lang="pt-BR" sz="2400" b="1" dirty="0">
              <a:solidFill>
                <a:schemeClr val="lt1"/>
              </a:solidFill>
            </a:endParaRPr>
          </a:p>
          <a:p>
            <a:pPr lvl="0"/>
            <a:r>
              <a:rPr lang="pt-BR" sz="2400" b="1" dirty="0">
                <a:solidFill>
                  <a:schemeClr val="lt1"/>
                </a:solidFill>
              </a:rPr>
              <a:t>Como mencionei, desde a referência aos polímatas, a preocupação exige atenção multifacetada, interdisciplinar, curiosidade e foco no agir.</a:t>
            </a:r>
          </a:p>
          <a:p>
            <a:pPr lvl="0"/>
            <a:endParaRPr lang="pt-BR" sz="2400" b="1" dirty="0">
              <a:solidFill>
                <a:schemeClr val="lt1"/>
              </a:solidFill>
            </a:endParaRPr>
          </a:p>
          <a:p>
            <a:pPr lvl="0"/>
            <a:r>
              <a:rPr lang="pt-BR" sz="2400" b="1" dirty="0">
                <a:solidFill>
                  <a:schemeClr val="lt1"/>
                </a:solidFill>
              </a:rPr>
              <a:t>Inegável o avanço constitucional do tema na Reforma Tributária brasileira, mas ficou ao largo o ressarcimento do custo social, como o Imposto sobre Carbono “Carbon </a:t>
            </a:r>
            <a:r>
              <a:rPr lang="pt-BR" sz="2400" b="1" dirty="0" err="1">
                <a:solidFill>
                  <a:schemeClr val="lt1"/>
                </a:solidFill>
              </a:rPr>
              <a:t>Tax</a:t>
            </a:r>
            <a:r>
              <a:rPr lang="pt-BR" sz="2400" b="1" dirty="0">
                <a:solidFill>
                  <a:schemeClr val="lt1"/>
                </a:solidFill>
              </a:rPr>
              <a:t>” (reconhecido em diversos estudos como o foco mais eficiente e eficaz de política de redução da emissão de gases de efeito estufa). Aqui a tributação sinaliza o </a:t>
            </a:r>
            <a:r>
              <a:rPr lang="pt-BR" sz="2400" b="1" dirty="0">
                <a:solidFill>
                  <a:srgbClr val="FFC000"/>
                </a:solidFill>
              </a:rPr>
              <a:t>foco</a:t>
            </a:r>
            <a:r>
              <a:rPr lang="pt-BR" sz="2400" b="1" dirty="0">
                <a:solidFill>
                  <a:schemeClr val="lt1"/>
                </a:solidFill>
              </a:rPr>
              <a:t>.</a:t>
            </a:r>
          </a:p>
          <a:p>
            <a:pPr lvl="0"/>
            <a:endParaRPr lang="pt-BR" sz="2400" b="1" dirty="0">
              <a:solidFill>
                <a:schemeClr val="lt1"/>
              </a:solidFill>
            </a:endParaRPr>
          </a:p>
          <a:p>
            <a:pPr lvl="0"/>
            <a:endParaRPr lang="pt-BR" sz="2400" b="1" dirty="0">
              <a:solidFill>
                <a:schemeClr val="lt1"/>
              </a:solidFill>
            </a:endParaRPr>
          </a:p>
          <a:p>
            <a:pPr lvl="0"/>
            <a:endParaRPr lang="pt-BR" sz="2400" b="1" dirty="0">
              <a:solidFill>
                <a:schemeClr val="lt1"/>
              </a:solidFill>
            </a:endParaRPr>
          </a:p>
        </p:txBody>
      </p:sp>
    </p:spTree>
    <p:extLst>
      <p:ext uri="{BB962C8B-B14F-4D97-AF65-F5344CB8AC3E}">
        <p14:creationId xmlns:p14="http://schemas.microsoft.com/office/powerpoint/2010/main" val="872216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3a8616bd3d0_0_4"/>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104" name="Google Shape;104;g3a8616bd3d0_0_4"/>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105" name="Google Shape;105;g3a8616bd3d0_0_4"/>
          <p:cNvSpPr/>
          <p:nvPr/>
        </p:nvSpPr>
        <p:spPr>
          <a:xfrm>
            <a:off x="0" y="0"/>
            <a:ext cx="12192000" cy="6858000"/>
          </a:xfrm>
          <a:prstGeom prst="rect">
            <a:avLst/>
          </a:prstGeom>
          <a:solidFill>
            <a:srgbClr val="293D1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106" name="Google Shape;106;g3a8616bd3d0_0_4" title="ED. Niemyer cor branca.png"/>
          <p:cNvPicPr preferRelativeResize="0"/>
          <p:nvPr/>
        </p:nvPicPr>
        <p:blipFill>
          <a:blip r:embed="rId3">
            <a:alphaModFix/>
          </a:blip>
          <a:stretch>
            <a:fillRect/>
          </a:stretch>
        </p:blipFill>
        <p:spPr>
          <a:xfrm>
            <a:off x="8806454" y="5556400"/>
            <a:ext cx="3110395" cy="923400"/>
          </a:xfrm>
          <a:prstGeom prst="rect">
            <a:avLst/>
          </a:prstGeom>
          <a:noFill/>
          <a:ln>
            <a:noFill/>
          </a:ln>
        </p:spPr>
      </p:pic>
      <p:sp>
        <p:nvSpPr>
          <p:cNvPr id="107" name="Google Shape;107;g3a8616bd3d0_0_4"/>
          <p:cNvSpPr txBox="1"/>
          <p:nvPr/>
        </p:nvSpPr>
        <p:spPr>
          <a:xfrm>
            <a:off x="495426" y="335887"/>
            <a:ext cx="10627944" cy="5632271"/>
          </a:xfrm>
          <a:prstGeom prst="rect">
            <a:avLst/>
          </a:prstGeom>
          <a:noFill/>
          <a:ln>
            <a:noFill/>
          </a:ln>
        </p:spPr>
        <p:txBody>
          <a:bodyPr spcFirstLastPara="1" wrap="square" lIns="91425" tIns="45700" rIns="91425" bIns="45700" anchor="t" anchorCtr="0">
            <a:spAutoFit/>
          </a:bodyPr>
          <a:lstStyle/>
          <a:p>
            <a:pPr lvl="0" algn="just"/>
            <a:r>
              <a:rPr lang="pt-BR" sz="2400" b="1" dirty="0">
                <a:solidFill>
                  <a:schemeClr val="lt1"/>
                </a:solidFill>
              </a:rPr>
              <a:t>Sobre as recomendações da OCDE e a grande ameaça global.</a:t>
            </a:r>
          </a:p>
          <a:p>
            <a:pPr lvl="0" algn="just"/>
            <a:endParaRPr lang="pt-BR" sz="2400" b="1" dirty="0">
              <a:solidFill>
                <a:schemeClr val="lt1"/>
              </a:solidFill>
            </a:endParaRPr>
          </a:p>
          <a:p>
            <a:pPr lvl="0" algn="just"/>
            <a:r>
              <a:rPr lang="pt-BR" sz="2400" b="1" dirty="0">
                <a:solidFill>
                  <a:srgbClr val="FFFF00"/>
                </a:solidFill>
              </a:rPr>
              <a:t>Atingir as metas de 1,5 °C ou 2 °C estabelecidas pelo Acordo de Paris exige ação imediata e global</a:t>
            </a:r>
            <a:r>
              <a:rPr lang="pt-BR" sz="2400" b="1" dirty="0">
                <a:solidFill>
                  <a:schemeClr val="lt1"/>
                </a:solidFill>
              </a:rPr>
              <a:t>. Ao absorver a radiação infravermelha de ondas longas refletida pela superfície da Terra, as emissões de gases de efeito estufa são diretamente responsáveis pelas mudanças climáticas decorrentes do aquecimento global.</a:t>
            </a:r>
          </a:p>
          <a:p>
            <a:pPr lvl="0" algn="just"/>
            <a:endParaRPr lang="pt-BR" sz="2400" b="1" dirty="0">
              <a:solidFill>
                <a:schemeClr val="lt1"/>
              </a:solidFill>
            </a:endParaRPr>
          </a:p>
          <a:p>
            <a:pPr lvl="0" algn="just"/>
            <a:r>
              <a:rPr lang="pt-BR" sz="2400" b="1" dirty="0">
                <a:solidFill>
                  <a:srgbClr val="FFFF00"/>
                </a:solidFill>
              </a:rPr>
              <a:t>Os esforços de mitigação devem ser reforçados, pois ainda existem lacunas de implementação</a:t>
            </a:r>
            <a:r>
              <a:rPr lang="pt-BR" sz="2400" b="1" dirty="0">
                <a:solidFill>
                  <a:schemeClr val="lt1"/>
                </a:solidFill>
              </a:rPr>
              <a:t>. Essas lacunas mostram a falta de coerência entre as políticas declaradas e as trajetórias de emissão prometidas, bem como entre estas últimas e a trajetória necessária para atingir emissões líquidas zero até meados do século.</a:t>
            </a:r>
          </a:p>
          <a:p>
            <a:pPr lvl="0" algn="just"/>
            <a:endParaRPr lang="pt-BR" sz="2400" b="1" dirty="0">
              <a:solidFill>
                <a:schemeClr val="lt1"/>
              </a:solidFill>
            </a:endParaRPr>
          </a:p>
          <a:p>
            <a:pPr lvl="0" algn="just"/>
            <a:r>
              <a:rPr lang="pt-BR" sz="2400" b="1" dirty="0">
                <a:solidFill>
                  <a:schemeClr val="lt1"/>
                </a:solidFill>
              </a:rPr>
              <a:t>Aqui fica evidente a importância do </a:t>
            </a:r>
            <a:r>
              <a:rPr lang="pt-BR" sz="2400" b="1" dirty="0">
                <a:solidFill>
                  <a:srgbClr val="FFFF00"/>
                </a:solidFill>
              </a:rPr>
              <a:t>Carbon </a:t>
            </a:r>
            <a:r>
              <a:rPr lang="pt-BR" sz="2400" b="1" dirty="0" err="1">
                <a:solidFill>
                  <a:srgbClr val="FFFF00"/>
                </a:solidFill>
              </a:rPr>
              <a:t>Tax</a:t>
            </a:r>
            <a:r>
              <a:rPr lang="pt-BR" sz="2400" b="1" dirty="0">
                <a:solidFill>
                  <a:schemeClr val="lt1"/>
                </a:solidFill>
              </a:rPr>
              <a:t>.</a:t>
            </a:r>
          </a:p>
        </p:txBody>
      </p:sp>
    </p:spTree>
    <p:extLst>
      <p:ext uri="{BB962C8B-B14F-4D97-AF65-F5344CB8AC3E}">
        <p14:creationId xmlns:p14="http://schemas.microsoft.com/office/powerpoint/2010/main" val="2179262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3e1f55e2a5d_0_2"/>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95" name="Google Shape;95;g3e1f55e2a5d_0_2"/>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96" name="Google Shape;96;g3e1f55e2a5d_0_2"/>
          <p:cNvSpPr/>
          <p:nvPr/>
        </p:nvSpPr>
        <p:spPr>
          <a:xfrm>
            <a:off x="0" y="0"/>
            <a:ext cx="12192000" cy="6858000"/>
          </a:xfrm>
          <a:prstGeom prst="rect">
            <a:avLst/>
          </a:prstGeom>
          <a:solidFill>
            <a:srgbClr val="A7411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97" name="Google Shape;97;g3e1f55e2a5d_0_2" title="ED. Niemyer cor branca.png"/>
          <p:cNvPicPr preferRelativeResize="0"/>
          <p:nvPr/>
        </p:nvPicPr>
        <p:blipFill>
          <a:blip r:embed="rId3">
            <a:alphaModFix/>
          </a:blip>
          <a:stretch>
            <a:fillRect/>
          </a:stretch>
        </p:blipFill>
        <p:spPr>
          <a:xfrm>
            <a:off x="8806454" y="5556400"/>
            <a:ext cx="3110395" cy="923400"/>
          </a:xfrm>
          <a:prstGeom prst="rect">
            <a:avLst/>
          </a:prstGeom>
          <a:noFill/>
          <a:ln>
            <a:noFill/>
          </a:ln>
        </p:spPr>
      </p:pic>
      <p:sp>
        <p:nvSpPr>
          <p:cNvPr id="98" name="Google Shape;98;g3e1f55e2a5d_0_2"/>
          <p:cNvSpPr txBox="1"/>
          <p:nvPr/>
        </p:nvSpPr>
        <p:spPr>
          <a:xfrm>
            <a:off x="416257" y="52764"/>
            <a:ext cx="11359486" cy="6001603"/>
          </a:xfrm>
          <a:prstGeom prst="rect">
            <a:avLst/>
          </a:prstGeom>
          <a:noFill/>
          <a:ln>
            <a:noFill/>
          </a:ln>
        </p:spPr>
        <p:txBody>
          <a:bodyPr spcFirstLastPara="1" wrap="square" lIns="91425" tIns="45700" rIns="91425" bIns="45700" anchor="t" anchorCtr="0">
            <a:spAutoFit/>
          </a:bodyPr>
          <a:lstStyle/>
          <a:p>
            <a:pPr lvl="0" algn="just"/>
            <a:r>
              <a:rPr lang="pt-BR" sz="2800" b="1" dirty="0">
                <a:solidFill>
                  <a:schemeClr val="lt1"/>
                </a:solidFill>
              </a:rPr>
              <a:t>Mas a mudança é uma construção, um processo colaborativo, e a ideia que nos orienta sobre a tributação verde e futuro é:</a:t>
            </a:r>
          </a:p>
          <a:p>
            <a:pPr lvl="0" algn="just"/>
            <a:endParaRPr lang="pt-BR" sz="2800" b="1" dirty="0">
              <a:solidFill>
                <a:schemeClr val="lt1"/>
              </a:solidFill>
            </a:endParaRPr>
          </a:p>
          <a:p>
            <a:pPr lvl="0" algn="just"/>
            <a:r>
              <a:rPr lang="pt-BR" sz="2800" b="1" dirty="0">
                <a:solidFill>
                  <a:schemeClr val="lt1"/>
                </a:solidFill>
              </a:rPr>
              <a:t>- usar a tributação e o Carbon </a:t>
            </a:r>
            <a:r>
              <a:rPr lang="pt-BR" sz="2800" b="1" dirty="0" err="1">
                <a:solidFill>
                  <a:schemeClr val="lt1"/>
                </a:solidFill>
              </a:rPr>
              <a:t>Tax</a:t>
            </a:r>
            <a:r>
              <a:rPr lang="pt-BR" sz="2800" b="1" dirty="0">
                <a:solidFill>
                  <a:schemeClr val="lt1"/>
                </a:solidFill>
              </a:rPr>
              <a:t> para alterar padrões de produção e consumo;</a:t>
            </a:r>
          </a:p>
          <a:p>
            <a:pPr lvl="0" algn="just"/>
            <a:r>
              <a:rPr lang="pt-BR" sz="2800" b="1" dirty="0">
                <a:solidFill>
                  <a:schemeClr val="lt1"/>
                </a:solidFill>
              </a:rPr>
              <a:t>- desestimular atividades intensivas em carbono;</a:t>
            </a:r>
          </a:p>
          <a:p>
            <a:pPr lvl="0" algn="just"/>
            <a:r>
              <a:rPr lang="pt-BR" sz="2800" b="1" dirty="0">
                <a:solidFill>
                  <a:schemeClr val="lt1"/>
                </a:solidFill>
              </a:rPr>
              <a:t>- incentivar economia verde e o consumo consciente</a:t>
            </a:r>
          </a:p>
          <a:p>
            <a:pPr lvl="0" algn="just"/>
            <a:r>
              <a:rPr lang="pt-BR" sz="2800" b="1" dirty="0">
                <a:solidFill>
                  <a:schemeClr val="lt1"/>
                </a:solidFill>
              </a:rPr>
              <a:t>- ampliar a democracia representativa nas decisões de política tributária</a:t>
            </a:r>
          </a:p>
          <a:p>
            <a:pPr lvl="0" algn="just"/>
            <a:endParaRPr lang="pt-BR" sz="2800" b="1" dirty="0">
              <a:solidFill>
                <a:schemeClr val="lt1"/>
              </a:solidFill>
            </a:endParaRPr>
          </a:p>
          <a:p>
            <a:pPr lvl="0" algn="just"/>
            <a:r>
              <a:rPr lang="pt-BR" sz="2800" b="1" dirty="0">
                <a:solidFill>
                  <a:schemeClr val="lt1"/>
                </a:solidFill>
              </a:rPr>
              <a:t>A seletividade deixa de ser apenas econômica e passa a ser política, social, climática, e mitigadora de desigualdades sociais.</a:t>
            </a:r>
          </a:p>
          <a:p>
            <a:pPr lvl="0"/>
            <a:endParaRPr lang="pt-BR" sz="2400" b="1" dirty="0">
              <a:solidFill>
                <a:schemeClr val="lt1"/>
              </a:solidFill>
            </a:endParaRPr>
          </a:p>
          <a:p>
            <a:pPr lvl="0"/>
            <a:endParaRPr lang="pt-BR" sz="2400" b="1" dirty="0">
              <a:solidFill>
                <a:schemeClr val="lt1"/>
              </a:solidFill>
            </a:endParaRPr>
          </a:p>
        </p:txBody>
      </p:sp>
    </p:spTree>
    <p:extLst>
      <p:ext uri="{BB962C8B-B14F-4D97-AF65-F5344CB8AC3E}">
        <p14:creationId xmlns:p14="http://schemas.microsoft.com/office/powerpoint/2010/main" val="428826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3a8616bd3d0_0_4"/>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104" name="Google Shape;104;g3a8616bd3d0_0_4"/>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105" name="Google Shape;105;g3a8616bd3d0_0_4"/>
          <p:cNvSpPr/>
          <p:nvPr/>
        </p:nvSpPr>
        <p:spPr>
          <a:xfrm>
            <a:off x="0" y="0"/>
            <a:ext cx="12192000" cy="6858000"/>
          </a:xfrm>
          <a:prstGeom prst="rect">
            <a:avLst/>
          </a:prstGeom>
          <a:solidFill>
            <a:srgbClr val="293D1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106" name="Google Shape;106;g3a8616bd3d0_0_4" title="ED. Niemyer cor branca.png"/>
          <p:cNvPicPr preferRelativeResize="0"/>
          <p:nvPr/>
        </p:nvPicPr>
        <p:blipFill>
          <a:blip r:embed="rId3">
            <a:alphaModFix/>
          </a:blip>
          <a:stretch>
            <a:fillRect/>
          </a:stretch>
        </p:blipFill>
        <p:spPr>
          <a:xfrm>
            <a:off x="8806454" y="5556400"/>
            <a:ext cx="3110395" cy="923400"/>
          </a:xfrm>
          <a:prstGeom prst="rect">
            <a:avLst/>
          </a:prstGeom>
          <a:noFill/>
          <a:ln>
            <a:noFill/>
          </a:ln>
        </p:spPr>
      </p:pic>
      <p:sp>
        <p:nvSpPr>
          <p:cNvPr id="107" name="Google Shape;107;g3a8616bd3d0_0_4"/>
          <p:cNvSpPr txBox="1"/>
          <p:nvPr/>
        </p:nvSpPr>
        <p:spPr>
          <a:xfrm>
            <a:off x="201510" y="41972"/>
            <a:ext cx="10627944" cy="6247824"/>
          </a:xfrm>
          <a:prstGeom prst="rect">
            <a:avLst/>
          </a:prstGeom>
          <a:noFill/>
          <a:ln>
            <a:noFill/>
          </a:ln>
        </p:spPr>
        <p:txBody>
          <a:bodyPr spcFirstLastPara="1" wrap="square" lIns="91425" tIns="45700" rIns="91425" bIns="45700" anchor="t" anchorCtr="0">
            <a:spAutoFit/>
          </a:bodyPr>
          <a:lstStyle/>
          <a:p>
            <a:pPr lvl="0" algn="just"/>
            <a:r>
              <a:rPr lang="pt-BR" sz="2000" b="1" dirty="0">
                <a:solidFill>
                  <a:schemeClr val="lt1"/>
                </a:solidFill>
              </a:rPr>
              <a:t>E qual a dimensão do que estamos falando?</a:t>
            </a:r>
          </a:p>
          <a:p>
            <a:pPr lvl="0" algn="just"/>
            <a:endParaRPr lang="pt-BR" sz="2000" b="1" dirty="0">
              <a:solidFill>
                <a:schemeClr val="lt1"/>
              </a:solidFill>
            </a:endParaRPr>
          </a:p>
          <a:p>
            <a:pPr lvl="0" algn="just"/>
            <a:r>
              <a:rPr lang="pt-BR" sz="2000" b="1" dirty="0">
                <a:solidFill>
                  <a:schemeClr val="lt1"/>
                </a:solidFill>
              </a:rPr>
              <a:t>Um estudo dos economistas Adrien Bilal (Harvard) e Diego </a:t>
            </a:r>
            <a:r>
              <a:rPr lang="pt-BR" sz="2000" b="1" dirty="0" err="1">
                <a:solidFill>
                  <a:schemeClr val="lt1"/>
                </a:solidFill>
              </a:rPr>
              <a:t>Känzig</a:t>
            </a:r>
            <a:r>
              <a:rPr lang="pt-BR" sz="2000" b="1" dirty="0">
                <a:solidFill>
                  <a:schemeClr val="lt1"/>
                </a:solidFill>
              </a:rPr>
              <a:t> (Northwestern), publicada no </a:t>
            </a:r>
            <a:r>
              <a:rPr lang="pt-BR" sz="2000" b="1" dirty="0" err="1">
                <a:solidFill>
                  <a:schemeClr val="lt1"/>
                </a:solidFill>
              </a:rPr>
              <a:t>National</a:t>
            </a:r>
            <a:r>
              <a:rPr lang="pt-BR" sz="2000" b="1" dirty="0">
                <a:solidFill>
                  <a:schemeClr val="lt1"/>
                </a:solidFill>
              </a:rPr>
              <a:t> Bureau </a:t>
            </a:r>
            <a:r>
              <a:rPr lang="pt-BR" sz="2000" b="1" dirty="0" err="1">
                <a:solidFill>
                  <a:schemeClr val="lt1"/>
                </a:solidFill>
              </a:rPr>
              <a:t>of</a:t>
            </a:r>
            <a:r>
              <a:rPr lang="pt-BR" sz="2000" b="1" dirty="0">
                <a:solidFill>
                  <a:schemeClr val="lt1"/>
                </a:solidFill>
              </a:rPr>
              <a:t> Economic </a:t>
            </a:r>
            <a:r>
              <a:rPr lang="pt-BR" sz="2000" b="1" dirty="0" err="1">
                <a:solidFill>
                  <a:schemeClr val="lt1"/>
                </a:solidFill>
              </a:rPr>
              <a:t>Research</a:t>
            </a:r>
            <a:r>
              <a:rPr lang="pt-BR" sz="2000" b="1" dirty="0">
                <a:solidFill>
                  <a:schemeClr val="lt1"/>
                </a:solidFill>
              </a:rPr>
              <a:t> (NBER), demonstra os seguintes impactos:</a:t>
            </a:r>
          </a:p>
          <a:p>
            <a:pPr lvl="0" algn="just"/>
            <a:endParaRPr lang="pt-BR" sz="2000" b="1" dirty="0">
              <a:solidFill>
                <a:schemeClr val="lt1"/>
              </a:solidFill>
            </a:endParaRPr>
          </a:p>
          <a:p>
            <a:pPr lvl="0" algn="just"/>
            <a:r>
              <a:rPr lang="pt-BR" sz="2000" b="1" dirty="0">
                <a:solidFill>
                  <a:schemeClr val="lt1"/>
                </a:solidFill>
              </a:rPr>
              <a:t>- </a:t>
            </a:r>
            <a:r>
              <a:rPr lang="pt-BR" sz="2000" b="1" dirty="0">
                <a:solidFill>
                  <a:srgbClr val="FFC000"/>
                </a:solidFill>
              </a:rPr>
              <a:t>Para cada 1ºC de aumento na temperatura média global, o Produto Interno Bruto (PIB) mundial cai cerca de 12%. </a:t>
            </a:r>
            <a:r>
              <a:rPr lang="pt-BR" sz="2000" b="1" dirty="0">
                <a:solidFill>
                  <a:schemeClr val="lt1"/>
                </a:solidFill>
              </a:rPr>
              <a:t>(mais que todo o impacto da COVID19), e o impacto do custo social ainda é desigual, atinge mais as minorias (pobres, mulheres, negros, etc.)</a:t>
            </a:r>
          </a:p>
          <a:p>
            <a:pPr lvl="0" algn="just"/>
            <a:endParaRPr lang="pt-BR" sz="2000" b="1" dirty="0">
              <a:solidFill>
                <a:schemeClr val="lt1"/>
              </a:solidFill>
            </a:endParaRPr>
          </a:p>
          <a:p>
            <a:pPr lvl="0" algn="just"/>
            <a:r>
              <a:rPr lang="pt-BR" sz="2000" b="1" dirty="0">
                <a:solidFill>
                  <a:schemeClr val="lt1"/>
                </a:solidFill>
              </a:rPr>
              <a:t>Em contraponto, dados da </a:t>
            </a:r>
            <a:r>
              <a:rPr lang="pt-BR" sz="2000" b="1" dirty="0" err="1">
                <a:solidFill>
                  <a:schemeClr val="lt1"/>
                </a:solidFill>
              </a:rPr>
              <a:t>Nature</a:t>
            </a:r>
            <a:r>
              <a:rPr lang="pt-BR" sz="2000" b="1" dirty="0">
                <a:solidFill>
                  <a:schemeClr val="lt1"/>
                </a:solidFill>
              </a:rPr>
              <a:t> Communications mostram que o </a:t>
            </a:r>
            <a:r>
              <a:rPr lang="pt-BR" sz="2000" b="1" dirty="0">
                <a:solidFill>
                  <a:srgbClr val="FFC000"/>
                </a:solidFill>
              </a:rPr>
              <a:t>Imposto sobre carbono</a:t>
            </a:r>
            <a:r>
              <a:rPr lang="pt-BR" sz="2000" b="1" dirty="0">
                <a:solidFill>
                  <a:schemeClr val="lt1"/>
                </a:solidFill>
              </a:rPr>
              <a:t> reduz a emissão de gases de efeito estufa mais que o mercado de crédito de carbono, e o mundo já percebeu isso e criou o CBAM (Carbon Border </a:t>
            </a:r>
            <a:r>
              <a:rPr lang="pt-BR" sz="2000" b="1" dirty="0" err="1">
                <a:solidFill>
                  <a:schemeClr val="lt1"/>
                </a:solidFill>
              </a:rPr>
              <a:t>Adjustment</a:t>
            </a:r>
            <a:r>
              <a:rPr lang="pt-BR" sz="2000" b="1" dirty="0">
                <a:solidFill>
                  <a:schemeClr val="lt1"/>
                </a:solidFill>
              </a:rPr>
              <a:t> </a:t>
            </a:r>
            <a:r>
              <a:rPr lang="pt-BR" sz="2000" b="1" dirty="0" err="1">
                <a:solidFill>
                  <a:schemeClr val="lt1"/>
                </a:solidFill>
              </a:rPr>
              <a:t>Mechanism</a:t>
            </a:r>
            <a:r>
              <a:rPr lang="pt-BR" sz="2000" b="1" dirty="0">
                <a:solidFill>
                  <a:schemeClr val="lt1"/>
                </a:solidFill>
              </a:rPr>
              <a:t> ou Mecanismo de Ajuste de Fronteira de Carbono) é uma taxa alfandegária da União Europeia sobre a pegada de carbono de produtos importados. O objetivo é igualar os custos de emissões entre empresas europeias e estrangeiras, evitando a fuga de carbono.</a:t>
            </a:r>
          </a:p>
          <a:p>
            <a:pPr marL="342900" lvl="0" indent="-342900" algn="just">
              <a:buFontTx/>
              <a:buChar char="-"/>
            </a:pPr>
            <a:endParaRPr lang="pt-BR" sz="2000" b="1" dirty="0">
              <a:solidFill>
                <a:schemeClr val="lt1"/>
              </a:solidFill>
            </a:endParaRPr>
          </a:p>
          <a:p>
            <a:pPr lvl="0" algn="just"/>
            <a:r>
              <a:rPr lang="pt-BR" sz="2000" b="1" dirty="0">
                <a:solidFill>
                  <a:srgbClr val="FFC000"/>
                </a:solidFill>
              </a:rPr>
              <a:t>O Brasil e os brasileiros também precisam do Imposto sobre carbono.</a:t>
            </a:r>
          </a:p>
        </p:txBody>
      </p:sp>
    </p:spTree>
    <p:extLst>
      <p:ext uri="{BB962C8B-B14F-4D97-AF65-F5344CB8AC3E}">
        <p14:creationId xmlns:p14="http://schemas.microsoft.com/office/powerpoint/2010/main" val="112513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3e1f55e2a5d_0_2"/>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95" name="Google Shape;95;g3e1f55e2a5d_0_2"/>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96" name="Google Shape;96;g3e1f55e2a5d_0_2"/>
          <p:cNvSpPr/>
          <p:nvPr/>
        </p:nvSpPr>
        <p:spPr>
          <a:xfrm>
            <a:off x="0" y="0"/>
            <a:ext cx="12192000" cy="6858000"/>
          </a:xfrm>
          <a:prstGeom prst="rect">
            <a:avLst/>
          </a:prstGeom>
          <a:solidFill>
            <a:srgbClr val="A7411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97" name="Google Shape;97;g3e1f55e2a5d_0_2" title="ED. Niemyer cor branca.png"/>
          <p:cNvPicPr preferRelativeResize="0"/>
          <p:nvPr/>
        </p:nvPicPr>
        <p:blipFill>
          <a:blip r:embed="rId3">
            <a:alphaModFix/>
          </a:blip>
          <a:stretch>
            <a:fillRect/>
          </a:stretch>
        </p:blipFill>
        <p:spPr>
          <a:xfrm>
            <a:off x="8806454" y="5556400"/>
            <a:ext cx="3110395" cy="923400"/>
          </a:xfrm>
          <a:prstGeom prst="rect">
            <a:avLst/>
          </a:prstGeom>
          <a:noFill/>
          <a:ln>
            <a:noFill/>
          </a:ln>
        </p:spPr>
      </p:pic>
      <p:sp>
        <p:nvSpPr>
          <p:cNvPr id="98" name="Google Shape;98;g3e1f55e2a5d_0_2"/>
          <p:cNvSpPr txBox="1"/>
          <p:nvPr/>
        </p:nvSpPr>
        <p:spPr>
          <a:xfrm>
            <a:off x="416257" y="309793"/>
            <a:ext cx="11359486" cy="6001603"/>
          </a:xfrm>
          <a:prstGeom prst="rect">
            <a:avLst/>
          </a:prstGeom>
          <a:noFill/>
          <a:ln>
            <a:noFill/>
          </a:ln>
        </p:spPr>
        <p:txBody>
          <a:bodyPr spcFirstLastPara="1" wrap="square" lIns="91425" tIns="45700" rIns="91425" bIns="45700" anchor="t" anchorCtr="0">
            <a:spAutoFit/>
          </a:bodyPr>
          <a:lstStyle/>
          <a:p>
            <a:pPr lvl="0" algn="just"/>
            <a:r>
              <a:rPr lang="pt-BR" sz="2400" b="1" dirty="0">
                <a:solidFill>
                  <a:schemeClr val="lt1"/>
                </a:solidFill>
              </a:rPr>
              <a:t>Então, retomando a reflexão polímata, e caminhando para o encerramento, faço um diálogo com um Poema de Fernando Pessoa (Eros e Psiquê), que em sua simbologia fala de afastar falácias e banalidades, que na escuridão ofuscam a essência da virtude.</a:t>
            </a:r>
          </a:p>
          <a:p>
            <a:pPr lvl="0" algn="just"/>
            <a:endParaRPr lang="pt-BR" sz="2400" b="1" dirty="0">
              <a:solidFill>
                <a:schemeClr val="lt1"/>
              </a:solidFill>
            </a:endParaRPr>
          </a:p>
          <a:p>
            <a:pPr lvl="0" algn="just"/>
            <a:r>
              <a:rPr lang="pt-BR" sz="2400" b="1" dirty="0">
                <a:solidFill>
                  <a:schemeClr val="lt1"/>
                </a:solidFill>
              </a:rPr>
              <a:t>O poema nos convida a reconectar com a alma, algo mais próximo da luz, da virtude e do mundo lunar de Platão e Aristóteles, onde o cuidado ambiental, não só, mas inclusive por meio da tributação, passa a ser um ato de reconexão com a humanidade da alma, rumo a um desenvolvimento orientado pelo estado de bem-estar social.</a:t>
            </a:r>
          </a:p>
          <a:p>
            <a:pPr lvl="0" algn="just"/>
            <a:endParaRPr lang="pt-BR" sz="2400" b="1" dirty="0">
              <a:solidFill>
                <a:schemeClr val="lt1"/>
              </a:solidFill>
            </a:endParaRPr>
          </a:p>
          <a:p>
            <a:pPr lvl="0" algn="just"/>
            <a:r>
              <a:rPr lang="pt-BR" sz="2400" b="1" dirty="0">
                <a:solidFill>
                  <a:schemeClr val="lt1"/>
                </a:solidFill>
              </a:rPr>
              <a:t>Que possamos encarar a tributação e a economia verde como parte de nossa colaboração por um mundo melhor, seja como Auditoras e Auditores Fiscais, seja como consumidores, seja como cidadão do mundo!</a:t>
            </a:r>
          </a:p>
          <a:p>
            <a:pPr lvl="0"/>
            <a:endParaRPr lang="pt-BR" sz="2400" b="1" dirty="0">
              <a:solidFill>
                <a:schemeClr val="lt1"/>
              </a:solidFill>
            </a:endParaRPr>
          </a:p>
          <a:p>
            <a:pPr lvl="0"/>
            <a:endParaRPr lang="pt-BR" sz="2400" b="1" dirty="0">
              <a:solidFill>
                <a:schemeClr val="lt1"/>
              </a:solidFill>
            </a:endParaRPr>
          </a:p>
        </p:txBody>
      </p:sp>
    </p:spTree>
    <p:extLst>
      <p:ext uri="{BB962C8B-B14F-4D97-AF65-F5344CB8AC3E}">
        <p14:creationId xmlns:p14="http://schemas.microsoft.com/office/powerpoint/2010/main" val="1001216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2">
          <a:extLst>
            <a:ext uri="{FF2B5EF4-FFF2-40B4-BE49-F238E27FC236}">
              <a16:creationId xmlns:a16="http://schemas.microsoft.com/office/drawing/2014/main" id="{EBA8BB86-9CDA-A661-1A0A-7E906AE06821}"/>
            </a:ext>
          </a:extLst>
        </p:cNvPr>
        <p:cNvGrpSpPr/>
        <p:nvPr/>
      </p:nvGrpSpPr>
      <p:grpSpPr>
        <a:xfrm>
          <a:off x="0" y="0"/>
          <a:ext cx="0" cy="0"/>
          <a:chOff x="0" y="0"/>
          <a:chExt cx="0" cy="0"/>
        </a:xfrm>
      </p:grpSpPr>
      <p:sp>
        <p:nvSpPr>
          <p:cNvPr id="103" name="Google Shape;103;g3a8616bd3d0_0_4">
            <a:extLst>
              <a:ext uri="{FF2B5EF4-FFF2-40B4-BE49-F238E27FC236}">
                <a16:creationId xmlns:a16="http://schemas.microsoft.com/office/drawing/2014/main" id="{125ABC8D-7F16-4DE8-3800-6EF00E75C929}"/>
              </a:ext>
            </a:extLst>
          </p:cNvPr>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104" name="Google Shape;104;g3a8616bd3d0_0_4">
            <a:extLst>
              <a:ext uri="{FF2B5EF4-FFF2-40B4-BE49-F238E27FC236}">
                <a16:creationId xmlns:a16="http://schemas.microsoft.com/office/drawing/2014/main" id="{BAB77BD4-9AF7-D6F4-15D5-B963400E6C06}"/>
              </a:ext>
            </a:extLst>
          </p:cNvPr>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105" name="Google Shape;105;g3a8616bd3d0_0_4">
            <a:extLst>
              <a:ext uri="{FF2B5EF4-FFF2-40B4-BE49-F238E27FC236}">
                <a16:creationId xmlns:a16="http://schemas.microsoft.com/office/drawing/2014/main" id="{836D400D-647D-A63F-1FEF-65BF34682BB6}"/>
              </a:ext>
            </a:extLst>
          </p:cNvPr>
          <p:cNvSpPr/>
          <p:nvPr/>
        </p:nvSpPr>
        <p:spPr>
          <a:xfrm>
            <a:off x="0" y="0"/>
            <a:ext cx="12192000" cy="6858000"/>
          </a:xfrm>
          <a:prstGeom prst="rect">
            <a:avLst/>
          </a:prstGeom>
          <a:solidFill>
            <a:srgbClr val="293D1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106" name="Google Shape;106;g3a8616bd3d0_0_4" title="ED. Niemyer cor branca.png">
            <a:extLst>
              <a:ext uri="{FF2B5EF4-FFF2-40B4-BE49-F238E27FC236}">
                <a16:creationId xmlns:a16="http://schemas.microsoft.com/office/drawing/2014/main" id="{867EA76C-FF48-3B09-6CE7-FE24E5C0B023}"/>
              </a:ext>
            </a:extLst>
          </p:cNvPr>
          <p:cNvPicPr preferRelativeResize="0"/>
          <p:nvPr/>
        </p:nvPicPr>
        <p:blipFill>
          <a:blip r:embed="rId3">
            <a:alphaModFix/>
          </a:blip>
          <a:stretch>
            <a:fillRect/>
          </a:stretch>
        </p:blipFill>
        <p:spPr>
          <a:xfrm>
            <a:off x="8806454" y="5556400"/>
            <a:ext cx="3110395" cy="923400"/>
          </a:xfrm>
          <a:prstGeom prst="rect">
            <a:avLst/>
          </a:prstGeom>
          <a:noFill/>
          <a:ln>
            <a:noFill/>
          </a:ln>
        </p:spPr>
      </p:pic>
      <p:sp>
        <p:nvSpPr>
          <p:cNvPr id="107" name="Google Shape;107;g3a8616bd3d0_0_4">
            <a:extLst>
              <a:ext uri="{FF2B5EF4-FFF2-40B4-BE49-F238E27FC236}">
                <a16:creationId xmlns:a16="http://schemas.microsoft.com/office/drawing/2014/main" id="{7DFDB96B-68DF-BCED-E396-902E9A2A49E3}"/>
              </a:ext>
            </a:extLst>
          </p:cNvPr>
          <p:cNvSpPr txBox="1"/>
          <p:nvPr/>
        </p:nvSpPr>
        <p:spPr>
          <a:xfrm>
            <a:off x="201510" y="41972"/>
            <a:ext cx="11533290" cy="5355272"/>
          </a:xfrm>
          <a:prstGeom prst="rect">
            <a:avLst/>
          </a:prstGeom>
          <a:noFill/>
          <a:ln>
            <a:noFill/>
          </a:ln>
        </p:spPr>
        <p:txBody>
          <a:bodyPr spcFirstLastPara="1" wrap="square" lIns="91425" tIns="45700" rIns="91425" bIns="45700" anchor="t" anchorCtr="0">
            <a:spAutoFit/>
          </a:bodyPr>
          <a:lstStyle/>
          <a:p>
            <a:pPr algn="just"/>
            <a:r>
              <a:rPr lang="pt-BR" sz="2000" dirty="0">
                <a:solidFill>
                  <a:schemeClr val="bg1"/>
                </a:solidFill>
              </a:rPr>
              <a:t>Em tempos de defesa de Estado Mínimo, cabe destacar que o Estado Fiscal tem limites sim, mas diante das desigualdades que nos assolam, o mais importante é discutir o ignorado </a:t>
            </a:r>
            <a:r>
              <a:rPr lang="pt-BR" sz="2000" b="1" dirty="0">
                <a:solidFill>
                  <a:srgbClr val="FFFF00"/>
                </a:solidFill>
              </a:rPr>
              <a:t>limite mínimo</a:t>
            </a:r>
            <a:r>
              <a:rPr lang="pt-BR" sz="2000" dirty="0">
                <a:solidFill>
                  <a:schemeClr val="bg1"/>
                </a:solidFill>
              </a:rPr>
              <a:t>, consistente na existência de um nível de gastos necessários, abaixo do qual o estado seria incapaz de cumprir as suas funções mais elementares e pactuadas constitucionalmente.</a:t>
            </a:r>
          </a:p>
          <a:p>
            <a:pPr algn="just"/>
            <a:endParaRPr lang="pt-BR" sz="2000" dirty="0">
              <a:solidFill>
                <a:schemeClr val="bg1"/>
              </a:solidFill>
            </a:endParaRPr>
          </a:p>
          <a:p>
            <a:pPr algn="just"/>
            <a:r>
              <a:rPr lang="pt-BR" sz="2000" dirty="0">
                <a:solidFill>
                  <a:schemeClr val="bg1"/>
                </a:solidFill>
              </a:rPr>
              <a:t>Por isso, o Estado tem de poder impor e cobrar os impostos necessários ao cumprimento daquelas tarefas que, independentemente do tempo e lugar, indiscutivelmente lhe correspondem, o que caracteriza a essência do dever fundamental de pagar impostos, e isso é feito na prática pelo trabalho dos servidores fiscais, que precisam de estruturas (Administração Tributária), carreira (Lei Orgânica – LOAT) e remuneração compatíveis com a importância de sua função, que não por acaso no Brasil consta da Constituição como essencial ao funcionamento do Estado (Art. 37-XXII).</a:t>
            </a:r>
          </a:p>
          <a:p>
            <a:pPr algn="just"/>
            <a:endParaRPr lang="pt-BR" sz="2200" dirty="0">
              <a:solidFill>
                <a:schemeClr val="bg1"/>
              </a:solidFill>
            </a:endParaRPr>
          </a:p>
          <a:p>
            <a:pPr algn="just"/>
            <a:r>
              <a:rPr lang="pt-BR" sz="2000" dirty="0">
                <a:solidFill>
                  <a:srgbClr val="FFFF00"/>
                </a:solidFill>
              </a:rPr>
              <a:t>XXII - as administrações tributárias da União, dos Estados, do Distrito Federal e dos Municípios, atividades essenciais ao funcionamento do Estado, exercidas por servidores de carreiras específicas, terão recursos prioritários para a realização de suas atividades e atuarão de forma integrada, inclusive com o compartilhamento de cadastros e de informações fiscais, na forma da lei ou convênio.</a:t>
            </a:r>
          </a:p>
        </p:txBody>
      </p:sp>
    </p:spTree>
    <p:extLst>
      <p:ext uri="{BB962C8B-B14F-4D97-AF65-F5344CB8AC3E}">
        <p14:creationId xmlns:p14="http://schemas.microsoft.com/office/powerpoint/2010/main" val="203908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3e1f55e2a5d_0_11"/>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114" name="Google Shape;114;g3e1f55e2a5d_0_11"/>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115" name="Google Shape;115;g3e1f55e2a5d_0_11"/>
          <p:cNvSpPr/>
          <p:nvPr/>
        </p:nvSpPr>
        <p:spPr>
          <a:xfrm>
            <a:off x="0" y="-10886"/>
            <a:ext cx="12192000" cy="6858000"/>
          </a:xfrm>
          <a:prstGeom prst="rect">
            <a:avLst/>
          </a:prstGeom>
          <a:solidFill>
            <a:srgbClr val="A7411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116" name="Google Shape;116;g3e1f55e2a5d_0_11" title="ED. Niemyer cor branca.png"/>
          <p:cNvPicPr preferRelativeResize="0"/>
          <p:nvPr/>
        </p:nvPicPr>
        <p:blipFill>
          <a:blip r:embed="rId3">
            <a:alphaModFix/>
          </a:blip>
          <a:stretch>
            <a:fillRect/>
          </a:stretch>
        </p:blipFill>
        <p:spPr>
          <a:xfrm>
            <a:off x="3192290" y="4901650"/>
            <a:ext cx="5807411" cy="1724075"/>
          </a:xfrm>
          <a:prstGeom prst="rect">
            <a:avLst/>
          </a:prstGeom>
          <a:noFill/>
          <a:ln>
            <a:noFill/>
          </a:ln>
        </p:spPr>
      </p:pic>
      <p:sp>
        <p:nvSpPr>
          <p:cNvPr id="117" name="Google Shape;117;g3e1f55e2a5d_0_11"/>
          <p:cNvSpPr txBox="1"/>
          <p:nvPr/>
        </p:nvSpPr>
        <p:spPr>
          <a:xfrm>
            <a:off x="1421400" y="1022674"/>
            <a:ext cx="9349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dirty="0">
                <a:solidFill>
                  <a:srgbClr val="DB9920"/>
                </a:solidFill>
              </a:rPr>
              <a:t>MUITO OBRIGADO!</a:t>
            </a:r>
            <a:endParaRPr dirty="0">
              <a:solidFill>
                <a:srgbClr val="DB9920"/>
              </a:solidFill>
            </a:endParaRPr>
          </a:p>
        </p:txBody>
      </p:sp>
      <p:sp>
        <p:nvSpPr>
          <p:cNvPr id="118" name="Google Shape;118;g3e1f55e2a5d_0_11"/>
          <p:cNvSpPr txBox="1"/>
          <p:nvPr/>
        </p:nvSpPr>
        <p:spPr>
          <a:xfrm>
            <a:off x="3019500" y="2889595"/>
            <a:ext cx="6153000"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3600" b="1" dirty="0">
                <a:solidFill>
                  <a:srgbClr val="FFFFFF"/>
                </a:solidFill>
                <a:hlinkClick r:id="rId4"/>
              </a:rPr>
              <a:t>marcotusilva@gmail.com</a:t>
            </a:r>
            <a:br>
              <a:rPr lang="pt-BR" sz="3600" b="1" dirty="0">
                <a:solidFill>
                  <a:srgbClr val="FFFFFF"/>
                </a:solidFill>
              </a:rPr>
            </a:br>
            <a:r>
              <a:rPr lang="pt-BR" sz="3600" b="1" dirty="0">
                <a:solidFill>
                  <a:srgbClr val="FFFF00"/>
                </a:solidFill>
              </a:rPr>
              <a:t>@marcotusilva</a:t>
            </a:r>
            <a:r>
              <a:rPr lang="pt-BR" sz="1100" dirty="0">
                <a:solidFill>
                  <a:srgbClr val="FFFF00"/>
                </a:solidFill>
              </a:rPr>
              <a:t> </a:t>
            </a:r>
            <a:endParaRPr dirty="0">
              <a:solidFill>
                <a:srgbClr val="FFFF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3a8616bd3d0_0_4"/>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104" name="Google Shape;104;g3a8616bd3d0_0_4"/>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105" name="Google Shape;105;g3a8616bd3d0_0_4"/>
          <p:cNvSpPr/>
          <p:nvPr/>
        </p:nvSpPr>
        <p:spPr>
          <a:xfrm>
            <a:off x="0" y="0"/>
            <a:ext cx="12192000" cy="6858000"/>
          </a:xfrm>
          <a:prstGeom prst="rect">
            <a:avLst/>
          </a:prstGeom>
          <a:solidFill>
            <a:srgbClr val="293D1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106" name="Google Shape;106;g3a8616bd3d0_0_4" title="ED. Niemyer cor branca.png"/>
          <p:cNvPicPr preferRelativeResize="0"/>
          <p:nvPr/>
        </p:nvPicPr>
        <p:blipFill>
          <a:blip r:embed="rId3">
            <a:alphaModFix/>
          </a:blip>
          <a:stretch>
            <a:fillRect/>
          </a:stretch>
        </p:blipFill>
        <p:spPr>
          <a:xfrm>
            <a:off x="8806454" y="5556400"/>
            <a:ext cx="3110395" cy="923400"/>
          </a:xfrm>
          <a:prstGeom prst="rect">
            <a:avLst/>
          </a:prstGeom>
          <a:noFill/>
          <a:ln>
            <a:noFill/>
          </a:ln>
        </p:spPr>
      </p:pic>
      <p:sp>
        <p:nvSpPr>
          <p:cNvPr id="107" name="Google Shape;107;g3a8616bd3d0_0_4"/>
          <p:cNvSpPr txBox="1"/>
          <p:nvPr/>
        </p:nvSpPr>
        <p:spPr>
          <a:xfrm>
            <a:off x="360858" y="476455"/>
            <a:ext cx="11470283" cy="5170606"/>
          </a:xfrm>
          <a:prstGeom prst="rect">
            <a:avLst/>
          </a:prstGeom>
          <a:noFill/>
          <a:ln>
            <a:noFill/>
          </a:ln>
        </p:spPr>
        <p:txBody>
          <a:bodyPr spcFirstLastPara="1" wrap="square" lIns="91425" tIns="45700" rIns="91425" bIns="45700" anchor="t" anchorCtr="0">
            <a:spAutoFit/>
          </a:bodyPr>
          <a:lstStyle/>
          <a:p>
            <a:pPr lvl="0"/>
            <a:endParaRPr lang="pt-BR" sz="2200" b="1" dirty="0">
              <a:solidFill>
                <a:schemeClr val="lt1"/>
              </a:solidFill>
            </a:endParaRPr>
          </a:p>
          <a:p>
            <a:pPr lvl="0" algn="just"/>
            <a:r>
              <a:rPr lang="pt-BR" sz="2600" b="1" dirty="0">
                <a:solidFill>
                  <a:srgbClr val="FFFF00"/>
                </a:solidFill>
              </a:rPr>
              <a:t>Multidisciplinaridade: </a:t>
            </a:r>
            <a:r>
              <a:rPr lang="pt-BR" sz="2600" b="1" dirty="0">
                <a:solidFill>
                  <a:schemeClr val="lt1"/>
                </a:solidFill>
              </a:rPr>
              <a:t>não se limitam a uma única especialidade, conectando saberes para inovar e resolver problemas, com flexibilidade cognitiva.</a:t>
            </a:r>
          </a:p>
          <a:p>
            <a:pPr lvl="0" algn="just"/>
            <a:endParaRPr lang="pt-BR" sz="2600" b="1" dirty="0">
              <a:solidFill>
                <a:schemeClr val="lt1"/>
              </a:solidFill>
            </a:endParaRPr>
          </a:p>
          <a:p>
            <a:pPr lvl="0" algn="just"/>
            <a:r>
              <a:rPr lang="pt-BR" sz="2600" b="1" dirty="0">
                <a:solidFill>
                  <a:srgbClr val="FFFF00"/>
                </a:solidFill>
              </a:rPr>
              <a:t>Curiosidade Insaciável: </a:t>
            </a:r>
            <a:r>
              <a:rPr lang="pt-BR" sz="2600" b="1" dirty="0">
                <a:solidFill>
                  <a:schemeClr val="lt1"/>
                </a:solidFill>
              </a:rPr>
              <a:t>São eternos aprendizes, focados no desenvolvimento contínuo (conhecido como </a:t>
            </a:r>
            <a:r>
              <a:rPr lang="pt-BR" sz="2600" b="1" i="1" dirty="0" err="1">
                <a:solidFill>
                  <a:schemeClr val="lt1"/>
                </a:solidFill>
              </a:rPr>
              <a:t>lifelong</a:t>
            </a:r>
            <a:r>
              <a:rPr lang="pt-BR" sz="2600" b="1" i="1" dirty="0">
                <a:solidFill>
                  <a:schemeClr val="lt1"/>
                </a:solidFill>
              </a:rPr>
              <a:t> learning </a:t>
            </a:r>
            <a:r>
              <a:rPr lang="pt-BR" sz="2600" b="1" dirty="0">
                <a:solidFill>
                  <a:schemeClr val="lt1"/>
                </a:solidFill>
              </a:rPr>
              <a:t>-Aprendizado ao Longo da Vida-.</a:t>
            </a:r>
          </a:p>
          <a:p>
            <a:pPr lvl="0" algn="just"/>
            <a:endParaRPr lang="pt-BR" sz="2600" b="1" dirty="0">
              <a:solidFill>
                <a:schemeClr val="lt1"/>
              </a:solidFill>
            </a:endParaRPr>
          </a:p>
          <a:p>
            <a:pPr lvl="0" algn="just"/>
            <a:r>
              <a:rPr lang="pt-BR" sz="2600" b="1" dirty="0">
                <a:solidFill>
                  <a:srgbClr val="FFFF00"/>
                </a:solidFill>
              </a:rPr>
              <a:t>Síntese de Ideias: </a:t>
            </a:r>
            <a:r>
              <a:rPr lang="pt-BR" sz="2600" b="1" dirty="0">
                <a:solidFill>
                  <a:schemeClr val="lt1"/>
                </a:solidFill>
              </a:rPr>
              <a:t>Encontram padrões e integram conhecimentos de áreas totalmente diferentes, com capacidade de convergir e encontrar foco em meio à divergências de conhecimentos, dados e informações.</a:t>
            </a:r>
          </a:p>
          <a:p>
            <a:pPr marL="0" marR="0" lvl="0" indent="0" algn="l" rtl="0">
              <a:spcBef>
                <a:spcPts val="0"/>
              </a:spcBef>
              <a:spcAft>
                <a:spcPts val="0"/>
              </a:spcAft>
              <a:buNone/>
            </a:pPr>
            <a:endParaRPr sz="2200" b="1" dirty="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3e1f55e2a5d_0_2"/>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95" name="Google Shape;95;g3e1f55e2a5d_0_2"/>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96" name="Google Shape;96;g3e1f55e2a5d_0_2"/>
          <p:cNvSpPr/>
          <p:nvPr/>
        </p:nvSpPr>
        <p:spPr>
          <a:xfrm>
            <a:off x="0" y="0"/>
            <a:ext cx="12192000" cy="6858000"/>
          </a:xfrm>
          <a:prstGeom prst="rect">
            <a:avLst/>
          </a:prstGeom>
          <a:solidFill>
            <a:srgbClr val="A7411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97" name="Google Shape;97;g3e1f55e2a5d_0_2" title="ED. Niemyer cor branca.png"/>
          <p:cNvPicPr preferRelativeResize="0"/>
          <p:nvPr/>
        </p:nvPicPr>
        <p:blipFill>
          <a:blip r:embed="rId3">
            <a:alphaModFix/>
          </a:blip>
          <a:stretch>
            <a:fillRect/>
          </a:stretch>
        </p:blipFill>
        <p:spPr>
          <a:xfrm>
            <a:off x="8806454" y="5556400"/>
            <a:ext cx="3110395" cy="923400"/>
          </a:xfrm>
          <a:prstGeom prst="rect">
            <a:avLst/>
          </a:prstGeom>
          <a:noFill/>
          <a:ln>
            <a:noFill/>
          </a:ln>
        </p:spPr>
      </p:pic>
      <p:sp>
        <p:nvSpPr>
          <p:cNvPr id="98" name="Google Shape;98;g3e1f55e2a5d_0_2"/>
          <p:cNvSpPr txBox="1"/>
          <p:nvPr/>
        </p:nvSpPr>
        <p:spPr>
          <a:xfrm>
            <a:off x="523970" y="847529"/>
            <a:ext cx="10898400" cy="5016718"/>
          </a:xfrm>
          <a:prstGeom prst="rect">
            <a:avLst/>
          </a:prstGeom>
          <a:noFill/>
          <a:ln>
            <a:noFill/>
          </a:ln>
        </p:spPr>
        <p:txBody>
          <a:bodyPr spcFirstLastPara="1" wrap="square" lIns="91425" tIns="45700" rIns="91425" bIns="45700" anchor="t" anchorCtr="0">
            <a:spAutoFit/>
          </a:bodyPr>
          <a:lstStyle/>
          <a:p>
            <a:pPr lvl="0" algn="just"/>
            <a:r>
              <a:rPr lang="pt-BR" sz="3200" b="1" dirty="0">
                <a:solidFill>
                  <a:schemeClr val="lt1"/>
                </a:solidFill>
              </a:rPr>
              <a:t>Falamos muito neste Congresso sobre mudança de cultura.</a:t>
            </a:r>
          </a:p>
          <a:p>
            <a:pPr lvl="0" algn="just"/>
            <a:endParaRPr lang="pt-BR" sz="3200" b="1" dirty="0">
              <a:solidFill>
                <a:schemeClr val="lt1"/>
              </a:solidFill>
            </a:endParaRPr>
          </a:p>
          <a:p>
            <a:pPr lvl="0" algn="just"/>
            <a:r>
              <a:rPr lang="pt-BR" sz="3200" b="1" dirty="0">
                <a:solidFill>
                  <a:schemeClr val="lt1"/>
                </a:solidFill>
              </a:rPr>
              <a:t>Quem lida com tributação precisa refletir sobre o conceito de polímata, flexibilidade cognitiva, aprendizado ao longo da vida e síntese focal, afinal tributação tem várias funções e conexões, em especial na extrafiscalidade, que conecta o tema da Tributação e Economia Verde. </a:t>
            </a:r>
            <a:r>
              <a:rPr lang="pt-BR" sz="3200" b="1" dirty="0">
                <a:solidFill>
                  <a:srgbClr val="FFC000"/>
                </a:solidFill>
              </a:rPr>
              <a:t>Isso não é sobre tributação e economia verde, é sobre gestão de pessoas.</a:t>
            </a:r>
          </a:p>
        </p:txBody>
      </p:sp>
    </p:spTree>
    <p:extLst>
      <p:ext uri="{BB962C8B-B14F-4D97-AF65-F5344CB8AC3E}">
        <p14:creationId xmlns:p14="http://schemas.microsoft.com/office/powerpoint/2010/main" val="1457289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a:extLst>
            <a:ext uri="{FF2B5EF4-FFF2-40B4-BE49-F238E27FC236}">
              <a16:creationId xmlns:a16="http://schemas.microsoft.com/office/drawing/2014/main" id="{36AD40A0-418F-A71F-D130-0C6E138B1112}"/>
            </a:ext>
          </a:extLst>
        </p:cNvPr>
        <p:cNvGrpSpPr/>
        <p:nvPr/>
      </p:nvGrpSpPr>
      <p:grpSpPr>
        <a:xfrm>
          <a:off x="0" y="0"/>
          <a:ext cx="0" cy="0"/>
          <a:chOff x="0" y="0"/>
          <a:chExt cx="0" cy="0"/>
        </a:xfrm>
      </p:grpSpPr>
      <p:sp>
        <p:nvSpPr>
          <p:cNvPr id="103" name="Google Shape;103;g3a8616bd3d0_0_4">
            <a:extLst>
              <a:ext uri="{FF2B5EF4-FFF2-40B4-BE49-F238E27FC236}">
                <a16:creationId xmlns:a16="http://schemas.microsoft.com/office/drawing/2014/main" id="{CFFD49D3-9EC4-D134-A818-2C5B357F84C5}"/>
              </a:ext>
            </a:extLst>
          </p:cNvPr>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104" name="Google Shape;104;g3a8616bd3d0_0_4">
            <a:extLst>
              <a:ext uri="{FF2B5EF4-FFF2-40B4-BE49-F238E27FC236}">
                <a16:creationId xmlns:a16="http://schemas.microsoft.com/office/drawing/2014/main" id="{C1F3D763-D669-5F19-9608-BC988A159903}"/>
              </a:ext>
            </a:extLst>
          </p:cNvPr>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105" name="Google Shape;105;g3a8616bd3d0_0_4">
            <a:extLst>
              <a:ext uri="{FF2B5EF4-FFF2-40B4-BE49-F238E27FC236}">
                <a16:creationId xmlns:a16="http://schemas.microsoft.com/office/drawing/2014/main" id="{ACEA2788-2E27-02E1-038E-52F61FD0704F}"/>
              </a:ext>
            </a:extLst>
          </p:cNvPr>
          <p:cNvSpPr/>
          <p:nvPr/>
        </p:nvSpPr>
        <p:spPr>
          <a:xfrm>
            <a:off x="0" y="0"/>
            <a:ext cx="12192000" cy="6858000"/>
          </a:xfrm>
          <a:prstGeom prst="rect">
            <a:avLst/>
          </a:prstGeom>
          <a:solidFill>
            <a:srgbClr val="293D1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106" name="Google Shape;106;g3a8616bd3d0_0_4" title="ED. Niemyer cor branca.png">
            <a:extLst>
              <a:ext uri="{FF2B5EF4-FFF2-40B4-BE49-F238E27FC236}">
                <a16:creationId xmlns:a16="http://schemas.microsoft.com/office/drawing/2014/main" id="{17E004DF-1D43-202F-8C5B-0629DEFCFEA6}"/>
              </a:ext>
            </a:extLst>
          </p:cNvPr>
          <p:cNvPicPr preferRelativeResize="0"/>
          <p:nvPr/>
        </p:nvPicPr>
        <p:blipFill>
          <a:blip r:embed="rId3">
            <a:alphaModFix/>
          </a:blip>
          <a:stretch>
            <a:fillRect/>
          </a:stretch>
        </p:blipFill>
        <p:spPr>
          <a:xfrm>
            <a:off x="8806454" y="5556400"/>
            <a:ext cx="3110395" cy="923400"/>
          </a:xfrm>
          <a:prstGeom prst="rect">
            <a:avLst/>
          </a:prstGeom>
          <a:noFill/>
          <a:ln>
            <a:noFill/>
          </a:ln>
        </p:spPr>
      </p:pic>
      <p:sp>
        <p:nvSpPr>
          <p:cNvPr id="107" name="Google Shape;107;g3a8616bd3d0_0_4">
            <a:extLst>
              <a:ext uri="{FF2B5EF4-FFF2-40B4-BE49-F238E27FC236}">
                <a16:creationId xmlns:a16="http://schemas.microsoft.com/office/drawing/2014/main" id="{723D8C98-C7FC-552C-AC24-A082BA5894EC}"/>
              </a:ext>
            </a:extLst>
          </p:cNvPr>
          <p:cNvSpPr txBox="1"/>
          <p:nvPr/>
        </p:nvSpPr>
        <p:spPr>
          <a:xfrm>
            <a:off x="360858" y="476455"/>
            <a:ext cx="11470283" cy="5262939"/>
          </a:xfrm>
          <a:prstGeom prst="rect">
            <a:avLst/>
          </a:prstGeom>
          <a:noFill/>
          <a:ln>
            <a:noFill/>
          </a:ln>
        </p:spPr>
        <p:txBody>
          <a:bodyPr spcFirstLastPara="1" wrap="square" lIns="91425" tIns="45700" rIns="91425" bIns="45700" anchor="t" anchorCtr="0">
            <a:spAutoFit/>
          </a:bodyPr>
          <a:lstStyle/>
          <a:p>
            <a:pPr lvl="0" algn="just"/>
            <a:r>
              <a:rPr lang="pt-BR" sz="2800" b="1" dirty="0">
                <a:solidFill>
                  <a:schemeClr val="lt1"/>
                </a:solidFill>
              </a:rPr>
              <a:t>OS IMPACTOS AMBIENTAIS</a:t>
            </a:r>
          </a:p>
          <a:p>
            <a:pPr lvl="0" algn="just"/>
            <a:endParaRPr lang="pt-BR" sz="2800" b="1" dirty="0">
              <a:solidFill>
                <a:schemeClr val="lt1"/>
              </a:solidFill>
            </a:endParaRPr>
          </a:p>
          <a:p>
            <a:pPr lvl="0" algn="just"/>
            <a:r>
              <a:rPr lang="pt-BR" sz="2800" b="1" dirty="0">
                <a:solidFill>
                  <a:schemeClr val="lt1"/>
                </a:solidFill>
              </a:rPr>
              <a:t>Algumas mudanças globais provocam danos irreversíveis ao planeta. A cadeia que passa pela elevação dos níveis de gases de efeito estufa (GEE), aumento da temperatura, elevação dos níveis dos oceanos, são mudanças que estão provocando aumento de tempestades, enchentes, doenças, verdadeiros impactos ambientais.</a:t>
            </a:r>
          </a:p>
          <a:p>
            <a:pPr lvl="0" algn="just"/>
            <a:endParaRPr lang="pt-BR" sz="2800" b="1" dirty="0">
              <a:solidFill>
                <a:schemeClr val="lt1"/>
              </a:solidFill>
            </a:endParaRPr>
          </a:p>
          <a:p>
            <a:pPr lvl="0" algn="just"/>
            <a:r>
              <a:rPr lang="pt-BR" sz="2800" b="1" dirty="0">
                <a:solidFill>
                  <a:schemeClr val="lt1"/>
                </a:solidFill>
              </a:rPr>
              <a:t>Falar de pessoas importa, pois as pessoas impactam e são impactadas pelas questões ambientais.</a:t>
            </a:r>
          </a:p>
          <a:p>
            <a:pPr lvl="0" algn="just"/>
            <a:endParaRPr lang="pt-BR" sz="2800" b="1" dirty="0">
              <a:solidFill>
                <a:schemeClr val="lt1"/>
              </a:solidFill>
            </a:endParaRPr>
          </a:p>
        </p:txBody>
      </p:sp>
    </p:spTree>
    <p:extLst>
      <p:ext uri="{BB962C8B-B14F-4D97-AF65-F5344CB8AC3E}">
        <p14:creationId xmlns:p14="http://schemas.microsoft.com/office/powerpoint/2010/main" val="2159132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3e1f55e2a5d_0_2"/>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95" name="Google Shape;95;g3e1f55e2a5d_0_2"/>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96" name="Google Shape;96;g3e1f55e2a5d_0_2"/>
          <p:cNvSpPr/>
          <p:nvPr/>
        </p:nvSpPr>
        <p:spPr>
          <a:xfrm>
            <a:off x="0" y="0"/>
            <a:ext cx="12192000" cy="6858000"/>
          </a:xfrm>
          <a:prstGeom prst="rect">
            <a:avLst/>
          </a:prstGeom>
          <a:solidFill>
            <a:srgbClr val="A7411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97" name="Google Shape;97;g3e1f55e2a5d_0_2" title="ED. Niemyer cor branca.png"/>
          <p:cNvPicPr preferRelativeResize="0"/>
          <p:nvPr/>
        </p:nvPicPr>
        <p:blipFill>
          <a:blip r:embed="rId3">
            <a:alphaModFix/>
          </a:blip>
          <a:stretch>
            <a:fillRect/>
          </a:stretch>
        </p:blipFill>
        <p:spPr>
          <a:xfrm>
            <a:off x="8806454" y="5556400"/>
            <a:ext cx="3110395" cy="923400"/>
          </a:xfrm>
          <a:prstGeom prst="rect">
            <a:avLst/>
          </a:prstGeom>
          <a:noFill/>
          <a:ln>
            <a:noFill/>
          </a:ln>
        </p:spPr>
      </p:pic>
      <p:sp>
        <p:nvSpPr>
          <p:cNvPr id="98" name="Google Shape;98;g3e1f55e2a5d_0_2"/>
          <p:cNvSpPr txBox="1"/>
          <p:nvPr/>
        </p:nvSpPr>
        <p:spPr>
          <a:xfrm>
            <a:off x="510322" y="438096"/>
            <a:ext cx="10926502" cy="4708941"/>
          </a:xfrm>
          <a:prstGeom prst="rect">
            <a:avLst/>
          </a:prstGeom>
          <a:noFill/>
          <a:ln>
            <a:noFill/>
          </a:ln>
        </p:spPr>
        <p:txBody>
          <a:bodyPr spcFirstLastPara="1" wrap="square" lIns="91425" tIns="45700" rIns="91425" bIns="45700" anchor="t" anchorCtr="0">
            <a:spAutoFit/>
          </a:bodyPr>
          <a:lstStyle/>
          <a:p>
            <a:pPr lvl="0"/>
            <a:r>
              <a:rPr lang="pt-BR" sz="2400" b="1" dirty="0">
                <a:solidFill>
                  <a:schemeClr val="lt1"/>
                </a:solidFill>
              </a:rPr>
              <a:t>O RESGATE DA IDEIA DE POLÍMATA: filosofia, cultura e tributação</a:t>
            </a:r>
          </a:p>
          <a:p>
            <a:pPr lvl="0"/>
            <a:endParaRPr lang="pt-BR" sz="2400" b="1" dirty="0">
              <a:solidFill>
                <a:schemeClr val="lt1"/>
              </a:solidFill>
            </a:endParaRPr>
          </a:p>
          <a:p>
            <a:pPr lvl="0"/>
            <a:r>
              <a:rPr lang="pt-BR" sz="2800" b="1" dirty="0">
                <a:solidFill>
                  <a:schemeClr val="lt1"/>
                </a:solidFill>
              </a:rPr>
              <a:t>Para Platão e Aristóteles a região terrestre ou mundo sublunar na qual vive o homem é imperfeita, reino da mudança, da transitoriedade, típico ambiente da imperfeição dos errantes. Terra, é aqui que estamos, e podemos contribuir para um futuro melhor na Terra, </a:t>
            </a:r>
            <a:r>
              <a:rPr lang="pt-BR" sz="2800" b="1" dirty="0">
                <a:solidFill>
                  <a:srgbClr val="FFC000"/>
                </a:solidFill>
              </a:rPr>
              <a:t>depende de nós</a:t>
            </a:r>
            <a:r>
              <a:rPr lang="pt-BR" sz="2800" b="1" dirty="0">
                <a:solidFill>
                  <a:schemeClr val="lt1"/>
                </a:solidFill>
              </a:rPr>
              <a:t>.</a:t>
            </a:r>
          </a:p>
          <a:p>
            <a:pPr lvl="0"/>
            <a:endParaRPr lang="pt-BR" sz="2800" b="1" dirty="0">
              <a:solidFill>
                <a:schemeClr val="lt1"/>
              </a:solidFill>
            </a:endParaRPr>
          </a:p>
          <a:p>
            <a:pPr lvl="0"/>
            <a:r>
              <a:rPr lang="pt-BR" sz="2800" b="1" dirty="0">
                <a:solidFill>
                  <a:schemeClr val="lt1"/>
                </a:solidFill>
              </a:rPr>
              <a:t>Então vamos conectar filosofia, arte e tributação, e inspirar nossa reflexão ao som de Caetano Veloso, que indaga: </a:t>
            </a:r>
            <a:r>
              <a:rPr lang="pt-BR" sz="2800" b="1" dirty="0">
                <a:solidFill>
                  <a:srgbClr val="FFC000"/>
                </a:solidFill>
              </a:rPr>
              <a:t>por que nós, “errantes navegantes” esquecemos da “menina Terra”?</a:t>
            </a:r>
          </a:p>
        </p:txBody>
      </p:sp>
    </p:spTree>
    <p:extLst>
      <p:ext uri="{BB962C8B-B14F-4D97-AF65-F5344CB8AC3E}">
        <p14:creationId xmlns:p14="http://schemas.microsoft.com/office/powerpoint/2010/main" val="1231467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3a8616bd3d0_0_4"/>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104" name="Google Shape;104;g3a8616bd3d0_0_4"/>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105" name="Google Shape;105;g3a8616bd3d0_0_4"/>
          <p:cNvSpPr/>
          <p:nvPr/>
        </p:nvSpPr>
        <p:spPr>
          <a:xfrm>
            <a:off x="0" y="0"/>
            <a:ext cx="12192000" cy="6858000"/>
          </a:xfrm>
          <a:prstGeom prst="rect">
            <a:avLst/>
          </a:prstGeom>
          <a:solidFill>
            <a:srgbClr val="293D1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106" name="Google Shape;106;g3a8616bd3d0_0_4" title="ED. Niemyer cor branca.png"/>
          <p:cNvPicPr preferRelativeResize="0"/>
          <p:nvPr/>
        </p:nvPicPr>
        <p:blipFill>
          <a:blip r:embed="rId5">
            <a:alphaModFix/>
          </a:blip>
          <a:stretch>
            <a:fillRect/>
          </a:stretch>
        </p:blipFill>
        <p:spPr>
          <a:xfrm>
            <a:off x="8806454" y="5556400"/>
            <a:ext cx="3110395" cy="923400"/>
          </a:xfrm>
          <a:prstGeom prst="rect">
            <a:avLst/>
          </a:prstGeom>
          <a:noFill/>
          <a:ln>
            <a:noFill/>
          </a:ln>
        </p:spPr>
      </p:pic>
      <p:sp>
        <p:nvSpPr>
          <p:cNvPr id="107" name="Google Shape;107;g3a8616bd3d0_0_4"/>
          <p:cNvSpPr txBox="1"/>
          <p:nvPr/>
        </p:nvSpPr>
        <p:spPr>
          <a:xfrm>
            <a:off x="481086" y="184377"/>
            <a:ext cx="11512695" cy="1446509"/>
          </a:xfrm>
          <a:prstGeom prst="rect">
            <a:avLst/>
          </a:prstGeom>
          <a:noFill/>
          <a:ln>
            <a:noFill/>
          </a:ln>
        </p:spPr>
        <p:txBody>
          <a:bodyPr spcFirstLastPara="1" wrap="square" lIns="91425" tIns="45700" rIns="91425" bIns="45700" anchor="t" anchorCtr="0">
            <a:spAutoFit/>
          </a:bodyPr>
          <a:lstStyle/>
          <a:p>
            <a:pPr lvl="0" algn="just"/>
            <a:r>
              <a:rPr lang="pt-BR" sz="3200" b="1" dirty="0">
                <a:solidFill>
                  <a:schemeClr val="lt1"/>
                </a:solidFill>
              </a:rPr>
              <a:t>A sensibilidade dos artistas já percebia faz tempo o </a:t>
            </a:r>
            <a:r>
              <a:rPr lang="pt-BR" sz="3200" b="1" dirty="0">
                <a:solidFill>
                  <a:srgbClr val="FFFF00"/>
                </a:solidFill>
              </a:rPr>
              <a:t>impacto ambiental</a:t>
            </a:r>
            <a:r>
              <a:rPr lang="pt-BR" sz="3200" b="1" dirty="0">
                <a:solidFill>
                  <a:schemeClr val="lt1"/>
                </a:solidFill>
              </a:rPr>
              <a:t>.</a:t>
            </a:r>
          </a:p>
          <a:p>
            <a:pPr lvl="0" algn="just"/>
            <a:endParaRPr lang="pt-BR" sz="2400" b="1" dirty="0">
              <a:solidFill>
                <a:schemeClr val="lt1"/>
              </a:solidFill>
            </a:endParaRPr>
          </a:p>
        </p:txBody>
      </p:sp>
      <p:pic>
        <p:nvPicPr>
          <p:cNvPr id="2" name="Vídeo M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02186" y="1998355"/>
            <a:ext cx="6978555" cy="3925437"/>
          </a:xfrm>
          <a:prstGeom prst="rect">
            <a:avLst/>
          </a:prstGeom>
        </p:spPr>
      </p:pic>
    </p:spTree>
    <p:extLst>
      <p:ext uri="{BB962C8B-B14F-4D97-AF65-F5344CB8AC3E}">
        <p14:creationId xmlns:p14="http://schemas.microsoft.com/office/powerpoint/2010/main" val="30637057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3e1f55e2a5d_0_2"/>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95" name="Google Shape;95;g3e1f55e2a5d_0_2"/>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96" name="Google Shape;96;g3e1f55e2a5d_0_2"/>
          <p:cNvSpPr/>
          <p:nvPr/>
        </p:nvSpPr>
        <p:spPr>
          <a:xfrm>
            <a:off x="0" y="10886"/>
            <a:ext cx="12192000" cy="6858000"/>
          </a:xfrm>
          <a:prstGeom prst="rect">
            <a:avLst/>
          </a:prstGeom>
          <a:solidFill>
            <a:srgbClr val="A7411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97" name="Google Shape;97;g3e1f55e2a5d_0_2" title="ED. Niemyer cor branca.png"/>
          <p:cNvPicPr preferRelativeResize="0"/>
          <p:nvPr/>
        </p:nvPicPr>
        <p:blipFill>
          <a:blip r:embed="rId3">
            <a:alphaModFix/>
          </a:blip>
          <a:stretch>
            <a:fillRect/>
          </a:stretch>
        </p:blipFill>
        <p:spPr>
          <a:xfrm>
            <a:off x="8806454" y="5556400"/>
            <a:ext cx="3110395" cy="923400"/>
          </a:xfrm>
          <a:prstGeom prst="rect">
            <a:avLst/>
          </a:prstGeom>
          <a:noFill/>
          <a:ln>
            <a:noFill/>
          </a:ln>
        </p:spPr>
      </p:pic>
      <p:sp>
        <p:nvSpPr>
          <p:cNvPr id="98" name="Google Shape;98;g3e1f55e2a5d_0_2"/>
          <p:cNvSpPr txBox="1"/>
          <p:nvPr/>
        </p:nvSpPr>
        <p:spPr>
          <a:xfrm>
            <a:off x="322997" y="2415483"/>
            <a:ext cx="11546006" cy="2185173"/>
          </a:xfrm>
          <a:prstGeom prst="rect">
            <a:avLst/>
          </a:prstGeom>
          <a:noFill/>
          <a:ln>
            <a:noFill/>
          </a:ln>
        </p:spPr>
        <p:txBody>
          <a:bodyPr spcFirstLastPara="1" wrap="square" lIns="91425" tIns="45700" rIns="91425" bIns="45700" anchor="t" anchorCtr="0">
            <a:spAutoFit/>
          </a:bodyPr>
          <a:lstStyle/>
          <a:p>
            <a:pPr lvl="0" algn="ctr"/>
            <a:r>
              <a:rPr lang="pt-BR" sz="3600" b="1" dirty="0">
                <a:solidFill>
                  <a:schemeClr val="lt1"/>
                </a:solidFill>
              </a:rPr>
              <a:t>A PEGADA AMBIENTAL na Reforma Tributária Brasileira</a:t>
            </a:r>
          </a:p>
          <a:p>
            <a:pPr lvl="0" algn="ctr"/>
            <a:endParaRPr lang="pt-BR" sz="3600" b="1" dirty="0">
              <a:solidFill>
                <a:schemeClr val="lt1"/>
              </a:solidFill>
            </a:endParaRPr>
          </a:p>
          <a:p>
            <a:pPr lvl="0" algn="ctr"/>
            <a:r>
              <a:rPr lang="pt-BR" sz="2800" b="1" i="1" dirty="0">
                <a:solidFill>
                  <a:schemeClr val="lt1"/>
                </a:solidFill>
              </a:rPr>
              <a:t>Da Constituição (EC 132/2023) à Lei Complementar (LC 214/2025)</a:t>
            </a:r>
          </a:p>
        </p:txBody>
      </p:sp>
    </p:spTree>
    <p:extLst>
      <p:ext uri="{BB962C8B-B14F-4D97-AF65-F5344CB8AC3E}">
        <p14:creationId xmlns:p14="http://schemas.microsoft.com/office/powerpoint/2010/main" val="4166830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3a8616bd3d0_0_4"/>
          <p:cNvSpPr txBox="1"/>
          <p:nvPr/>
        </p:nvSpPr>
        <p:spPr>
          <a:xfrm>
            <a:off x="3227433" y="2830926"/>
            <a:ext cx="573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chemeClr val="lt1"/>
                </a:solidFill>
                <a:latin typeface="Calibri"/>
                <a:ea typeface="Calibri"/>
                <a:cs typeface="Calibri"/>
                <a:sym typeface="Calibri"/>
              </a:rPr>
              <a:t>TÍTULO PALESTRA</a:t>
            </a:r>
            <a:endParaRPr/>
          </a:p>
        </p:txBody>
      </p:sp>
      <p:sp>
        <p:nvSpPr>
          <p:cNvPr id="104" name="Google Shape;104;g3a8616bd3d0_0_4"/>
          <p:cNvSpPr txBox="1"/>
          <p:nvPr/>
        </p:nvSpPr>
        <p:spPr>
          <a:xfrm>
            <a:off x="3507806" y="4047732"/>
            <a:ext cx="517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a:solidFill>
                  <a:srgbClr val="FFE800"/>
                </a:solidFill>
                <a:latin typeface="Calibri"/>
                <a:ea typeface="Calibri"/>
                <a:cs typeface="Calibri"/>
                <a:sym typeface="Calibri"/>
              </a:rPr>
              <a:t>Nome Palestrante</a:t>
            </a:r>
            <a:endParaRPr/>
          </a:p>
        </p:txBody>
      </p:sp>
      <p:sp>
        <p:nvSpPr>
          <p:cNvPr id="105" name="Google Shape;105;g3a8616bd3d0_0_4"/>
          <p:cNvSpPr/>
          <p:nvPr/>
        </p:nvSpPr>
        <p:spPr>
          <a:xfrm>
            <a:off x="0" y="0"/>
            <a:ext cx="12192000" cy="6858000"/>
          </a:xfrm>
          <a:prstGeom prst="rect">
            <a:avLst/>
          </a:prstGeom>
          <a:solidFill>
            <a:srgbClr val="293D1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pic>
        <p:nvPicPr>
          <p:cNvPr id="106" name="Google Shape;106;g3a8616bd3d0_0_4" title="ED. Niemyer cor branca.png"/>
          <p:cNvPicPr preferRelativeResize="0"/>
          <p:nvPr/>
        </p:nvPicPr>
        <p:blipFill>
          <a:blip r:embed="rId3">
            <a:alphaModFix/>
          </a:blip>
          <a:stretch>
            <a:fillRect/>
          </a:stretch>
        </p:blipFill>
        <p:spPr>
          <a:xfrm>
            <a:off x="8806454" y="5556400"/>
            <a:ext cx="3110395" cy="923400"/>
          </a:xfrm>
          <a:prstGeom prst="rect">
            <a:avLst/>
          </a:prstGeom>
          <a:noFill/>
          <a:ln>
            <a:noFill/>
          </a:ln>
        </p:spPr>
      </p:pic>
      <p:sp>
        <p:nvSpPr>
          <p:cNvPr id="107" name="Google Shape;107;g3a8616bd3d0_0_4"/>
          <p:cNvSpPr txBox="1"/>
          <p:nvPr/>
        </p:nvSpPr>
        <p:spPr>
          <a:xfrm>
            <a:off x="782028" y="268871"/>
            <a:ext cx="10627944" cy="5693826"/>
          </a:xfrm>
          <a:prstGeom prst="rect">
            <a:avLst/>
          </a:prstGeom>
          <a:noFill/>
          <a:ln>
            <a:noFill/>
          </a:ln>
        </p:spPr>
        <p:txBody>
          <a:bodyPr spcFirstLastPara="1" wrap="square" lIns="91425" tIns="45700" rIns="91425" bIns="45700" anchor="t" anchorCtr="0">
            <a:spAutoFit/>
          </a:bodyPr>
          <a:lstStyle/>
          <a:p>
            <a:pPr lvl="0"/>
            <a:r>
              <a:rPr lang="pt-BR" sz="2800" b="1" dirty="0">
                <a:solidFill>
                  <a:schemeClr val="lt1"/>
                </a:solidFill>
              </a:rPr>
              <a:t>A E.C. 132/2023</a:t>
            </a:r>
          </a:p>
          <a:p>
            <a:pPr lvl="0"/>
            <a:endParaRPr lang="pt-BR" sz="2800" b="1" dirty="0">
              <a:solidFill>
                <a:schemeClr val="lt1"/>
              </a:solidFill>
            </a:endParaRPr>
          </a:p>
          <a:p>
            <a:pPr lvl="0" algn="just"/>
            <a:r>
              <a:rPr lang="pt-BR" sz="2800" b="1" dirty="0">
                <a:solidFill>
                  <a:schemeClr val="lt1"/>
                </a:solidFill>
              </a:rPr>
              <a:t>Art. 43. Para efeitos administrativos, a União poderá articular sua ação em um mesmo complexo geoeconômico e social, visando a seu desenvolvimento e à redução das desigualdades regionais.</a:t>
            </a:r>
          </a:p>
          <a:p>
            <a:pPr lvl="0" algn="just"/>
            <a:r>
              <a:rPr lang="pt-BR" sz="2800" b="1" dirty="0">
                <a:solidFill>
                  <a:schemeClr val="lt1"/>
                </a:solidFill>
              </a:rPr>
              <a:t>(...)</a:t>
            </a:r>
          </a:p>
          <a:p>
            <a:pPr lvl="0" algn="just"/>
            <a:r>
              <a:rPr lang="pt-BR" sz="2800" b="1" dirty="0">
                <a:solidFill>
                  <a:schemeClr val="lt1"/>
                </a:solidFill>
              </a:rPr>
              <a:t>§ 4º - Sempre que possível, a concessão dos incentivos regionais a que se refere o § 2º, III (</a:t>
            </a:r>
            <a:r>
              <a:rPr lang="pt-BR" sz="2800" b="1" dirty="0">
                <a:solidFill>
                  <a:srgbClr val="FFFF00"/>
                </a:solidFill>
              </a:rPr>
              <a:t>isenções, reduções ou diferimento temporário de tributos federais devidos por pessoas físicas ou jurídicas</a:t>
            </a:r>
            <a:r>
              <a:rPr lang="pt-BR" sz="2800" b="1" dirty="0">
                <a:solidFill>
                  <a:schemeClr val="lt1"/>
                </a:solidFill>
              </a:rPr>
              <a:t>), considerará critérios de </a:t>
            </a:r>
            <a:r>
              <a:rPr lang="pt-BR" sz="2800" b="1" dirty="0">
                <a:solidFill>
                  <a:srgbClr val="FFFF00"/>
                </a:solidFill>
              </a:rPr>
              <a:t>sustentabilidade ambiental e redução das emissões de carbono</a:t>
            </a:r>
            <a:r>
              <a:rPr lang="pt-BR" sz="2800" b="1" dirty="0">
                <a:solidFill>
                  <a:schemeClr val="lt1"/>
                </a:solidFill>
              </a:rPr>
              <a:t>."</a:t>
            </a:r>
          </a:p>
        </p:txBody>
      </p:sp>
    </p:spTree>
    <p:extLst>
      <p:ext uri="{BB962C8B-B14F-4D97-AF65-F5344CB8AC3E}">
        <p14:creationId xmlns:p14="http://schemas.microsoft.com/office/powerpoint/2010/main" val="1641772093"/>
      </p:ext>
    </p:extLst>
  </p:cSld>
  <p:clrMapOvr>
    <a:masterClrMapping/>
  </p:clrMapOvr>
</p:sld>
</file>

<file path=ppt/theme/theme1.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410</TotalTime>
  <Words>2627</Words>
  <Application>Microsoft Office PowerPoint</Application>
  <PresentationFormat>Widescreen</PresentationFormat>
  <Paragraphs>201</Paragraphs>
  <Slides>26</Slides>
  <Notes>26</Notes>
  <HiddenSlides>0</HiddenSlides>
  <MMClips>1</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26</vt:i4>
      </vt:variant>
    </vt:vector>
  </HeadingPairs>
  <TitlesOfParts>
    <vt:vector size="29" baseType="lpstr">
      <vt:lpstr>Arial</vt:lpstr>
      <vt:lpstr>Calibri</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Carla Ferreira</dc:creator>
  <cp:lastModifiedBy>Marco Tulio da Silva</cp:lastModifiedBy>
  <cp:revision>12</cp:revision>
  <cp:lastPrinted>2026-06-01T23:21:13Z</cp:lastPrinted>
  <dcterms:created xsi:type="dcterms:W3CDTF">2022-06-12T17:21:25Z</dcterms:created>
  <dcterms:modified xsi:type="dcterms:W3CDTF">2026-06-02T10:21:11Z</dcterms:modified>
</cp:coreProperties>
</file>