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6"/>
  </p:notesMasterIdLst>
  <p:sldIdLst>
    <p:sldId id="256" r:id="rId5"/>
    <p:sldId id="257" r:id="rId6"/>
    <p:sldId id="260" r:id="rId7"/>
    <p:sldId id="258" r:id="rId8"/>
    <p:sldId id="261" r:id="rId9"/>
    <p:sldId id="262" r:id="rId10"/>
    <p:sldId id="265" r:id="rId11"/>
    <p:sldId id="267" r:id="rId12"/>
    <p:sldId id="268" r:id="rId13"/>
    <p:sldId id="269" r:id="rId14"/>
    <p:sldId id="259" r:id="rId1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j92JKptiwg220aV0u2AyoqqhlhC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991F"/>
    <a:srgbClr val="293C17"/>
    <a:srgbClr val="1C58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3EE0D3-5AB2-0741-9311-7F04783A6D82}" v="1" dt="2026-05-22T17:41:45.5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04"/>
    <p:restoredTop sz="94668"/>
  </p:normalViewPr>
  <p:slideViewPr>
    <p:cSldViewPr snapToGrid="0" showGuides="1">
      <p:cViewPr varScale="1">
        <p:scale>
          <a:sx n="78" d="100"/>
          <a:sy n="78" d="100"/>
        </p:scale>
        <p:origin x="773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customschemas.google.com/relationships/presentationmetadata" Target="meta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dro Marinho Falcão" userId="5a0fa531-5b50-4daf-860b-495261f393b0" providerId="ADAL" clId="{45ED4BD9-091E-449D-9FBD-A23434C5F462}"/>
    <pc:docChg chg="modSld">
      <pc:chgData name="Pedro Marinho Falcão" userId="5a0fa531-5b50-4daf-860b-495261f393b0" providerId="ADAL" clId="{45ED4BD9-091E-449D-9FBD-A23434C5F462}" dt="2026-05-22T18:01:15.571" v="15" actId="255"/>
      <pc:docMkLst>
        <pc:docMk/>
      </pc:docMkLst>
      <pc:sldChg chg="modSp mod">
        <pc:chgData name="Pedro Marinho Falcão" userId="5a0fa531-5b50-4daf-860b-495261f393b0" providerId="ADAL" clId="{45ED4BD9-091E-449D-9FBD-A23434C5F462}" dt="2026-05-22T17:58:20.821" v="0" actId="255"/>
        <pc:sldMkLst>
          <pc:docMk/>
          <pc:sldMk cId="0" sldId="257"/>
        </pc:sldMkLst>
        <pc:spChg chg="mod">
          <ac:chgData name="Pedro Marinho Falcão" userId="5a0fa531-5b50-4daf-860b-495261f393b0" providerId="ADAL" clId="{45ED4BD9-091E-449D-9FBD-A23434C5F462}" dt="2026-05-22T17:58:20.821" v="0" actId="255"/>
          <ac:spMkLst>
            <pc:docMk/>
            <pc:sldMk cId="0" sldId="257"/>
            <ac:spMk id="98" creationId="{00000000-0000-0000-0000-000000000000}"/>
          </ac:spMkLst>
        </pc:spChg>
      </pc:sldChg>
      <pc:sldChg chg="modSp mod">
        <pc:chgData name="Pedro Marinho Falcão" userId="5a0fa531-5b50-4daf-860b-495261f393b0" providerId="ADAL" clId="{45ED4BD9-091E-449D-9FBD-A23434C5F462}" dt="2026-05-22T18:01:15.571" v="15" actId="255"/>
        <pc:sldMkLst>
          <pc:docMk/>
          <pc:sldMk cId="0" sldId="259"/>
        </pc:sldMkLst>
        <pc:spChg chg="mod">
          <ac:chgData name="Pedro Marinho Falcão" userId="5a0fa531-5b50-4daf-860b-495261f393b0" providerId="ADAL" clId="{45ED4BD9-091E-449D-9FBD-A23434C5F462}" dt="2026-05-22T18:01:15.571" v="15" actId="255"/>
          <ac:spMkLst>
            <pc:docMk/>
            <pc:sldMk cId="0" sldId="259"/>
            <ac:spMk id="117" creationId="{00000000-0000-0000-0000-000000000000}"/>
          </ac:spMkLst>
        </pc:spChg>
      </pc:sldChg>
      <pc:sldChg chg="modSp mod">
        <pc:chgData name="Pedro Marinho Falcão" userId="5a0fa531-5b50-4daf-860b-495261f393b0" providerId="ADAL" clId="{45ED4BD9-091E-449D-9FBD-A23434C5F462}" dt="2026-05-22T17:58:45.246" v="2" actId="14100"/>
        <pc:sldMkLst>
          <pc:docMk/>
          <pc:sldMk cId="1909875792" sldId="260"/>
        </pc:sldMkLst>
        <pc:spChg chg="mod">
          <ac:chgData name="Pedro Marinho Falcão" userId="5a0fa531-5b50-4daf-860b-495261f393b0" providerId="ADAL" clId="{45ED4BD9-091E-449D-9FBD-A23434C5F462}" dt="2026-05-22T17:58:45.246" v="2" actId="14100"/>
          <ac:spMkLst>
            <pc:docMk/>
            <pc:sldMk cId="1909875792" sldId="260"/>
            <ac:spMk id="98" creationId="{80D5F050-2987-66CE-9501-2246AA1549B2}"/>
          </ac:spMkLst>
        </pc:spChg>
      </pc:sldChg>
      <pc:sldChg chg="modSp mod">
        <pc:chgData name="Pedro Marinho Falcão" userId="5a0fa531-5b50-4daf-860b-495261f393b0" providerId="ADAL" clId="{45ED4BD9-091E-449D-9FBD-A23434C5F462}" dt="2026-05-22T17:59:00.128" v="3" actId="255"/>
        <pc:sldMkLst>
          <pc:docMk/>
          <pc:sldMk cId="3839517001" sldId="262"/>
        </pc:sldMkLst>
        <pc:spChg chg="mod">
          <ac:chgData name="Pedro Marinho Falcão" userId="5a0fa531-5b50-4daf-860b-495261f393b0" providerId="ADAL" clId="{45ED4BD9-091E-449D-9FBD-A23434C5F462}" dt="2026-05-22T17:59:00.128" v="3" actId="255"/>
          <ac:spMkLst>
            <pc:docMk/>
            <pc:sldMk cId="3839517001" sldId="262"/>
            <ac:spMk id="98" creationId="{C8C43890-1D46-CD2D-C218-EC04D3F4779B}"/>
          </ac:spMkLst>
        </pc:spChg>
      </pc:sldChg>
      <pc:sldChg chg="modSp mod">
        <pc:chgData name="Pedro Marinho Falcão" userId="5a0fa531-5b50-4daf-860b-495261f393b0" providerId="ADAL" clId="{45ED4BD9-091E-449D-9FBD-A23434C5F462}" dt="2026-05-22T17:59:17.424" v="5" actId="14100"/>
        <pc:sldMkLst>
          <pc:docMk/>
          <pc:sldMk cId="1700527448" sldId="263"/>
        </pc:sldMkLst>
        <pc:spChg chg="mod">
          <ac:chgData name="Pedro Marinho Falcão" userId="5a0fa531-5b50-4daf-860b-495261f393b0" providerId="ADAL" clId="{45ED4BD9-091E-449D-9FBD-A23434C5F462}" dt="2026-05-22T17:59:17.424" v="5" actId="14100"/>
          <ac:spMkLst>
            <pc:docMk/>
            <pc:sldMk cId="1700527448" sldId="263"/>
            <ac:spMk id="98" creationId="{41827DBD-1993-BE17-B563-338D5D67211D}"/>
          </ac:spMkLst>
        </pc:spChg>
      </pc:sldChg>
      <pc:sldChg chg="modSp mod">
        <pc:chgData name="Pedro Marinho Falcão" userId="5a0fa531-5b50-4daf-860b-495261f393b0" providerId="ADAL" clId="{45ED4BD9-091E-449D-9FBD-A23434C5F462}" dt="2026-05-22T17:59:35.394" v="7" actId="14100"/>
        <pc:sldMkLst>
          <pc:docMk/>
          <pc:sldMk cId="1527022599" sldId="264"/>
        </pc:sldMkLst>
        <pc:spChg chg="mod">
          <ac:chgData name="Pedro Marinho Falcão" userId="5a0fa531-5b50-4daf-860b-495261f393b0" providerId="ADAL" clId="{45ED4BD9-091E-449D-9FBD-A23434C5F462}" dt="2026-05-22T17:59:35.394" v="7" actId="14100"/>
          <ac:spMkLst>
            <pc:docMk/>
            <pc:sldMk cId="1527022599" sldId="264"/>
            <ac:spMk id="4" creationId="{8F2DDFD0-C7B8-AB69-0490-5C4B1F01284D}"/>
          </ac:spMkLst>
        </pc:spChg>
      </pc:sldChg>
      <pc:sldChg chg="modSp mod">
        <pc:chgData name="Pedro Marinho Falcão" userId="5a0fa531-5b50-4daf-860b-495261f393b0" providerId="ADAL" clId="{45ED4BD9-091E-449D-9FBD-A23434C5F462}" dt="2026-05-22T17:59:52.393" v="8" actId="255"/>
        <pc:sldMkLst>
          <pc:docMk/>
          <pc:sldMk cId="3819928272" sldId="267"/>
        </pc:sldMkLst>
        <pc:spChg chg="mod">
          <ac:chgData name="Pedro Marinho Falcão" userId="5a0fa531-5b50-4daf-860b-495261f393b0" providerId="ADAL" clId="{45ED4BD9-091E-449D-9FBD-A23434C5F462}" dt="2026-05-22T17:59:52.393" v="8" actId="255"/>
          <ac:spMkLst>
            <pc:docMk/>
            <pc:sldMk cId="3819928272" sldId="267"/>
            <ac:spMk id="98" creationId="{FB49351F-6BE1-0541-33EE-2EB8468C9413}"/>
          </ac:spMkLst>
        </pc:spChg>
      </pc:sldChg>
      <pc:sldChg chg="modSp mod">
        <pc:chgData name="Pedro Marinho Falcão" userId="5a0fa531-5b50-4daf-860b-495261f393b0" providerId="ADAL" clId="{45ED4BD9-091E-449D-9FBD-A23434C5F462}" dt="2026-05-22T18:00:08.154" v="10" actId="1076"/>
        <pc:sldMkLst>
          <pc:docMk/>
          <pc:sldMk cId="468059609" sldId="268"/>
        </pc:sldMkLst>
        <pc:spChg chg="mod">
          <ac:chgData name="Pedro Marinho Falcão" userId="5a0fa531-5b50-4daf-860b-495261f393b0" providerId="ADAL" clId="{45ED4BD9-091E-449D-9FBD-A23434C5F462}" dt="2026-05-22T18:00:08.154" v="10" actId="1076"/>
          <ac:spMkLst>
            <pc:docMk/>
            <pc:sldMk cId="468059609" sldId="268"/>
            <ac:spMk id="98" creationId="{55B04F79-70F2-748C-4076-8EB8C29B2DA2}"/>
          </ac:spMkLst>
        </pc:spChg>
      </pc:sldChg>
      <pc:sldChg chg="modSp mod">
        <pc:chgData name="Pedro Marinho Falcão" userId="5a0fa531-5b50-4daf-860b-495261f393b0" providerId="ADAL" clId="{45ED4BD9-091E-449D-9FBD-A23434C5F462}" dt="2026-05-22T18:00:44.113" v="13" actId="255"/>
        <pc:sldMkLst>
          <pc:docMk/>
          <pc:sldMk cId="1578167784" sldId="269"/>
        </pc:sldMkLst>
        <pc:spChg chg="mod">
          <ac:chgData name="Pedro Marinho Falcão" userId="5a0fa531-5b50-4daf-860b-495261f393b0" providerId="ADAL" clId="{45ED4BD9-091E-449D-9FBD-A23434C5F462}" dt="2026-05-22T18:00:44.113" v="13" actId="255"/>
          <ac:spMkLst>
            <pc:docMk/>
            <pc:sldMk cId="1578167784" sldId="269"/>
            <ac:spMk id="98" creationId="{9E0BDA77-46CB-DA4D-0013-72D5F094EE1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6C06A6F3-A350-56C7-A2CC-A297DA88F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E9FE31CA-3AAD-F483-172F-769301E3D44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AEB1BF60-4A58-C48F-8348-8EDDC8D681A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620082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e1f55e2a5d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g3e1f55e2a5d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9344A80F-3533-5456-4A16-8828284A1B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893986D2-7992-E924-5EA4-A77141C388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9CA731C5-51D6-802C-5169-CDA65208DE8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756288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a8616bd3d0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g3a8616bd3d0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DDF8BD4C-3496-2196-D2EB-436F40FB2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01F0E601-E7B3-021A-2EA5-F0FED5CEB84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3B2C9A9F-9C0D-0DBC-B0DE-5B229C7A61B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620934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5D7DED9C-938E-C7BF-23AB-2AFAA1E3D1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70FFCD17-D867-4752-42BF-3427395CC02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8BEFCF65-2F4F-C4B3-0A1F-EA5D2B9588B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3789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>
          <a:extLst>
            <a:ext uri="{FF2B5EF4-FFF2-40B4-BE49-F238E27FC236}">
              <a16:creationId xmlns:a16="http://schemas.microsoft.com/office/drawing/2014/main" id="{93A3E332-D1D8-3AC4-D11A-867FD6E34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a8616bd3d0_0_4:notes">
            <a:extLst>
              <a:ext uri="{FF2B5EF4-FFF2-40B4-BE49-F238E27FC236}">
                <a16:creationId xmlns:a16="http://schemas.microsoft.com/office/drawing/2014/main" id="{26C1478D-EEB4-4DB1-2653-8F5DA973121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g3a8616bd3d0_0_4:notes">
            <a:extLst>
              <a:ext uri="{FF2B5EF4-FFF2-40B4-BE49-F238E27FC236}">
                <a16:creationId xmlns:a16="http://schemas.microsoft.com/office/drawing/2014/main" id="{25B2228B-8BAB-66DE-D295-65281CDF21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84658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5A5F9B2A-DE8F-5394-9D6E-DBF39AA98D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26D7745E-ABD9-4C41-F24D-898874394BF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86198AFA-D705-2240-7F1F-ACEB896FF59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750439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>
          <a:extLst>
            <a:ext uri="{FF2B5EF4-FFF2-40B4-BE49-F238E27FC236}">
              <a16:creationId xmlns:a16="http://schemas.microsoft.com/office/drawing/2014/main" id="{24568956-7776-4825-45CB-ADC6614A3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e1f55e2a5d_0_2:notes">
            <a:extLst>
              <a:ext uri="{FF2B5EF4-FFF2-40B4-BE49-F238E27FC236}">
                <a16:creationId xmlns:a16="http://schemas.microsoft.com/office/drawing/2014/main" id="{93BE4CB6-EE0E-26DB-1E3F-81691CE5D14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3e1f55e2a5d_0_2:notes">
            <a:extLst>
              <a:ext uri="{FF2B5EF4-FFF2-40B4-BE49-F238E27FC236}">
                <a16:creationId xmlns:a16="http://schemas.microsoft.com/office/drawing/2014/main" id="{508246EB-D628-2EDB-D7B2-E91995B80A9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5388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o e Título Vertical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3227433" y="2830926"/>
            <a:ext cx="5737125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85" name="Google Shape;85;p1"/>
          <p:cNvSpPr txBox="1"/>
          <p:nvPr/>
        </p:nvSpPr>
        <p:spPr>
          <a:xfrm>
            <a:off x="3507806" y="4047732"/>
            <a:ext cx="5176377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93D1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1" title="ED. Niemyer cor branca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56963" y="105375"/>
            <a:ext cx="5878052" cy="174505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559849" y="2551650"/>
            <a:ext cx="10761293" cy="1754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DB9920"/>
                </a:solidFill>
              </a:rPr>
              <a:t>Participação do Fisco ao Combate do Crime Organizado</a:t>
            </a:r>
            <a:endParaRPr dirty="0">
              <a:solidFill>
                <a:srgbClr val="DB9920"/>
              </a:solidFill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559842" y="4734746"/>
            <a:ext cx="6840900" cy="112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4000" b="1" dirty="0">
                <a:solidFill>
                  <a:schemeClr val="lt1"/>
                </a:solidFill>
              </a:rPr>
              <a:t>Pedro Marinho Falcão</a:t>
            </a:r>
            <a:endParaRPr sz="4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700" b="1" dirty="0">
                <a:solidFill>
                  <a:schemeClr val="lt1"/>
                </a:solidFill>
              </a:rPr>
              <a:t>Fundador Law </a:t>
            </a:r>
            <a:r>
              <a:rPr lang="pt-BR" sz="2700" b="1" dirty="0" err="1">
                <a:solidFill>
                  <a:schemeClr val="lt1"/>
                </a:solidFill>
              </a:rPr>
              <a:t>Academy</a:t>
            </a:r>
            <a:endParaRPr sz="2700" b="1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F4AA02DA-53D7-6759-07B3-FC10DB5C1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6;g3e1f55e2a5d_0_2">
            <a:extLst>
              <a:ext uri="{FF2B5EF4-FFF2-40B4-BE49-F238E27FC236}">
                <a16:creationId xmlns:a16="http://schemas.microsoft.com/office/drawing/2014/main" id="{385E24CE-7BA7-7564-6824-531BC26992A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7" name="Google Shape;97;g3e1f55e2a5d_0_2" title="ED. Niemyer cor branca.png">
            <a:extLst>
              <a:ext uri="{FF2B5EF4-FFF2-40B4-BE49-F238E27FC236}">
                <a16:creationId xmlns:a16="http://schemas.microsoft.com/office/drawing/2014/main" id="{2FA6F34F-4150-0C04-F680-B0576F8906A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06454" y="5556400"/>
            <a:ext cx="3110395" cy="9234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g3e1f55e2a5d_0_2">
            <a:extLst>
              <a:ext uri="{FF2B5EF4-FFF2-40B4-BE49-F238E27FC236}">
                <a16:creationId xmlns:a16="http://schemas.microsoft.com/office/drawing/2014/main" id="{9E0BDA77-46CB-DA4D-0013-72D5F094EE1C}"/>
              </a:ext>
            </a:extLst>
          </p:cNvPr>
          <p:cNvSpPr txBox="1"/>
          <p:nvPr/>
        </p:nvSpPr>
        <p:spPr>
          <a:xfrm>
            <a:off x="735340" y="990484"/>
            <a:ext cx="10898400" cy="2677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4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4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chemeClr val="lt1"/>
                </a:solidFill>
              </a:rPr>
              <a:t>Com o aperfeiçoamento e profissionalização da criminalidade económico-tributária, o caminho passa necessariamente pela criação de canais privilegiados entre a AT e o MP que facilitem a circulação de informação e a conjugação de esforços necessários ao combate daquele tipo de conduta criminosa.</a:t>
            </a:r>
          </a:p>
        </p:txBody>
      </p:sp>
    </p:spTree>
    <p:extLst>
      <p:ext uri="{BB962C8B-B14F-4D97-AF65-F5344CB8AC3E}">
        <p14:creationId xmlns:p14="http://schemas.microsoft.com/office/powerpoint/2010/main" val="1578167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e1f55e2a5d_0_11"/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114" name="Google Shape;114;g3e1f55e2a5d_0_11"/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115" name="Google Shape;115;g3e1f55e2a5d_0_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g3e1f55e2a5d_0_11"/>
          <p:cNvSpPr txBox="1"/>
          <p:nvPr/>
        </p:nvSpPr>
        <p:spPr>
          <a:xfrm>
            <a:off x="1421400" y="2296300"/>
            <a:ext cx="9349200" cy="769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400" b="1" dirty="0">
                <a:solidFill>
                  <a:srgbClr val="DB9920"/>
                </a:solidFill>
              </a:rPr>
              <a:t>Pedro Marinho Falcão</a:t>
            </a:r>
          </a:p>
        </p:txBody>
      </p:sp>
      <p:pic>
        <p:nvPicPr>
          <p:cNvPr id="116" name="Google Shape;116;g3e1f55e2a5d_0_11" title="ED. Niemyer cor branca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2290" y="4901650"/>
            <a:ext cx="5807411" cy="1724075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g3e1f55e2a5d_0_11"/>
          <p:cNvSpPr txBox="1"/>
          <p:nvPr/>
        </p:nvSpPr>
        <p:spPr>
          <a:xfrm>
            <a:off x="3019500" y="3401225"/>
            <a:ext cx="615300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b="1" dirty="0" err="1">
                <a:solidFill>
                  <a:schemeClr val="bg1"/>
                </a:solidFill>
              </a:rPr>
              <a:t>pmf@cnmf.pt</a:t>
            </a:r>
            <a:endParaRPr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/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/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7" name="Google Shape;97;g3e1f55e2a5d_0_2" title="ED. Niemyer cor branca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06454" y="5556400"/>
            <a:ext cx="3110395" cy="9234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g3e1f55e2a5d_0_2"/>
          <p:cNvSpPr txBox="1"/>
          <p:nvPr/>
        </p:nvSpPr>
        <p:spPr>
          <a:xfrm>
            <a:off x="646850" y="1800425"/>
            <a:ext cx="10898400" cy="255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chemeClr val="lt1"/>
                </a:solidFill>
              </a:rPr>
              <a:t>A digitalização e dispersão territorial da economia tem colocado desafios aos sistemas tributários nacionais, colocando em causa a sua capacidade de reação a fenómenos como o do branqueamento de capitais, fraude fiscal e crimes de natureza tributária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C3C48FF7-EF6F-E4FA-0E39-9918FC565D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B6D5D109-FCAF-35DD-95A8-0D8451F46184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>
            <a:extLst>
              <a:ext uri="{FF2B5EF4-FFF2-40B4-BE49-F238E27FC236}">
                <a16:creationId xmlns:a16="http://schemas.microsoft.com/office/drawing/2014/main" id="{26D8755E-D86F-A662-EB27-B42D68944DEE}"/>
              </a:ext>
            </a:extLst>
          </p:cNvPr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4BE2BA51-82AD-38F1-CEDE-B2E89CAA0A1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7" name="Google Shape;97;g3e1f55e2a5d_0_2" title="ED. Niemyer cor branca.png">
            <a:extLst>
              <a:ext uri="{FF2B5EF4-FFF2-40B4-BE49-F238E27FC236}">
                <a16:creationId xmlns:a16="http://schemas.microsoft.com/office/drawing/2014/main" id="{A65AF46D-CEFD-582A-F085-C23D973452B5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06454" y="5556400"/>
            <a:ext cx="3110395" cy="9234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g3e1f55e2a5d_0_2">
            <a:extLst>
              <a:ext uri="{FF2B5EF4-FFF2-40B4-BE49-F238E27FC236}">
                <a16:creationId xmlns:a16="http://schemas.microsoft.com/office/drawing/2014/main" id="{80D5F050-2987-66CE-9501-2246AA1549B2}"/>
              </a:ext>
            </a:extLst>
          </p:cNvPr>
          <p:cNvSpPr txBox="1"/>
          <p:nvPr/>
        </p:nvSpPr>
        <p:spPr>
          <a:xfrm>
            <a:off x="796413" y="1868129"/>
            <a:ext cx="10748836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8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 dirty="0">
                <a:solidFill>
                  <a:schemeClr val="lt1"/>
                </a:solidFill>
              </a:rPr>
              <a:t>Como resposta a esses desafios, e para os debelar, existe um progressivo aumento da cooperação entre a Autoridade Tributária e o Ministério Público.</a:t>
            </a:r>
          </a:p>
        </p:txBody>
      </p:sp>
    </p:spTree>
    <p:extLst>
      <p:ext uri="{BB962C8B-B14F-4D97-AF65-F5344CB8AC3E}">
        <p14:creationId xmlns:p14="http://schemas.microsoft.com/office/powerpoint/2010/main" val="1909875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a8616bd3d0_0_4"/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104" name="Google Shape;104;g3a8616bd3d0_0_4"/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105" name="Google Shape;105;g3a8616bd3d0_0_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93D1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6" name="Google Shape;106;g3a8616bd3d0_0_4" title="ED. Niemyer cor branca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06454" y="5556400"/>
            <a:ext cx="3110395" cy="92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g3a8616bd3d0_0_4"/>
          <p:cNvSpPr txBox="1"/>
          <p:nvPr/>
        </p:nvSpPr>
        <p:spPr>
          <a:xfrm>
            <a:off x="542700" y="2298838"/>
            <a:ext cx="3067233" cy="2431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dirty="0">
                <a:solidFill>
                  <a:schemeClr val="lt1"/>
                </a:solidFill>
              </a:rPr>
              <a:t>1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 dirty="0">
                <a:solidFill>
                  <a:schemeClr val="lt1"/>
                </a:solidFill>
              </a:rPr>
              <a:t>Os factos relativos ao crime tributário podem resultar de procedimentos (</a:t>
            </a:r>
            <a:r>
              <a:rPr lang="pt-BR" sz="1600" b="1" dirty="0" err="1">
                <a:solidFill>
                  <a:schemeClr val="lt1"/>
                </a:solidFill>
              </a:rPr>
              <a:t>inspetivos</a:t>
            </a:r>
            <a:r>
              <a:rPr lang="pt-BR" sz="1600" b="1" dirty="0">
                <a:solidFill>
                  <a:schemeClr val="lt1"/>
                </a:solidFill>
              </a:rPr>
              <a:t> ou outros) desencadeados pela AT e sobre os quais esta tem, por natureza, conhecimento qualificado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577A001-7484-83F9-065D-F783619DB5F8}"/>
              </a:ext>
            </a:extLst>
          </p:cNvPr>
          <p:cNvSpPr txBox="1"/>
          <p:nvPr/>
        </p:nvSpPr>
        <p:spPr>
          <a:xfrm>
            <a:off x="637955" y="638519"/>
            <a:ext cx="932465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32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Tal contributo tem, essencialmente, três origens essenciais</a:t>
            </a:r>
          </a:p>
        </p:txBody>
      </p:sp>
      <p:sp>
        <p:nvSpPr>
          <p:cNvPr id="3" name="Google Shape;107;g3a8616bd3d0_0_4">
            <a:extLst>
              <a:ext uri="{FF2B5EF4-FFF2-40B4-BE49-F238E27FC236}">
                <a16:creationId xmlns:a16="http://schemas.microsoft.com/office/drawing/2014/main" id="{E758E22D-1D9C-0F21-C881-1CCE9BA19CF6}"/>
              </a:ext>
            </a:extLst>
          </p:cNvPr>
          <p:cNvSpPr txBox="1"/>
          <p:nvPr/>
        </p:nvSpPr>
        <p:spPr>
          <a:xfrm>
            <a:off x="4562383" y="2298838"/>
            <a:ext cx="3067233" cy="2677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dirty="0">
                <a:solidFill>
                  <a:schemeClr val="lt1"/>
                </a:solidFill>
              </a:rPr>
              <a:t>2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 dirty="0">
                <a:solidFill>
                  <a:schemeClr val="lt1"/>
                </a:solidFill>
              </a:rPr>
              <a:t>Quadros da AT são munidos de conhecimento técnico e prático qualificado, podendo coadjuvar o Ministério Público na identificação, investigação e tratamento de informação penalmente relevante</a:t>
            </a:r>
          </a:p>
        </p:txBody>
      </p:sp>
      <p:sp>
        <p:nvSpPr>
          <p:cNvPr id="4" name="Google Shape;107;g3a8616bd3d0_0_4">
            <a:extLst>
              <a:ext uri="{FF2B5EF4-FFF2-40B4-BE49-F238E27FC236}">
                <a16:creationId xmlns:a16="http://schemas.microsoft.com/office/drawing/2014/main" id="{CD8DBAD4-EF75-6F7B-BC63-9C67EB0C9060}"/>
              </a:ext>
            </a:extLst>
          </p:cNvPr>
          <p:cNvSpPr txBox="1"/>
          <p:nvPr/>
        </p:nvSpPr>
        <p:spPr>
          <a:xfrm>
            <a:off x="8428989" y="2298838"/>
            <a:ext cx="3292748" cy="29238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dirty="0">
                <a:solidFill>
                  <a:schemeClr val="lt1"/>
                </a:solidFill>
              </a:rPr>
              <a:t>3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 b="1" dirty="0">
                <a:solidFill>
                  <a:schemeClr val="lt1"/>
                </a:solidFill>
              </a:rPr>
              <a:t>Constitui atribuição da AT: “</a:t>
            </a:r>
            <a:r>
              <a:rPr lang="pt-BR" sz="1600" b="1" i="1" dirty="0">
                <a:solidFill>
                  <a:schemeClr val="lt1"/>
                </a:solidFill>
              </a:rPr>
              <a:t>(…) exercer a </a:t>
            </a:r>
            <a:r>
              <a:rPr lang="pt-BR" sz="1600" b="1" i="1" dirty="0" err="1">
                <a:solidFill>
                  <a:schemeClr val="lt1"/>
                </a:solidFill>
              </a:rPr>
              <a:t>acção</a:t>
            </a:r>
            <a:r>
              <a:rPr lang="pt-BR" sz="1600" b="1" i="1" dirty="0">
                <a:solidFill>
                  <a:schemeClr val="lt1"/>
                </a:solidFill>
              </a:rPr>
              <a:t> de inspeção tributária e aduaneira (…) prevenindo, investigando e combatendo a fraude e a evasão fiscal e aduaneiras e os tráficos ilícitos, no âmbito das suas atribuições;</a:t>
            </a:r>
            <a:r>
              <a:rPr lang="pt-BR" sz="1600" b="1" dirty="0">
                <a:solidFill>
                  <a:schemeClr val="lt1"/>
                </a:solidFill>
              </a:rPr>
              <a:t>” –artigo 2.º da Lei Orgânica da AT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02B06C91-8863-DEEA-F481-C0AED929AB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e1f55e2a5d_0_2">
            <a:extLst>
              <a:ext uri="{FF2B5EF4-FFF2-40B4-BE49-F238E27FC236}">
                <a16:creationId xmlns:a16="http://schemas.microsoft.com/office/drawing/2014/main" id="{261660FD-60EF-1F20-FA60-C97B439A17AD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95" name="Google Shape;95;g3e1f55e2a5d_0_2">
            <a:extLst>
              <a:ext uri="{FF2B5EF4-FFF2-40B4-BE49-F238E27FC236}">
                <a16:creationId xmlns:a16="http://schemas.microsoft.com/office/drawing/2014/main" id="{87FE9AB1-827F-92D5-69DB-5C35B89BF64C}"/>
              </a:ext>
            </a:extLst>
          </p:cNvPr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96" name="Google Shape;96;g3e1f55e2a5d_0_2">
            <a:extLst>
              <a:ext uri="{FF2B5EF4-FFF2-40B4-BE49-F238E27FC236}">
                <a16:creationId xmlns:a16="http://schemas.microsoft.com/office/drawing/2014/main" id="{8FA3F9CE-8FCD-8E15-759D-F5CCD94EEFE6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7" name="Google Shape;97;g3e1f55e2a5d_0_2" title="ED. Niemyer cor branca.png">
            <a:extLst>
              <a:ext uri="{FF2B5EF4-FFF2-40B4-BE49-F238E27FC236}">
                <a16:creationId xmlns:a16="http://schemas.microsoft.com/office/drawing/2014/main" id="{5CC5740E-779C-851C-3EDD-597F8F3063FE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06454" y="5556400"/>
            <a:ext cx="3110395" cy="9234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g3e1f55e2a5d_0_2">
            <a:extLst>
              <a:ext uri="{FF2B5EF4-FFF2-40B4-BE49-F238E27FC236}">
                <a16:creationId xmlns:a16="http://schemas.microsoft.com/office/drawing/2014/main" id="{334CF14A-7D17-2A34-F9F4-70211B7BA254}"/>
              </a:ext>
            </a:extLst>
          </p:cNvPr>
          <p:cNvSpPr txBox="1"/>
          <p:nvPr/>
        </p:nvSpPr>
        <p:spPr>
          <a:xfrm>
            <a:off x="646850" y="1800425"/>
            <a:ext cx="10898400" cy="1446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400" b="1" dirty="0">
                <a:solidFill>
                  <a:schemeClr val="lt1"/>
                </a:solidFill>
              </a:rPr>
              <a:t>Cooperação Institucional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400" dirty="0">
                <a:solidFill>
                  <a:schemeClr val="lt1"/>
                </a:solidFill>
              </a:rPr>
              <a:t>Processo Penal Tributário</a:t>
            </a:r>
          </a:p>
        </p:txBody>
      </p:sp>
    </p:spTree>
    <p:extLst>
      <p:ext uri="{BB962C8B-B14F-4D97-AF65-F5344CB8AC3E}">
        <p14:creationId xmlns:p14="http://schemas.microsoft.com/office/powerpoint/2010/main" val="2124638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A8008BA2-3738-5512-DA87-BED84C67F2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5;g3a8616bd3d0_0_4">
            <a:extLst>
              <a:ext uri="{FF2B5EF4-FFF2-40B4-BE49-F238E27FC236}">
                <a16:creationId xmlns:a16="http://schemas.microsoft.com/office/drawing/2014/main" id="{8FB34567-1A0D-B47C-3423-B31647049C2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93D18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7" name="Google Shape;97;g3e1f55e2a5d_0_2" title="ED. Niemyer cor branca.png">
            <a:extLst>
              <a:ext uri="{FF2B5EF4-FFF2-40B4-BE49-F238E27FC236}">
                <a16:creationId xmlns:a16="http://schemas.microsoft.com/office/drawing/2014/main" id="{EA75B898-4182-6C95-9194-EFAF30EAEF2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06454" y="5556400"/>
            <a:ext cx="3110395" cy="9234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g3e1f55e2a5d_0_2">
            <a:extLst>
              <a:ext uri="{FF2B5EF4-FFF2-40B4-BE49-F238E27FC236}">
                <a16:creationId xmlns:a16="http://schemas.microsoft.com/office/drawing/2014/main" id="{C8C43890-1D46-CD2D-C218-EC04D3F4779B}"/>
              </a:ext>
            </a:extLst>
          </p:cNvPr>
          <p:cNvSpPr txBox="1"/>
          <p:nvPr/>
        </p:nvSpPr>
        <p:spPr>
          <a:xfrm>
            <a:off x="646850" y="1800425"/>
            <a:ext cx="10898400" cy="2677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chemeClr val="lt1"/>
                </a:solidFill>
              </a:rPr>
              <a:t>A cooperação institucional entre a AT e o Ministério Público prevê a atribuição à primeira competências concretas destinadas a contribuir para a luta contra o crime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517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>
          <a:extLst>
            <a:ext uri="{FF2B5EF4-FFF2-40B4-BE49-F238E27FC236}">
              <a16:creationId xmlns:a16="http://schemas.microsoft.com/office/drawing/2014/main" id="{9A168B92-56CE-C6B9-B71B-CFDFA0B87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a8616bd3d0_0_4">
            <a:extLst>
              <a:ext uri="{FF2B5EF4-FFF2-40B4-BE49-F238E27FC236}">
                <a16:creationId xmlns:a16="http://schemas.microsoft.com/office/drawing/2014/main" id="{2BF262E6-6B9D-1ADF-5D1B-A41D78EA521F}"/>
              </a:ext>
            </a:extLst>
          </p:cNvPr>
          <p:cNvSpPr txBox="1"/>
          <p:nvPr/>
        </p:nvSpPr>
        <p:spPr>
          <a:xfrm>
            <a:off x="3227433" y="2830926"/>
            <a:ext cx="57372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TÍTULO PALESTRA</a:t>
            </a:r>
            <a:endParaRPr/>
          </a:p>
        </p:txBody>
      </p:sp>
      <p:sp>
        <p:nvSpPr>
          <p:cNvPr id="104" name="Google Shape;104;g3a8616bd3d0_0_4">
            <a:extLst>
              <a:ext uri="{FF2B5EF4-FFF2-40B4-BE49-F238E27FC236}">
                <a16:creationId xmlns:a16="http://schemas.microsoft.com/office/drawing/2014/main" id="{1D8A59C6-E893-6AAF-C2C5-0F63B53F3B72}"/>
              </a:ext>
            </a:extLst>
          </p:cNvPr>
          <p:cNvSpPr txBox="1"/>
          <p:nvPr/>
        </p:nvSpPr>
        <p:spPr>
          <a:xfrm>
            <a:off x="3507806" y="4047732"/>
            <a:ext cx="51765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i="0" u="none" strike="noStrike" cap="none">
                <a:solidFill>
                  <a:srgbClr val="FFE800"/>
                </a:solidFill>
                <a:latin typeface="Calibri"/>
                <a:ea typeface="Calibri"/>
                <a:cs typeface="Calibri"/>
                <a:sym typeface="Calibri"/>
              </a:rPr>
              <a:t>Nome Palestrante</a:t>
            </a:r>
            <a:endParaRPr/>
          </a:p>
        </p:txBody>
      </p:sp>
      <p:sp>
        <p:nvSpPr>
          <p:cNvPr id="105" name="Google Shape;105;g3a8616bd3d0_0_4">
            <a:extLst>
              <a:ext uri="{FF2B5EF4-FFF2-40B4-BE49-F238E27FC236}">
                <a16:creationId xmlns:a16="http://schemas.microsoft.com/office/drawing/2014/main" id="{8A31EFAC-107A-6884-CB5D-6B71A000868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93C17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6" name="Google Shape;106;g3a8616bd3d0_0_4" title="ED. Niemyer cor branca.png">
            <a:extLst>
              <a:ext uri="{FF2B5EF4-FFF2-40B4-BE49-F238E27FC236}">
                <a16:creationId xmlns:a16="http://schemas.microsoft.com/office/drawing/2014/main" id="{0A9B4685-28FD-F992-9C8A-BC57864EF942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06454" y="5556400"/>
            <a:ext cx="3110395" cy="92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g3a8616bd3d0_0_4">
            <a:extLst>
              <a:ext uri="{FF2B5EF4-FFF2-40B4-BE49-F238E27FC236}">
                <a16:creationId xmlns:a16="http://schemas.microsoft.com/office/drawing/2014/main" id="{360B1013-954A-A864-EF92-77AD682F43E4}"/>
              </a:ext>
            </a:extLst>
          </p:cNvPr>
          <p:cNvSpPr txBox="1"/>
          <p:nvPr/>
        </p:nvSpPr>
        <p:spPr>
          <a:xfrm>
            <a:off x="542700" y="2298838"/>
            <a:ext cx="3067233" cy="1661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lt1"/>
                </a:solidFill>
              </a:rPr>
              <a:t>1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chemeClr val="lt1"/>
                </a:solidFill>
              </a:rPr>
              <a:t>Apurar a existência de crimes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B22DD2E-8BA2-7C4A-6749-F939AD8CBF31}"/>
              </a:ext>
            </a:extLst>
          </p:cNvPr>
          <p:cNvSpPr txBox="1"/>
          <p:nvPr/>
        </p:nvSpPr>
        <p:spPr>
          <a:xfrm>
            <a:off x="637955" y="638519"/>
            <a:ext cx="1101134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Inquéritos que tenham como objeto crimes de natureza tributária são dirigidos pelo Ministério Público e têm como objetivo</a:t>
            </a:r>
          </a:p>
          <a:p>
            <a:endParaRPr lang="pt-PT" sz="2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Google Shape;107;g3a8616bd3d0_0_4">
            <a:extLst>
              <a:ext uri="{FF2B5EF4-FFF2-40B4-BE49-F238E27FC236}">
                <a16:creationId xmlns:a16="http://schemas.microsoft.com/office/drawing/2014/main" id="{D09F5BFC-7E00-CD4B-B6A5-15A97B1E730D}"/>
              </a:ext>
            </a:extLst>
          </p:cNvPr>
          <p:cNvSpPr txBox="1"/>
          <p:nvPr/>
        </p:nvSpPr>
        <p:spPr>
          <a:xfrm>
            <a:off x="4562383" y="2298838"/>
            <a:ext cx="3067233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lt1"/>
                </a:solidFill>
              </a:rPr>
              <a:t>2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chemeClr val="lt1"/>
                </a:solidFill>
              </a:rPr>
              <a:t>Determinação dos seus agentes e sua responsabilidade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400" b="1" dirty="0">
              <a:solidFill>
                <a:schemeClr val="lt1"/>
              </a:solidFill>
            </a:endParaRPr>
          </a:p>
        </p:txBody>
      </p:sp>
      <p:sp>
        <p:nvSpPr>
          <p:cNvPr id="4" name="Google Shape;107;g3a8616bd3d0_0_4">
            <a:extLst>
              <a:ext uri="{FF2B5EF4-FFF2-40B4-BE49-F238E27FC236}">
                <a16:creationId xmlns:a16="http://schemas.microsoft.com/office/drawing/2014/main" id="{60635EAE-85C9-AD7C-D4E3-D6266888D1DC}"/>
              </a:ext>
            </a:extLst>
          </p:cNvPr>
          <p:cNvSpPr txBox="1"/>
          <p:nvPr/>
        </p:nvSpPr>
        <p:spPr>
          <a:xfrm>
            <a:off x="8428989" y="2298838"/>
            <a:ext cx="3487860" cy="2769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lt1"/>
                </a:solidFill>
              </a:rPr>
              <a:t>3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chemeClr val="lt1"/>
                </a:solidFill>
              </a:rPr>
              <a:t>Recolha de elementos probatórios – tudo com objetivo de dedução de acusação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400" b="1" dirty="0">
              <a:solidFill>
                <a:schemeClr val="lt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659B416-2A24-3B1A-0337-9B3B65E7809F}"/>
              </a:ext>
            </a:extLst>
          </p:cNvPr>
          <p:cNvSpPr txBox="1"/>
          <p:nvPr/>
        </p:nvSpPr>
        <p:spPr>
          <a:xfrm>
            <a:off x="637956" y="5464137"/>
            <a:ext cx="652484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Autoridades tributárias detém poderes e funções que o CPP atribui aos OPC – n.º 2 do artigo 40.º do RJIT</a:t>
            </a:r>
          </a:p>
        </p:txBody>
      </p:sp>
    </p:spTree>
    <p:extLst>
      <p:ext uri="{BB962C8B-B14F-4D97-AF65-F5344CB8AC3E}">
        <p14:creationId xmlns:p14="http://schemas.microsoft.com/office/powerpoint/2010/main" val="1696881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C0BAC96A-579F-5FE0-4E34-20C6D5629F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6;g3e1f55e2a5d_0_2">
            <a:extLst>
              <a:ext uri="{FF2B5EF4-FFF2-40B4-BE49-F238E27FC236}">
                <a16:creationId xmlns:a16="http://schemas.microsoft.com/office/drawing/2014/main" id="{9634AD6C-69C0-DD94-A3C4-4A961B58ABA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7411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7" name="Google Shape;97;g3e1f55e2a5d_0_2" title="ED. Niemyer cor branca.png">
            <a:extLst>
              <a:ext uri="{FF2B5EF4-FFF2-40B4-BE49-F238E27FC236}">
                <a16:creationId xmlns:a16="http://schemas.microsoft.com/office/drawing/2014/main" id="{AF78232B-C651-D1C2-3EAF-52B068BF880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06454" y="5556400"/>
            <a:ext cx="3110395" cy="9234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g3e1f55e2a5d_0_2">
            <a:extLst>
              <a:ext uri="{FF2B5EF4-FFF2-40B4-BE49-F238E27FC236}">
                <a16:creationId xmlns:a16="http://schemas.microsoft.com/office/drawing/2014/main" id="{FB49351F-6BE1-0541-33EE-2EB8468C9413}"/>
              </a:ext>
            </a:extLst>
          </p:cNvPr>
          <p:cNvSpPr txBox="1"/>
          <p:nvPr/>
        </p:nvSpPr>
        <p:spPr>
          <a:xfrm>
            <a:off x="646850" y="1800425"/>
            <a:ext cx="10898400" cy="2677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 b="1" dirty="0">
                <a:solidFill>
                  <a:schemeClr val="lt1"/>
                </a:solidFill>
              </a:rPr>
              <a:t>A participação da AT nos processos de inquérito criminal, seja na fase procedimental, seja na fase processual configura um contributo cada vez mais importante no combate à criminalidade organizada</a:t>
            </a:r>
            <a:r>
              <a:rPr lang="pt-BR" sz="2000" b="1" dirty="0">
                <a:solidFill>
                  <a:schemeClr val="lt1"/>
                </a:solidFill>
              </a:rPr>
              <a:t>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9928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>
          <a:extLst>
            <a:ext uri="{FF2B5EF4-FFF2-40B4-BE49-F238E27FC236}">
              <a16:creationId xmlns:a16="http://schemas.microsoft.com/office/drawing/2014/main" id="{4E07BA17-86AD-C44D-59B5-ABD3397E73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6;g3e1f55e2a5d_0_2">
            <a:extLst>
              <a:ext uri="{FF2B5EF4-FFF2-40B4-BE49-F238E27FC236}">
                <a16:creationId xmlns:a16="http://schemas.microsoft.com/office/drawing/2014/main" id="{AC0145FD-B842-C52E-DAD8-7F03E017B1D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93C17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7" name="Google Shape;97;g3e1f55e2a5d_0_2" title="ED. Niemyer cor branca.png">
            <a:extLst>
              <a:ext uri="{FF2B5EF4-FFF2-40B4-BE49-F238E27FC236}">
                <a16:creationId xmlns:a16="http://schemas.microsoft.com/office/drawing/2014/main" id="{79940644-4D49-010A-AED1-FF13835CDC81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06454" y="5556400"/>
            <a:ext cx="3110395" cy="9234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g3e1f55e2a5d_0_2">
            <a:extLst>
              <a:ext uri="{FF2B5EF4-FFF2-40B4-BE49-F238E27FC236}">
                <a16:creationId xmlns:a16="http://schemas.microsoft.com/office/drawing/2014/main" id="{55B04F79-70F2-748C-4076-8EB8C29B2DA2}"/>
              </a:ext>
            </a:extLst>
          </p:cNvPr>
          <p:cNvSpPr txBox="1"/>
          <p:nvPr/>
        </p:nvSpPr>
        <p:spPr>
          <a:xfrm>
            <a:off x="646800" y="1004012"/>
            <a:ext cx="10898400" cy="286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4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400" b="1" dirty="0">
                <a:solidFill>
                  <a:schemeClr val="lt1"/>
                </a:solidFill>
              </a:rPr>
              <a:t>Tal participação, para além de cada vez mais frequente, assume um protagonismo cada vez maior, ao ponto de se poder considerar que a AT tem atualmente um efetivo papel de OPC, a par com entidades mais classicamente entendidas como tal (PJ, PSP e GNR).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t-BR" sz="2000" b="1" dirty="0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0596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527C97D4BC282449AEC4E16CB9AC838" ma:contentTypeVersion="14" ma:contentTypeDescription="Criar um novo documento." ma:contentTypeScope="" ma:versionID="7326798ceeea985cbb19e3ee040c006e">
  <xsd:schema xmlns:xsd="http://www.w3.org/2001/XMLSchema" xmlns:xs="http://www.w3.org/2001/XMLSchema" xmlns:p="http://schemas.microsoft.com/office/2006/metadata/properties" xmlns:ns2="c2404e37-b507-4ebd-a459-f3ceea872edf" xmlns:ns3="d860868a-6088-4ac0-ad70-5f890b58ca89" targetNamespace="http://schemas.microsoft.com/office/2006/metadata/properties" ma:root="true" ma:fieldsID="ed083ad6fe83446c63c48185c3e26ab1" ns2:_="" ns3:_="">
    <xsd:import namespace="c2404e37-b507-4ebd-a459-f3ceea872edf"/>
    <xsd:import namespace="d860868a-6088-4ac0-ad70-5f890b58ca8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404e37-b507-4ebd-a459-f3ceea872e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Etiquetas de Imagem" ma:readOnly="false" ma:fieldId="{5cf76f15-5ced-4ddc-b409-7134ff3c332f}" ma:taxonomyMulti="true" ma:sspId="d9eb4aad-cdb3-4d75-98c5-0051f039da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60868a-6088-4ac0-ad70-5f890b58ca89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4dd4969c-83bc-4914-b144-3bb769d2385a}" ma:internalName="TaxCatchAll" ma:showField="CatchAllData" ma:web="d860868a-6088-4ac0-ad70-5f890b58ca8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860868a-6088-4ac0-ad70-5f890b58ca89" xsi:nil="true"/>
    <lcf76f155ced4ddcb4097134ff3c332f xmlns="c2404e37-b507-4ebd-a459-f3ceea872ed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B403405-AF88-4C8E-AB26-17F4288459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8F08330-9E71-4D21-A763-40DFB41647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2404e37-b507-4ebd-a459-f3ceea872edf"/>
    <ds:schemaRef ds:uri="d860868a-6088-4ac0-ad70-5f890b58ca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1550995-E223-4B90-9267-2C94667037CC}">
  <ds:schemaRefs>
    <ds:schemaRef ds:uri="http://purl.org/dc/terms/"/>
    <ds:schemaRef ds:uri="d860868a-6088-4ac0-ad70-5f890b58ca89"/>
    <ds:schemaRef ds:uri="c2404e37-b507-4ebd-a459-f3ceea872edf"/>
    <ds:schemaRef ds:uri="http://schemas.microsoft.com/office/2006/metadata/properties"/>
    <ds:schemaRef ds:uri="http://www.w3.org/XML/1998/namespace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460</Words>
  <Application>Microsoft Office PowerPoint</Application>
  <PresentationFormat>Ecrã Panorâmico</PresentationFormat>
  <Paragraphs>47</Paragraphs>
  <Slides>11</Slides>
  <Notes>11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11</vt:i4>
      </vt:variant>
    </vt:vector>
  </HeadingPairs>
  <TitlesOfParts>
    <vt:vector size="15" baseType="lpstr">
      <vt:lpstr>Arial</vt:lpstr>
      <vt:lpstr>Calibri</vt:lpstr>
      <vt:lpstr>Verdana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Carla Ferreira</dc:creator>
  <cp:lastModifiedBy>Pedro Marinho Falcão</cp:lastModifiedBy>
  <cp:revision>4</cp:revision>
  <dcterms:created xsi:type="dcterms:W3CDTF">2022-06-12T17:21:25Z</dcterms:created>
  <dcterms:modified xsi:type="dcterms:W3CDTF">2026-05-23T14:59:40Z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0x0101007527C97D4BC282449AEC4E16CB9AC838</vt:lpwstr>
  </property>
  <property fmtid="{D5CDD505-2E9C-101B-9397-08002B2CF9AE}" pid="3" name="MediaServiceImageTags">
    <vt:lpwstr/>
  </property>
</Properties>
</file>