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62A74-088B-441D-A9B5-6F1313209365}" v="2" dt="2026-06-02T13:37:04.679"/>
    <p1510:client id="{C8A3275B-F08E-448B-8591-23943800E991}" v="3" dt="2026-06-02T13:08:19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75" y="4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de la Herrán Piñar" userId="ba14d5fa89fc8f4e" providerId="LiveId" clId="{447C272B-6EA5-4D71-8B19-133B5A111EE3}"/>
    <pc:docChg chg="undo custSel modSld">
      <pc:chgData name="Ana de la Herrán Piñar" userId="ba14d5fa89fc8f4e" providerId="LiveId" clId="{447C272B-6EA5-4D71-8B19-133B5A111EE3}" dt="2026-06-02T19:26:18.866" v="105" actId="1076"/>
      <pc:docMkLst>
        <pc:docMk/>
      </pc:docMkLst>
      <pc:sldChg chg="modSp mod">
        <pc:chgData name="Ana de la Herrán Piñar" userId="ba14d5fa89fc8f4e" providerId="LiveId" clId="{447C272B-6EA5-4D71-8B19-133B5A111EE3}" dt="2026-06-02T19:26:18.866" v="105" actId="1076"/>
        <pc:sldMkLst>
          <pc:docMk/>
          <pc:sldMk cId="0" sldId="256"/>
        </pc:sldMkLst>
        <pc:spChg chg="mod">
          <ac:chgData name="Ana de la Herrán Piñar" userId="ba14d5fa89fc8f4e" providerId="LiveId" clId="{447C272B-6EA5-4D71-8B19-133B5A111EE3}" dt="2026-06-02T13:37:14.614" v="83" actId="108"/>
          <ac:spMkLst>
            <pc:docMk/>
            <pc:sldMk cId="0" sldId="256"/>
            <ac:spMk id="11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30.883" v="93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16.798" v="88" actId="1076"/>
          <ac:spMkLst>
            <pc:docMk/>
            <pc:sldMk cId="0" sldId="256"/>
            <ac:spMk id="23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50.336" v="97" actId="1076"/>
          <ac:spMkLst>
            <pc:docMk/>
            <pc:sldMk cId="0" sldId="256"/>
            <ac:spMk id="24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22.133" v="89" actId="1076"/>
          <ac:spMkLst>
            <pc:docMk/>
            <pc:sldMk cId="0" sldId="256"/>
            <ac:spMk id="26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55.645" v="98" actId="1076"/>
          <ac:spMkLst>
            <pc:docMk/>
            <pc:sldMk cId="0" sldId="256"/>
            <ac:spMk id="27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36.885" v="94" actId="1076"/>
          <ac:spMkLst>
            <pc:docMk/>
            <pc:sldMk cId="0" sldId="256"/>
            <ac:spMk id="29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59.326" v="99" actId="1076"/>
          <ac:spMkLst>
            <pc:docMk/>
            <pc:sldMk cId="0" sldId="256"/>
            <ac:spMk id="30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41.338" v="95" actId="1076"/>
          <ac:spMkLst>
            <pc:docMk/>
            <pc:sldMk cId="0" sldId="256"/>
            <ac:spMk id="32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5:04.357" v="100" actId="1076"/>
          <ac:spMkLst>
            <pc:docMk/>
            <pc:sldMk cId="0" sldId="256"/>
            <ac:spMk id="33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4:46.256" v="96" actId="1076"/>
          <ac:spMkLst>
            <pc:docMk/>
            <pc:sldMk cId="0" sldId="256"/>
            <ac:spMk id="35" creationId="{00000000-0000-0000-0000-000000000000}"/>
          </ac:spMkLst>
        </pc:spChg>
        <pc:spChg chg="mod">
          <ac:chgData name="Ana de la Herrán Piñar" userId="ba14d5fa89fc8f4e" providerId="LiveId" clId="{447C272B-6EA5-4D71-8B19-133B5A111EE3}" dt="2026-06-02T19:26:18.866" v="105" actId="1076"/>
          <ac:spMkLst>
            <pc:docMk/>
            <pc:sldMk cId="0" sldId="256"/>
            <ac:spMk id="36" creationId="{00000000-0000-0000-0000-000000000000}"/>
          </ac:spMkLst>
        </pc:spChg>
        <pc:picChg chg="mod">
          <ac:chgData name="Ana de la Herrán Piñar" userId="ba14d5fa89fc8f4e" providerId="LiveId" clId="{447C272B-6EA5-4D71-8B19-133B5A111EE3}" dt="2026-06-02T19:25:19.310" v="104" actId="1076"/>
          <ac:picMkLst>
            <pc:docMk/>
            <pc:sldMk cId="0" sldId="256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97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f55e2a5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e1f55e2a5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Slide de Título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36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s://inspectoresdehacienda.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544" y="4399417"/>
            <a:ext cx="2286000" cy="67865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47472" y="164592"/>
            <a:ext cx="7132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kern="0" spc="100" dirty="0">
                <a:solidFill>
                  <a:srgbClr val="FFE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 DA IGUALDADE E FISCALIDADE NA ESPANHA</a:t>
            </a:r>
            <a:endParaRPr lang="en-US" sz="2000" dirty="0"/>
          </a:p>
        </p:txBody>
      </p:sp>
      <p:sp>
        <p:nvSpPr>
          <p:cNvPr id="4" name="Text 1"/>
          <p:cNvSpPr/>
          <p:nvPr/>
        </p:nvSpPr>
        <p:spPr>
          <a:xfrm>
            <a:off x="347472" y="7315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tributários · Política fiscal · </a:t>
            </a:r>
            <a:r>
              <a:rPr lang="en-US" sz="1100" i="1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Cooperação 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858000" y="164592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de la Herrán</a:t>
            </a:r>
            <a:endParaRPr lang="en-US" sz="900" dirty="0"/>
          </a:p>
          <a:p>
            <a:pPr marL="0" indent="0" algn="r">
              <a:buNone/>
            </a:pPr>
            <a:r>
              <a:rPr lang="en-US" sz="90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Inspetora da Fazenda do Estado</a:t>
            </a:r>
          </a:p>
          <a:p>
            <a:pPr marL="0" indent="0" algn="r">
              <a:buNone/>
            </a:pPr>
            <a:r>
              <a:rPr lang="en-US" sz="900" dirty="0" err="1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Inspetores</a:t>
            </a:r>
            <a:r>
              <a:rPr lang="en-US" sz="90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da Fazenda da Espanha (IHE)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347472" y="1024128"/>
            <a:ext cx="8449056" cy="36576"/>
          </a:xfrm>
          <a:prstGeom prst="rect">
            <a:avLst/>
          </a:prstGeom>
          <a:solidFill>
            <a:srgbClr val="DB9920"/>
          </a:solidFill>
          <a:ln w="12700">
            <a:solidFill>
              <a:srgbClr val="DB992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347472" y="1115568"/>
            <a:ext cx="2724912" cy="2880360"/>
          </a:xfrm>
          <a:prstGeom prst="rect">
            <a:avLst/>
          </a:prstGeom>
          <a:solidFill>
            <a:srgbClr val="3A5422"/>
          </a:solidFill>
          <a:ln w="12700">
            <a:solidFill>
              <a:srgbClr val="3A5422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Shape 5"/>
          <p:cNvSpPr/>
          <p:nvPr/>
        </p:nvSpPr>
        <p:spPr>
          <a:xfrm>
            <a:off x="347472" y="1115568"/>
            <a:ext cx="2724912" cy="640080"/>
          </a:xfrm>
          <a:prstGeom prst="rect">
            <a:avLst/>
          </a:prstGeom>
          <a:solidFill>
            <a:srgbClr val="A74115"/>
          </a:solidFill>
          <a:ln w="12700">
            <a:solidFill>
              <a:srgbClr val="A74115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225296"/>
            <a:ext cx="384048" cy="38404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14400" y="1152144"/>
            <a:ext cx="20848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IGUALDADE</a:t>
            </a:r>
            <a:endParaRPr lang="en-US" sz="950" dirty="0"/>
          </a:p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PRINCÍPIO TRIBUTÁRIO</a:t>
            </a:r>
            <a:endParaRPr lang="en-US" sz="950" dirty="0"/>
          </a:p>
        </p:txBody>
      </p:sp>
      <p:sp>
        <p:nvSpPr>
          <p:cNvPr id="11" name="Text 7"/>
          <p:cNvSpPr/>
          <p:nvPr/>
        </p:nvSpPr>
        <p:spPr>
          <a:xfrm>
            <a:off x="457200" y="1801368"/>
            <a:ext cx="2542032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endParaRPr lang="en-US" sz="900" dirty="0">
              <a:solidFill>
                <a:srgbClr val="F5F0E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31 CE: todos contribuem conforme sua capacidade econômica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IRPF progressivo garante equidade vertical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Desigualdade</a:t>
            </a: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territorial </a:t>
            </a:r>
            <a:r>
              <a:rPr lang="en-U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</a:t>
            </a: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Espanha: </a:t>
            </a:r>
            <a:r>
              <a:rPr lang="pt-BR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da região da Catalunha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s-E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Situação</a:t>
            </a:r>
            <a:r>
              <a:rPr lang="es-ES" sz="900" dirty="0"/>
              <a:t> </a:t>
            </a: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regime foral no País Basco e Navarra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Canarias, Ceuta y Melilla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reforma do sistema de financiamento autonômico </a:t>
            </a:r>
            <a:r>
              <a:rPr lang="en-U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desde</a:t>
            </a: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2014: </a:t>
            </a:r>
            <a:r>
              <a:rPr lang="en-U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tensões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injustiça percebida enfraquece a moral tributária</a:t>
            </a:r>
            <a:endParaRPr lang="en-US" sz="900" dirty="0"/>
          </a:p>
        </p:txBody>
      </p:sp>
      <p:sp>
        <p:nvSpPr>
          <p:cNvPr id="12" name="Shape 8"/>
          <p:cNvSpPr/>
          <p:nvPr/>
        </p:nvSpPr>
        <p:spPr>
          <a:xfrm>
            <a:off x="3209544" y="1115568"/>
            <a:ext cx="2724912" cy="2880360"/>
          </a:xfrm>
          <a:prstGeom prst="rect">
            <a:avLst/>
          </a:prstGeom>
          <a:solidFill>
            <a:srgbClr val="3A5422"/>
          </a:solidFill>
          <a:ln w="12700">
            <a:solidFill>
              <a:srgbClr val="3A5422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Shape 9"/>
          <p:cNvSpPr/>
          <p:nvPr/>
        </p:nvSpPr>
        <p:spPr>
          <a:xfrm>
            <a:off x="3209544" y="1115568"/>
            <a:ext cx="2724912" cy="640080"/>
          </a:xfrm>
          <a:prstGeom prst="rect">
            <a:avLst/>
          </a:prstGeom>
          <a:solidFill>
            <a:srgbClr val="5C7A30"/>
          </a:solidFill>
          <a:ln w="12700">
            <a:solidFill>
              <a:srgbClr val="5C7A3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9272" y="1225296"/>
            <a:ext cx="384048" cy="38404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776472" y="1152144"/>
            <a:ext cx="20848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IGUALDADE COMO INSTRUMENTO DE</a:t>
            </a:r>
            <a:endParaRPr lang="en-US" sz="950" dirty="0"/>
          </a:p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POLÍTICA FISCAL</a:t>
            </a:r>
            <a:endParaRPr lang="en-US" sz="950" dirty="0"/>
          </a:p>
        </p:txBody>
      </p:sp>
      <p:sp>
        <p:nvSpPr>
          <p:cNvPr id="16" name="Text 11"/>
          <p:cNvSpPr/>
          <p:nvPr/>
        </p:nvSpPr>
        <p:spPr>
          <a:xfrm>
            <a:off x="3319272" y="1801368"/>
            <a:ext cx="2542032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endParaRPr lang="en-US" sz="900" dirty="0">
              <a:solidFill>
                <a:srgbClr val="F5F0E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sistemas tributários nunca são neutros: geram efeitos distributivos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40 Constituição: gasto público deve promover distribuição equitativa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Incentivos fiscais: risco de resultados indesejados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Exemplo: dedução imóvel de residência habitual e bolha imobiliária 2008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Receitas e gastos vinculados à justiça distributiva (art. 31 CE)</a:t>
            </a:r>
            <a:endParaRPr lang="en-US" sz="900" dirty="0"/>
          </a:p>
        </p:txBody>
      </p:sp>
      <p:sp>
        <p:nvSpPr>
          <p:cNvPr id="17" name="Shape 12"/>
          <p:cNvSpPr/>
          <p:nvPr/>
        </p:nvSpPr>
        <p:spPr>
          <a:xfrm>
            <a:off x="6071616" y="1115568"/>
            <a:ext cx="2724912" cy="2880360"/>
          </a:xfrm>
          <a:prstGeom prst="rect">
            <a:avLst/>
          </a:prstGeom>
          <a:solidFill>
            <a:srgbClr val="3A5422"/>
          </a:solidFill>
          <a:ln w="12700">
            <a:solidFill>
              <a:srgbClr val="3A5422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Shape 13"/>
          <p:cNvSpPr/>
          <p:nvPr/>
        </p:nvSpPr>
        <p:spPr>
          <a:xfrm>
            <a:off x="6071616" y="1115568"/>
            <a:ext cx="2724912" cy="640080"/>
          </a:xfrm>
          <a:prstGeom prst="rect">
            <a:avLst/>
          </a:prstGeom>
          <a:solidFill>
            <a:srgbClr val="1F5C6B"/>
          </a:solidFill>
          <a:ln w="12700">
            <a:solidFill>
              <a:srgbClr val="1F5C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1344" y="1225296"/>
            <a:ext cx="384048" cy="38404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638544" y="1152144"/>
            <a:ext cx="20848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COOPERAÇÃO ENTRE PAÍSES E REGIÕES</a:t>
            </a:r>
            <a:endParaRPr lang="en-US" sz="950" dirty="0"/>
          </a:p>
        </p:txBody>
      </p:sp>
      <p:sp>
        <p:nvSpPr>
          <p:cNvPr id="21" name="Text 15"/>
          <p:cNvSpPr/>
          <p:nvPr/>
        </p:nvSpPr>
        <p:spPr>
          <a:xfrm>
            <a:off x="6181344" y="1801368"/>
            <a:ext cx="2542032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endParaRPr lang="en-US" sz="900" dirty="0">
              <a:solidFill>
                <a:srgbClr val="F5F0E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Globalização</a:t>
            </a: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vs. soberania fiscal: tensão </a:t>
            </a:r>
            <a:r>
              <a:rPr lang="en-U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estrutural</a:t>
            </a: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dirty="0" err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creciente</a:t>
            </a:r>
            <a:endParaRPr lang="en-US" sz="900" dirty="0">
              <a:solidFill>
                <a:srgbClr val="F5F0E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Cooperação entre regiões da Espanha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BEPS (OCDE): combate à erosão das bases tributárias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Pilar I e Pilar II: tributação digital e imposto mínimo global (15%)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Diretivas DAC (UE): intercâmbio automático de informações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Cooperar não limita a soberania: torna-a efetiva</a:t>
            </a:r>
            <a:endParaRPr lang="en-US" sz="900" dirty="0"/>
          </a:p>
        </p:txBody>
      </p:sp>
      <p:sp>
        <p:nvSpPr>
          <p:cNvPr id="22" name="Shape 16"/>
          <p:cNvSpPr/>
          <p:nvPr/>
        </p:nvSpPr>
        <p:spPr>
          <a:xfrm>
            <a:off x="347471" y="3713617"/>
            <a:ext cx="8449056" cy="685800"/>
          </a:xfrm>
          <a:prstGeom prst="rect">
            <a:avLst/>
          </a:prstGeom>
          <a:solidFill>
            <a:srgbClr val="1D2E10"/>
          </a:solidFill>
          <a:ln w="12700">
            <a:solidFill>
              <a:srgbClr val="1D2E1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Text 17"/>
          <p:cNvSpPr/>
          <p:nvPr/>
        </p:nvSpPr>
        <p:spPr>
          <a:xfrm>
            <a:off x="347472" y="3795913"/>
            <a:ext cx="1689811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B99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32%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390449" y="4165092"/>
            <a:ext cx="168981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Despesa gerida pelas CC.AA.</a:t>
            </a:r>
            <a:endParaRPr lang="en-US" sz="750" dirty="0"/>
          </a:p>
        </p:txBody>
      </p:sp>
      <p:sp>
        <p:nvSpPr>
          <p:cNvPr id="25" name="Shape 19"/>
          <p:cNvSpPr/>
          <p:nvPr/>
        </p:nvSpPr>
        <p:spPr>
          <a:xfrm>
            <a:off x="2037283" y="4197096"/>
            <a:ext cx="0" cy="502920"/>
          </a:xfrm>
          <a:prstGeom prst="line">
            <a:avLst/>
          </a:prstGeom>
          <a:noFill/>
          <a:ln w="12700">
            <a:solidFill>
              <a:srgbClr val="4A6B2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Text 20"/>
          <p:cNvSpPr/>
          <p:nvPr/>
        </p:nvSpPr>
        <p:spPr>
          <a:xfrm>
            <a:off x="2013509" y="3800938"/>
            <a:ext cx="1689811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B99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24%</a:t>
            </a:r>
            <a:endParaRPr lang="en-US" sz="1600" dirty="0"/>
          </a:p>
        </p:txBody>
      </p:sp>
      <p:sp>
        <p:nvSpPr>
          <p:cNvPr id="27" name="Text 21"/>
          <p:cNvSpPr/>
          <p:nvPr/>
        </p:nvSpPr>
        <p:spPr>
          <a:xfrm>
            <a:off x="2068373" y="4165092"/>
            <a:ext cx="168981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Despesa Administração Central</a:t>
            </a:r>
            <a:endParaRPr lang="en-US" sz="750" dirty="0"/>
          </a:p>
        </p:txBody>
      </p:sp>
      <p:sp>
        <p:nvSpPr>
          <p:cNvPr id="28" name="Shape 22"/>
          <p:cNvSpPr/>
          <p:nvPr/>
        </p:nvSpPr>
        <p:spPr>
          <a:xfrm>
            <a:off x="3727094" y="4197096"/>
            <a:ext cx="0" cy="502920"/>
          </a:xfrm>
          <a:prstGeom prst="line">
            <a:avLst/>
          </a:prstGeom>
          <a:noFill/>
          <a:ln w="12700">
            <a:solidFill>
              <a:srgbClr val="4A6B2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Text 23"/>
          <p:cNvSpPr/>
          <p:nvPr/>
        </p:nvSpPr>
        <p:spPr>
          <a:xfrm>
            <a:off x="3679546" y="3786275"/>
            <a:ext cx="1689811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B99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+10 años</a:t>
            </a:r>
            <a:endParaRPr lang="en-US" sz="1600" dirty="0"/>
          </a:p>
        </p:txBody>
      </p:sp>
      <p:sp>
        <p:nvSpPr>
          <p:cNvPr id="30" name="Text 24"/>
          <p:cNvSpPr/>
          <p:nvPr/>
        </p:nvSpPr>
        <p:spPr>
          <a:xfrm>
            <a:off x="3703319" y="4181753"/>
            <a:ext cx="168981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reforma financiamento</a:t>
            </a:r>
            <a:endParaRPr lang="en-US" sz="750" dirty="0"/>
          </a:p>
        </p:txBody>
      </p:sp>
      <p:sp>
        <p:nvSpPr>
          <p:cNvPr id="31" name="Shape 25"/>
          <p:cNvSpPr/>
          <p:nvPr/>
        </p:nvSpPr>
        <p:spPr>
          <a:xfrm>
            <a:off x="5416906" y="4197096"/>
            <a:ext cx="0" cy="502920"/>
          </a:xfrm>
          <a:prstGeom prst="line">
            <a:avLst/>
          </a:prstGeom>
          <a:noFill/>
          <a:ln w="12700">
            <a:solidFill>
              <a:srgbClr val="4A6B2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Text 26"/>
          <p:cNvSpPr/>
          <p:nvPr/>
        </p:nvSpPr>
        <p:spPr>
          <a:xfrm>
            <a:off x="5440680" y="3795913"/>
            <a:ext cx="1689811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B99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600" dirty="0"/>
          </a:p>
        </p:txBody>
      </p:sp>
      <p:sp>
        <p:nvSpPr>
          <p:cNvPr id="33" name="Text 27"/>
          <p:cNvSpPr/>
          <p:nvPr/>
        </p:nvSpPr>
        <p:spPr>
          <a:xfrm>
            <a:off x="5419244" y="4179467"/>
            <a:ext cx="168981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 mínima global (Pilar II)</a:t>
            </a:r>
            <a:endParaRPr lang="en-US" sz="750" dirty="0"/>
          </a:p>
        </p:txBody>
      </p:sp>
      <p:sp>
        <p:nvSpPr>
          <p:cNvPr id="34" name="Shape 28"/>
          <p:cNvSpPr/>
          <p:nvPr/>
        </p:nvSpPr>
        <p:spPr>
          <a:xfrm>
            <a:off x="7106717" y="4197096"/>
            <a:ext cx="0" cy="502920"/>
          </a:xfrm>
          <a:prstGeom prst="line">
            <a:avLst/>
          </a:prstGeom>
          <a:noFill/>
          <a:ln w="12700">
            <a:solidFill>
              <a:srgbClr val="4A6B2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Text 29"/>
          <p:cNvSpPr/>
          <p:nvPr/>
        </p:nvSpPr>
        <p:spPr>
          <a:xfrm>
            <a:off x="7033565" y="3786193"/>
            <a:ext cx="1689811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B99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1600" dirty="0"/>
          </a:p>
        </p:txBody>
      </p:sp>
      <p:sp>
        <p:nvSpPr>
          <p:cNvPr id="36" name="Text 30"/>
          <p:cNvSpPr/>
          <p:nvPr/>
        </p:nvSpPr>
        <p:spPr>
          <a:xfrm>
            <a:off x="7082028" y="4189105"/>
            <a:ext cx="168981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Maior custo no regime foral</a:t>
            </a:r>
            <a:endParaRPr lang="en-US" sz="750" dirty="0"/>
          </a:p>
        </p:txBody>
      </p:sp>
      <p:sp>
        <p:nvSpPr>
          <p:cNvPr id="37" name="Shape 31"/>
          <p:cNvSpPr/>
          <p:nvPr/>
        </p:nvSpPr>
        <p:spPr>
          <a:xfrm>
            <a:off x="198977" y="4654296"/>
            <a:ext cx="45720" cy="402336"/>
          </a:xfrm>
          <a:prstGeom prst="rect">
            <a:avLst/>
          </a:prstGeom>
          <a:solidFill>
            <a:srgbClr val="DB9920"/>
          </a:solidFill>
          <a:ln w="12700">
            <a:solidFill>
              <a:srgbClr val="DB992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Text 32"/>
          <p:cNvSpPr/>
          <p:nvPr/>
        </p:nvSpPr>
        <p:spPr>
          <a:xfrm>
            <a:off x="475488" y="4855464"/>
            <a:ext cx="6217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D4C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"Os impostos são uma expressão concreta do pacto social que sustenta as nossas sociedades."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1f55e2a5d_0_11"/>
          <p:cNvSpPr txBox="1"/>
          <p:nvPr/>
        </p:nvSpPr>
        <p:spPr>
          <a:xfrm>
            <a:off x="2420575" y="2123195"/>
            <a:ext cx="4302900" cy="69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/>
            <a:r>
              <a:rPr lang="pt-BR" sz="405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PRINCÍPIO DA IGUALDADE E FISCALIDADE NA ESPANHA</a:t>
            </a:r>
            <a:endParaRPr sz="1350"/>
          </a:p>
        </p:txBody>
      </p:sp>
      <p:sp>
        <p:nvSpPr>
          <p:cNvPr id="114" name="Google Shape;114;g3e1f55e2a5d_0_11"/>
          <p:cNvSpPr txBox="1"/>
          <p:nvPr/>
        </p:nvSpPr>
        <p:spPr>
          <a:xfrm>
            <a:off x="2630855" y="3035799"/>
            <a:ext cx="3882375" cy="530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/>
            <a:r>
              <a:rPr lang="pt-BR" sz="3000" b="1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Ana de la Herrán</a:t>
            </a:r>
            <a:endParaRPr sz="1350"/>
          </a:p>
        </p:txBody>
      </p:sp>
      <p:sp>
        <p:nvSpPr>
          <p:cNvPr id="115" name="Google Shape;115;g3e1f55e2a5d_0_11"/>
          <p:cNvSpPr/>
          <p:nvPr/>
        </p:nvSpPr>
        <p:spPr>
          <a:xfrm>
            <a:off x="-4119" y="-4119"/>
            <a:ext cx="9144000" cy="51435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/>
            <a:endParaRPr sz="135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g3e1f55e2a5d_0_1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4218" y="3676238"/>
            <a:ext cx="4355558" cy="1293056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3e1f55e2a5d_0_11"/>
          <p:cNvSpPr txBox="1"/>
          <p:nvPr/>
        </p:nvSpPr>
        <p:spPr>
          <a:xfrm>
            <a:off x="1024861" y="1206989"/>
            <a:ext cx="7011900" cy="69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/>
            <a:r>
              <a:rPr lang="pt-BR" sz="4050" b="1" dirty="0">
                <a:solidFill>
                  <a:srgbClr val="DB9920"/>
                </a:solidFill>
              </a:rPr>
              <a:t>MUITO OBRIGADA!</a:t>
            </a:r>
            <a:endParaRPr sz="1350" dirty="0">
              <a:solidFill>
                <a:srgbClr val="DB9920"/>
              </a:solidFill>
            </a:endParaRPr>
          </a:p>
        </p:txBody>
      </p:sp>
      <p:sp>
        <p:nvSpPr>
          <p:cNvPr id="118" name="Google Shape;118;g3e1f55e2a5d_0_11"/>
          <p:cNvSpPr txBox="1"/>
          <p:nvPr/>
        </p:nvSpPr>
        <p:spPr>
          <a:xfrm>
            <a:off x="1683858" y="2050028"/>
            <a:ext cx="6000000" cy="930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/>
            <a:r>
              <a:rPr lang="es-ES" sz="2800" dirty="0">
                <a:hlinkClick r:id="rId4"/>
              </a:rPr>
              <a:t>Inspetores da Fazenda do Estado - IHE</a:t>
            </a:r>
            <a:endParaRPr sz="1350" dirty="0">
              <a:solidFill>
                <a:srgbClr val="DB992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B78EFF6-8013-A309-976F-3DFD3C95C3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7619" y="2668204"/>
            <a:ext cx="1548714" cy="6330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286</Words>
  <Application>Microsoft Office PowerPoint</Application>
  <PresentationFormat>Presentación en pantalla (16:9)</PresentationFormat>
  <Paragraphs>47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Ana de la Herrán Piñar</cp:lastModifiedBy>
  <cp:revision>3</cp:revision>
  <dcterms:created xsi:type="dcterms:W3CDTF">2026-06-02T13:00:44Z</dcterms:created>
  <dcterms:modified xsi:type="dcterms:W3CDTF">2026-06-02T19:26:29Z</dcterms:modified>
</cp:coreProperties>
</file>