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7" r:id="rId15"/>
    <p:sldId id="338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15" r:id="rId28"/>
    <p:sldId id="284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92JKptiwg220aV0u2Ayoqqhlh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C18"/>
    <a:srgbClr val="993C14"/>
    <a:srgbClr val="7E3111"/>
    <a:srgbClr val="496D2E"/>
    <a:srgbClr val="1A2711"/>
    <a:srgbClr val="E5B56F"/>
    <a:srgbClr val="A74115"/>
    <a:srgbClr val="E6581E"/>
    <a:srgbClr val="D2521A"/>
    <a:srgbClr val="000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7"/>
    <p:restoredTop sz="94689"/>
  </p:normalViewPr>
  <p:slideViewPr>
    <p:cSldViewPr snapToGrid="0" showGuides="1">
      <p:cViewPr>
        <p:scale>
          <a:sx n="80" d="100"/>
          <a:sy n="80" d="100"/>
        </p:scale>
        <p:origin x="232" y="7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MSEFAZ\Downloads\Dados%20PPT%20Solid.%20Fisc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MSEFAZ\Downloads\Dados%20PPT%20Solid.%20Fisc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MSEFAZ\Downloads\Dados%20PPT%20Solid.%20Fisca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I:\Meu%20Drive\Trabalhos%20-%20Paula\2025\43.%20Apresenta&#231;&#227;o%20O%20Custo%20da%20Democracia\gr&#225;ficos-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I:\Meu%20Drive\Trabalhos%20-%20Paula\2025\43.%20Apresenta&#231;&#227;o%20O%20Custo%20da%20Democracia\gr&#225;ficos-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f8361c2ab0a7b4e/IPEA%202/DINTE/Claudia/Comsefaz/Apresentacao%20Comsefaz%20fev%202025/apresentacao%20Comsefaz%20fev%20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f8361c2ab0a7b4e/IPEA%202/DINTE/Claudia/Comsefaz/Apresentacao%20Comsefaz%20fev%202025/apresentacao%20Comsefaz%20fev%20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eup\AppData\Local\Microsoft\Windows\INetCache\IE\X49GQVW7\Planilha%20IDH%20-%20Arrecada&#231;&#227;o%20Per%20Capita%202019%5b1%5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https://d.docs.live.net/7f8361c2ab0a7b4e/IPEA%202/DINTE/Claudia/Comsefaz/Apresentacao%20Comsefaz%20fev%202025/apresentacao%20Comsefaz%20fev%20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'Slide 2'!$G$2</c:f>
              <c:strCache>
                <c:ptCount val="1"/>
                <c:pt idx="0">
                  <c:v>Receita do Governo (% PIB)</c:v>
                </c:pt>
              </c:strCache>
            </c:strRef>
          </c:tx>
          <c:spPr>
            <a:pattFill prst="ltDnDiag">
              <a:fgClr>
                <a:srgbClr val="E6581E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1A23260-E225-49CB-B134-22C20DDC649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429-9B4F-B20A-56EC1BCEFA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A2F74D-30C7-49BC-B5F5-C5ED952D468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29-9B4F-B20A-56EC1BCEFA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6FF6255-35C0-40EE-A052-E4611348F6C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29-9B4F-B20A-56EC1BCEFA3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91BA02-07DA-4D93-893B-91E3FA45B6E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29-9B4F-B20A-56EC1BCEFA3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6910E2E-043E-4E35-AA52-64427AFCBDE7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29-9B4F-B20A-56EC1BCEFA3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B6BCA28-F5C5-4E4F-89E9-A655328D9B6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29-9B4F-B20A-56EC1BCEFA3D}"/>
                </c:ext>
              </c:extLst>
            </c:dLbl>
            <c:numFmt formatCode="0.0%" sourceLinked="0"/>
            <c:spPr>
              <a:solidFill>
                <a:srgbClr val="A7411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'Slide 2'!$F$3:$F$9</c:f>
              <c:strCache>
                <c:ptCount val="6"/>
                <c:pt idx="0">
                  <c:v>Economias Avançadas</c:v>
                </c:pt>
                <c:pt idx="1">
                  <c:v>Europa emergente e em desenvolvimento</c:v>
                </c:pt>
                <c:pt idx="2">
                  <c:v>América Latina e Caribe</c:v>
                </c:pt>
                <c:pt idx="3">
                  <c:v>Oriente Médio e Ásia Central</c:v>
                </c:pt>
                <c:pt idx="4">
                  <c:v>Ásia emergente e em desenvolvimento</c:v>
                </c:pt>
                <c:pt idx="5">
                  <c:v>África Subsaariana</c:v>
                </c:pt>
              </c:strCache>
            </c:strRef>
          </c:cat>
          <c:val>
            <c:numRef>
              <c:f>'Slide 2'!$G$3:$G$9</c:f>
              <c:numCache>
                <c:formatCode>0.00%</c:formatCode>
                <c:ptCount val="7"/>
                <c:pt idx="0">
                  <c:v>0.371</c:v>
                </c:pt>
                <c:pt idx="1">
                  <c:v>0.34399999999999997</c:v>
                </c:pt>
                <c:pt idx="2">
                  <c:v>0.30199999999999999</c:v>
                </c:pt>
                <c:pt idx="3">
                  <c:v>0.28399999999999997</c:v>
                </c:pt>
                <c:pt idx="4">
                  <c:v>0.23799999999999999</c:v>
                </c:pt>
                <c:pt idx="5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29-9B4F-B20A-56EC1BCEFA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0"/>
        <c:axId val="1437036351"/>
        <c:axId val="1437017631"/>
      </c:barChart>
      <c:catAx>
        <c:axId val="143703635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pt-BR"/>
          </a:p>
        </c:txPr>
        <c:crossAx val="1437017631"/>
        <c:crosses val="autoZero"/>
        <c:auto val="1"/>
        <c:lblAlgn val="r"/>
        <c:lblOffset val="100"/>
        <c:noMultiLvlLbl val="0"/>
      </c:catAx>
      <c:valAx>
        <c:axId val="1437017631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pt-BR" sz="900" b="1">
                    <a:solidFill>
                      <a:schemeClr val="bg1"/>
                    </a:solidFill>
                  </a:rPr>
                  <a:t>Receita do Governo (% PIB)</a:t>
                </a:r>
              </a:p>
            </c:rich>
          </c:tx>
          <c:layout>
            <c:manualLayout>
              <c:xMode val="edge"/>
              <c:yMode val="edge"/>
              <c:x val="0.57157460648334879"/>
              <c:y val="0.930756861359792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pt-BR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pt-BR"/>
          </a:p>
        </c:txPr>
        <c:crossAx val="143703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/>
              <a:t>Arrecadação Tributária por percentual do PIB (2019)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bg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Slide13!$H$14</c:f>
              <c:strCache>
                <c:ptCount val="1"/>
                <c:pt idx="0">
                  <c:v>ATpib (%) 2019</c:v>
                </c:pt>
              </c:strCache>
            </c:strRef>
          </c:tx>
          <c:spPr>
            <a:pattFill prst="narHorz">
              <a:fgClr>
                <a:srgbClr val="283C18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28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3E-FE45-954D-16EE8E1E3E1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8876CCF-EE9D-C441-9068-7BA295DD88BE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33E-FE45-954D-16EE8E1E3E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0268D25-ACB1-984A-8CE2-CD3ECF5E1A6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33E-FE45-954D-16EE8E1E3E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4D104B-F285-E748-B56C-260EFD584B4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33E-FE45-954D-16EE8E1E3E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1AFAAA5-C20F-2C4C-82E2-92F4E22AF17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33E-FE45-954D-16EE8E1E3E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57C2CC5-945C-7345-BA75-FDF0A65D704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33E-FE45-954D-16EE8E1E3E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9425DBF-6E92-9446-AADE-F8C470991A8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33E-FE45-954D-16EE8E1E3E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EC698C2-53C9-624E-8847-8815EAFAEFE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33E-FE45-954D-16EE8E1E3E1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6835D09-D257-664C-902B-62E53519FF1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33E-FE45-954D-16EE8E1E3E1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0CFD3DA-3AF9-124E-BD1C-CD02F44CE93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33E-FE45-954D-16EE8E1E3E1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D51DE0E-639B-784A-9DA2-8BAE333DB7A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33E-FE45-954D-16EE8E1E3E1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21260DC-2E7E-9447-9296-12441F8A6CD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33E-FE45-954D-16EE8E1E3E1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A36E453-9D11-C844-8EDA-56A8DD7A0E5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33E-FE45-954D-16EE8E1E3E1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499460E-4342-3F44-9E1F-3C96D7227D4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A33E-FE45-954D-16EE8E1E3E1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54F2BDD-705E-D342-8175-BB5D1BEA39CA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33E-FE45-954D-16EE8E1E3E1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547AEA0-AE20-5643-A582-E465CCA0FEF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A33E-FE45-954D-16EE8E1E3E1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E1C19E5C-6BD5-BC41-9CDC-3327306A95F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33E-FE45-954D-16EE8E1E3E13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525201D-372E-EA48-93C4-7C579562A27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33E-FE45-954D-16EE8E1E3E1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D2453C81-4805-4D49-A0D2-73DC0DF5140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33E-FE45-954D-16EE8E1E3E1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BFE7716F-8526-944F-9006-FEC367B0439D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33E-FE45-954D-16EE8E1E3E1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C51D1F60-71D1-D54C-A4B2-F1B5AA3D345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33E-FE45-954D-16EE8E1E3E1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506F4403-129F-854B-9015-83E71854FEF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33E-FE45-954D-16EE8E1E3E13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ECA69ED9-F654-434D-99B1-7B4C815F80BD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33E-FE45-954D-16EE8E1E3E13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C8E55D6C-FC0B-724B-A2D5-7605A655C72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33E-FE45-954D-16EE8E1E3E1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ADA2BBFD-7841-404D-B662-5F42AF56624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33E-FE45-954D-16EE8E1E3E13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EC7A7500-884C-3241-B256-50D99BE4B45D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A33E-FE45-954D-16EE8E1E3E13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F2FC0B35-390A-D64F-9D21-82AC45F9B53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33E-FE45-954D-16EE8E1E3E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ED08B7B1-6B67-1D48-BBD0-676466086E2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A33E-FE45-954D-16EE8E1E3E13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405C3C0D-553F-6141-8196-137268BEB82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33E-FE45-954D-16EE8E1E3E1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3E-FE45-954D-16EE8E1E3E13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6551943C-5548-FA4A-A38B-381905BDCF3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A33E-FE45-954D-16EE8E1E3E13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ED48AE55-7EFD-A444-A3DC-A9A42AD341C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A33E-FE45-954D-16EE8E1E3E13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20BF41B6-33E9-C54B-9E1D-D503A57B7ED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A33E-FE45-954D-16EE8E1E3E13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9A42F0C8-26A9-2444-849F-52B181452EC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A33E-FE45-954D-16EE8E1E3E13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7ACBFCDC-C4D1-9B44-A8F1-765253838F7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A33E-FE45-954D-16EE8E1E3E13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34AB0310-6BF8-5F4C-B44B-42260AF016A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A33E-FE45-954D-16EE8E1E3E13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5285DC09-17F0-804C-92F6-4718B5834AF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A33E-FE45-954D-16EE8E1E3E13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7E8CB416-59EF-A444-837A-87190051FBE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A33E-FE45-954D-16EE8E1E3E13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1D3F526A-05EC-2141-9CC1-2860C0EC0B4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A33E-FE45-954D-16EE8E1E3E13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5EF7DBBB-2434-264B-A584-E9A8BC7E5AE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A33E-FE45-954D-16EE8E1E3E13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D4C58948-0E26-994D-A004-C4B34F54547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A33E-FE45-954D-16EE8E1E3E13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71E76A50-7103-484A-B9F2-48A93B5FB19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A33E-FE45-954D-16EE8E1E3E13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3C842656-B058-6C4C-B5DE-CFA536198CE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A33E-FE45-954D-16EE8E1E3E13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8E8CFECD-D5A4-224C-9C8F-8C7FBDF1BD1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A33E-FE45-954D-16EE8E1E3E13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BFF69D1F-FC72-CA43-AD28-98BC31B2C7F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A33E-FE45-954D-16EE8E1E3E13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A44124D8-7B81-BB41-A91C-46DAC7D4A15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A33E-FE45-954D-16EE8E1E3E13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F1363CBB-EE93-D348-861D-9FB1104B8D7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A33E-FE45-954D-16EE8E1E3E13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1EEDBDE4-7343-BE49-AB53-48EECB3B6B0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A33E-FE45-954D-16EE8E1E3E13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49603B5D-090B-5047-803F-E9EAA167501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A33E-FE45-954D-16EE8E1E3E13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0EF64578-6150-E747-87DD-761B21CDF35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A33E-FE45-954D-16EE8E1E3E13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A669F937-1E97-9A45-815D-F425A9C8DE8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A33E-FE45-954D-16EE8E1E3E13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9385B6DB-2520-9742-97F7-08C1DA6B055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A33E-FE45-954D-16EE8E1E3E13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611687D8-2F34-C04C-B6F9-187F5971177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A33E-FE45-954D-16EE8E1E3E13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DFCC3035-3F5D-7547-A507-461DF63CA7E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A33E-FE45-954D-16EE8E1E3E13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810DA3F0-421B-AF48-9A99-6686E87A21F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A33E-FE45-954D-16EE8E1E3E13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B3EB528E-D950-6E42-A0A2-108D2D92528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A33E-FE45-954D-16EE8E1E3E13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B08723B9-93AA-DA48-B9D9-D660439E342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A33E-FE45-954D-16EE8E1E3E13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7632F5EC-02BF-9F42-9956-D16F3054303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A33E-FE45-954D-16EE8E1E3E13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D4345A72-7C06-DA42-84D3-1F80760EA07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A33E-FE45-954D-16EE8E1E3E13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5F6B79BE-619A-EB4E-830C-080CAF48176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A33E-FE45-954D-16EE8E1E3E13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DC6ECB8C-849A-E541-9F01-4A06432BB52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A33E-FE45-954D-16EE8E1E3E13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DB942167-9EBA-5B4E-BA73-FF68DB473E1A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A33E-FE45-954D-16EE8E1E3E13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489540DE-A4A1-2B47-A256-09BE9B230FA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A33E-FE45-954D-16EE8E1E3E13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AB2350F0-5F25-D247-A402-D74363D755D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A33E-FE45-954D-16EE8E1E3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Slide13!$G$15:$G$77</c:f>
              <c:strCache>
                <c:ptCount val="63"/>
                <c:pt idx="0">
                  <c:v>Dinamarca</c:v>
                </c:pt>
                <c:pt idx="1">
                  <c:v>França</c:v>
                </c:pt>
                <c:pt idx="2">
                  <c:v>Bélgica</c:v>
                </c:pt>
                <c:pt idx="3">
                  <c:v>Suécia</c:v>
                </c:pt>
                <c:pt idx="4">
                  <c:v>Itália</c:v>
                </c:pt>
                <c:pt idx="5">
                  <c:v>Finlândia</c:v>
                </c:pt>
                <c:pt idx="6">
                  <c:v>Áustria</c:v>
                </c:pt>
                <c:pt idx="7">
                  <c:v>Alemanha</c:v>
                </c:pt>
                <c:pt idx="8">
                  <c:v>Grécia</c:v>
                </c:pt>
                <c:pt idx="9">
                  <c:v>Holanda</c:v>
                </c:pt>
                <c:pt idx="10">
                  <c:v>Luxemburgo</c:v>
                </c:pt>
                <c:pt idx="11">
                  <c:v>Sérvia</c:v>
                </c:pt>
                <c:pt idx="12">
                  <c:v>Bósnia Herzegovina</c:v>
                </c:pt>
                <c:pt idx="13">
                  <c:v>Croácia</c:v>
                </c:pt>
                <c:pt idx="14">
                  <c:v>Eslovênia</c:v>
                </c:pt>
                <c:pt idx="15">
                  <c:v>Hungria</c:v>
                </c:pt>
                <c:pt idx="16">
                  <c:v>Rep. Tcheca</c:v>
                </c:pt>
                <c:pt idx="17">
                  <c:v>Islândia</c:v>
                </c:pt>
                <c:pt idx="18">
                  <c:v>Polônia</c:v>
                </c:pt>
                <c:pt idx="19">
                  <c:v>Belarus</c:v>
                </c:pt>
                <c:pt idx="20">
                  <c:v>Espanha</c:v>
                </c:pt>
                <c:pt idx="21">
                  <c:v>Chipre</c:v>
                </c:pt>
                <c:pt idx="22">
                  <c:v>Eslováquia</c:v>
                </c:pt>
                <c:pt idx="23">
                  <c:v>Barbados</c:v>
                </c:pt>
                <c:pt idx="24">
                  <c:v>Portugal</c:v>
                </c:pt>
                <c:pt idx="25">
                  <c:v>Reino Unido</c:v>
                </c:pt>
                <c:pt idx="26">
                  <c:v>Ucrânia</c:v>
                </c:pt>
                <c:pt idx="27">
                  <c:v>Tunísia</c:v>
                </c:pt>
                <c:pt idx="28">
                  <c:v>Brasil</c:v>
                </c:pt>
                <c:pt idx="29">
                  <c:v>Japão</c:v>
                </c:pt>
                <c:pt idx="30">
                  <c:v>Nova Zelândia</c:v>
                </c:pt>
                <c:pt idx="31">
                  <c:v>Noruega</c:v>
                </c:pt>
                <c:pt idx="32">
                  <c:v>Bulgária</c:v>
                </c:pt>
                <c:pt idx="33">
                  <c:v>Letônia</c:v>
                </c:pt>
                <c:pt idx="34">
                  <c:v>Lituânia</c:v>
                </c:pt>
                <c:pt idx="35">
                  <c:v>Israel</c:v>
                </c:pt>
                <c:pt idx="36">
                  <c:v>Canadá</c:v>
                </c:pt>
                <c:pt idx="37">
                  <c:v>Argentina</c:v>
                </c:pt>
                <c:pt idx="38">
                  <c:v>Moldávia</c:v>
                </c:pt>
                <c:pt idx="39">
                  <c:v>Austrália</c:v>
                </c:pt>
                <c:pt idx="40">
                  <c:v>Estônia</c:v>
                </c:pt>
                <c:pt idx="41">
                  <c:v>Rússia</c:v>
                </c:pt>
                <c:pt idx="42">
                  <c:v>Suíça</c:v>
                </c:pt>
                <c:pt idx="43">
                  <c:v>Coreia do Sul</c:v>
                </c:pt>
                <c:pt idx="44">
                  <c:v>África do Sul</c:v>
                </c:pt>
                <c:pt idx="45">
                  <c:v>Uruguai</c:v>
                </c:pt>
                <c:pt idx="46">
                  <c:v>Estados Unidos</c:v>
                </c:pt>
                <c:pt idx="47">
                  <c:v>Romênia</c:v>
                </c:pt>
                <c:pt idx="48">
                  <c:v>Malta </c:v>
                </c:pt>
                <c:pt idx="49">
                  <c:v>Geórgia</c:v>
                </c:pt>
                <c:pt idx="50">
                  <c:v>Turquia</c:v>
                </c:pt>
                <c:pt idx="51">
                  <c:v>Trinidad e Tobago</c:v>
                </c:pt>
                <c:pt idx="52">
                  <c:v>China</c:v>
                </c:pt>
                <c:pt idx="53">
                  <c:v>Costa Rica</c:v>
                </c:pt>
                <c:pt idx="54">
                  <c:v>Macedônia</c:v>
                </c:pt>
                <c:pt idx="55">
                  <c:v>Irlanda</c:v>
                </c:pt>
                <c:pt idx="56">
                  <c:v>Chile</c:v>
                </c:pt>
                <c:pt idx="57">
                  <c:v>Maurício</c:v>
                </c:pt>
                <c:pt idx="58">
                  <c:v>Maldivas</c:v>
                </c:pt>
                <c:pt idx="59">
                  <c:v>Bahamas</c:v>
                </c:pt>
                <c:pt idx="60">
                  <c:v>Antígua e Barbuda</c:v>
                </c:pt>
                <c:pt idx="61">
                  <c:v>Cazaquistão</c:v>
                </c:pt>
                <c:pt idx="62">
                  <c:v>Panamá</c:v>
                </c:pt>
              </c:strCache>
            </c:strRef>
          </c:cat>
          <c:val>
            <c:numRef>
              <c:f>Slide13!$H$15:$H$77</c:f>
              <c:numCache>
                <c:formatCode>General</c:formatCode>
                <c:ptCount val="63"/>
                <c:pt idx="0">
                  <c:v>47.5</c:v>
                </c:pt>
                <c:pt idx="1">
                  <c:v>44.8</c:v>
                </c:pt>
                <c:pt idx="2">
                  <c:v>42.8</c:v>
                </c:pt>
                <c:pt idx="3">
                  <c:v>42.7</c:v>
                </c:pt>
                <c:pt idx="4">
                  <c:v>42.3</c:v>
                </c:pt>
                <c:pt idx="5">
                  <c:v>42.2</c:v>
                </c:pt>
                <c:pt idx="6">
                  <c:v>40.299999999999997</c:v>
                </c:pt>
                <c:pt idx="7">
                  <c:v>40.1</c:v>
                </c:pt>
                <c:pt idx="8">
                  <c:v>39.5</c:v>
                </c:pt>
                <c:pt idx="9">
                  <c:v>39.299999999999997</c:v>
                </c:pt>
                <c:pt idx="10">
                  <c:v>38.9</c:v>
                </c:pt>
                <c:pt idx="11">
                  <c:v>38</c:v>
                </c:pt>
                <c:pt idx="12">
                  <c:v>37.9</c:v>
                </c:pt>
                <c:pt idx="13">
                  <c:v>37.5</c:v>
                </c:pt>
                <c:pt idx="14">
                  <c:v>37.1</c:v>
                </c:pt>
                <c:pt idx="15">
                  <c:v>36.200000000000003</c:v>
                </c:pt>
                <c:pt idx="16">
                  <c:v>35.799999999999997</c:v>
                </c:pt>
                <c:pt idx="17">
                  <c:v>34.9</c:v>
                </c:pt>
                <c:pt idx="18">
                  <c:v>34.9</c:v>
                </c:pt>
                <c:pt idx="19">
                  <c:v>34.6</c:v>
                </c:pt>
                <c:pt idx="20">
                  <c:v>34.4</c:v>
                </c:pt>
                <c:pt idx="21">
                  <c:v>34.200000000000003</c:v>
                </c:pt>
                <c:pt idx="22">
                  <c:v>34</c:v>
                </c:pt>
                <c:pt idx="23">
                  <c:v>33.5</c:v>
                </c:pt>
                <c:pt idx="24">
                  <c:v>33.4</c:v>
                </c:pt>
                <c:pt idx="25">
                  <c:v>32.700000000000003</c:v>
                </c:pt>
                <c:pt idx="26">
                  <c:v>32.5</c:v>
                </c:pt>
                <c:pt idx="27">
                  <c:v>32.200000000000003</c:v>
                </c:pt>
                <c:pt idx="28">
                  <c:v>31.9</c:v>
                </c:pt>
                <c:pt idx="29">
                  <c:v>31.5</c:v>
                </c:pt>
                <c:pt idx="30">
                  <c:v>31.3</c:v>
                </c:pt>
                <c:pt idx="31">
                  <c:v>30.4</c:v>
                </c:pt>
                <c:pt idx="32">
                  <c:v>30.2</c:v>
                </c:pt>
                <c:pt idx="33">
                  <c:v>30.1</c:v>
                </c:pt>
                <c:pt idx="34">
                  <c:v>30</c:v>
                </c:pt>
                <c:pt idx="35">
                  <c:v>29.8</c:v>
                </c:pt>
                <c:pt idx="36">
                  <c:v>28.6</c:v>
                </c:pt>
                <c:pt idx="37">
                  <c:v>28.5</c:v>
                </c:pt>
                <c:pt idx="38">
                  <c:v>28.3</c:v>
                </c:pt>
                <c:pt idx="39">
                  <c:v>28.1</c:v>
                </c:pt>
                <c:pt idx="40">
                  <c:v>27.5</c:v>
                </c:pt>
                <c:pt idx="41">
                  <c:v>27.4</c:v>
                </c:pt>
                <c:pt idx="42">
                  <c:v>27.2</c:v>
                </c:pt>
                <c:pt idx="43">
                  <c:v>27.2</c:v>
                </c:pt>
                <c:pt idx="44">
                  <c:v>27</c:v>
                </c:pt>
                <c:pt idx="45">
                  <c:v>26.6</c:v>
                </c:pt>
                <c:pt idx="46">
                  <c:v>25.6</c:v>
                </c:pt>
                <c:pt idx="47">
                  <c:v>25.1</c:v>
                </c:pt>
                <c:pt idx="48">
                  <c:v>25</c:v>
                </c:pt>
                <c:pt idx="49">
                  <c:v>24.1</c:v>
                </c:pt>
                <c:pt idx="50">
                  <c:v>24</c:v>
                </c:pt>
                <c:pt idx="51">
                  <c:v>23.8</c:v>
                </c:pt>
                <c:pt idx="52">
                  <c:v>23.3</c:v>
                </c:pt>
                <c:pt idx="53">
                  <c:v>22.7</c:v>
                </c:pt>
                <c:pt idx="54">
                  <c:v>21.7</c:v>
                </c:pt>
                <c:pt idx="55">
                  <c:v>21.4</c:v>
                </c:pt>
                <c:pt idx="56">
                  <c:v>21</c:v>
                </c:pt>
                <c:pt idx="57">
                  <c:v>21</c:v>
                </c:pt>
                <c:pt idx="58">
                  <c:v>19</c:v>
                </c:pt>
                <c:pt idx="59">
                  <c:v>18.8</c:v>
                </c:pt>
                <c:pt idx="60">
                  <c:v>18</c:v>
                </c:pt>
                <c:pt idx="61">
                  <c:v>15.6</c:v>
                </c:pt>
                <c:pt idx="62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Slide13!$I$15:$I$77</c15:f>
                <c15:dlblRangeCache>
                  <c:ptCount val="63"/>
                  <c:pt idx="0">
                    <c:v>1º</c:v>
                  </c:pt>
                  <c:pt idx="1">
                    <c:v>2º</c:v>
                  </c:pt>
                  <c:pt idx="2">
                    <c:v>3º</c:v>
                  </c:pt>
                  <c:pt idx="3">
                    <c:v>4º</c:v>
                  </c:pt>
                  <c:pt idx="4">
                    <c:v>5º</c:v>
                  </c:pt>
                  <c:pt idx="5">
                    <c:v>6º</c:v>
                  </c:pt>
                  <c:pt idx="6">
                    <c:v>7º</c:v>
                  </c:pt>
                  <c:pt idx="7">
                    <c:v>8º</c:v>
                  </c:pt>
                  <c:pt idx="8">
                    <c:v>9º</c:v>
                  </c:pt>
                  <c:pt idx="9">
                    <c:v>10º</c:v>
                  </c:pt>
                  <c:pt idx="10">
                    <c:v>11º</c:v>
                  </c:pt>
                  <c:pt idx="11">
                    <c:v>12º</c:v>
                  </c:pt>
                  <c:pt idx="12">
                    <c:v>13º</c:v>
                  </c:pt>
                  <c:pt idx="13">
                    <c:v>14º</c:v>
                  </c:pt>
                  <c:pt idx="14">
                    <c:v>15º</c:v>
                  </c:pt>
                  <c:pt idx="15">
                    <c:v>16º</c:v>
                  </c:pt>
                  <c:pt idx="16">
                    <c:v>17º</c:v>
                  </c:pt>
                  <c:pt idx="17">
                    <c:v>18º</c:v>
                  </c:pt>
                  <c:pt idx="18">
                    <c:v>19º</c:v>
                  </c:pt>
                  <c:pt idx="19">
                    <c:v>20º</c:v>
                  </c:pt>
                  <c:pt idx="20">
                    <c:v>21º</c:v>
                  </c:pt>
                  <c:pt idx="21">
                    <c:v>22º</c:v>
                  </c:pt>
                  <c:pt idx="22">
                    <c:v>23º</c:v>
                  </c:pt>
                  <c:pt idx="23">
                    <c:v>24º</c:v>
                  </c:pt>
                  <c:pt idx="24">
                    <c:v>25º</c:v>
                  </c:pt>
                  <c:pt idx="25">
                    <c:v>26º</c:v>
                  </c:pt>
                  <c:pt idx="26">
                    <c:v>27º</c:v>
                  </c:pt>
                  <c:pt idx="27">
                    <c:v>28º</c:v>
                  </c:pt>
                  <c:pt idx="28">
                    <c:v>29º</c:v>
                  </c:pt>
                  <c:pt idx="29">
                    <c:v>30º</c:v>
                  </c:pt>
                  <c:pt idx="30">
                    <c:v>31º</c:v>
                  </c:pt>
                  <c:pt idx="31">
                    <c:v>32º</c:v>
                  </c:pt>
                  <c:pt idx="32">
                    <c:v>33º</c:v>
                  </c:pt>
                  <c:pt idx="33">
                    <c:v>34º</c:v>
                  </c:pt>
                  <c:pt idx="34">
                    <c:v>35º</c:v>
                  </c:pt>
                  <c:pt idx="35">
                    <c:v>36º</c:v>
                  </c:pt>
                  <c:pt idx="36">
                    <c:v>37º</c:v>
                  </c:pt>
                  <c:pt idx="37">
                    <c:v>38º</c:v>
                  </c:pt>
                  <c:pt idx="38">
                    <c:v>39º</c:v>
                  </c:pt>
                  <c:pt idx="39">
                    <c:v>40º</c:v>
                  </c:pt>
                  <c:pt idx="40">
                    <c:v>41º</c:v>
                  </c:pt>
                  <c:pt idx="41">
                    <c:v>42º</c:v>
                  </c:pt>
                  <c:pt idx="42">
                    <c:v>43º</c:v>
                  </c:pt>
                  <c:pt idx="43">
                    <c:v>44º</c:v>
                  </c:pt>
                  <c:pt idx="44">
                    <c:v>45º</c:v>
                  </c:pt>
                  <c:pt idx="45">
                    <c:v>46º</c:v>
                  </c:pt>
                  <c:pt idx="46">
                    <c:v>47º</c:v>
                  </c:pt>
                  <c:pt idx="47">
                    <c:v>48º</c:v>
                  </c:pt>
                  <c:pt idx="48">
                    <c:v>49º</c:v>
                  </c:pt>
                  <c:pt idx="49">
                    <c:v>50º</c:v>
                  </c:pt>
                  <c:pt idx="50">
                    <c:v>51º</c:v>
                  </c:pt>
                  <c:pt idx="51">
                    <c:v>52º</c:v>
                  </c:pt>
                  <c:pt idx="52">
                    <c:v>53º</c:v>
                  </c:pt>
                  <c:pt idx="53">
                    <c:v>54º</c:v>
                  </c:pt>
                  <c:pt idx="54">
                    <c:v>55º</c:v>
                  </c:pt>
                  <c:pt idx="55">
                    <c:v>56º</c:v>
                  </c:pt>
                  <c:pt idx="56">
                    <c:v>57º</c:v>
                  </c:pt>
                  <c:pt idx="57">
                    <c:v>58º</c:v>
                  </c:pt>
                  <c:pt idx="58">
                    <c:v>59º</c:v>
                  </c:pt>
                  <c:pt idx="59">
                    <c:v>60º</c:v>
                  </c:pt>
                  <c:pt idx="60">
                    <c:v>61º</c:v>
                  </c:pt>
                  <c:pt idx="61">
                    <c:v>62º</c:v>
                  </c:pt>
                  <c:pt idx="62">
                    <c:v>63º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0-A33E-FE45-954D-16EE8E1E3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428915280"/>
        <c:axId val="1428916720"/>
      </c:barChart>
      <c:catAx>
        <c:axId val="142891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pt-BR"/>
          </a:p>
        </c:txPr>
        <c:crossAx val="1428916720"/>
        <c:crosses val="autoZero"/>
        <c:auto val="1"/>
        <c:lblAlgn val="ctr"/>
        <c:lblOffset val="100"/>
        <c:noMultiLvlLbl val="0"/>
      </c:catAx>
      <c:valAx>
        <c:axId val="142891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pt-BR"/>
          </a:p>
        </c:txPr>
        <c:crossAx val="142891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Arrecadação Tributária per capita (Int$ 2019)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7361783150498528E-2"/>
          <c:y val="8.7986105337744619E-2"/>
          <c:w val="0.94105059196837415"/>
          <c:h val="0.65175002285104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Slide13!$P$14</c:f>
              <c:strCache>
                <c:ptCount val="1"/>
                <c:pt idx="0">
                  <c:v>ATpc (Int$ 2019)</c:v>
                </c:pt>
              </c:strCache>
            </c:strRef>
          </c:tx>
          <c:spPr>
            <a:pattFill prst="narHorz">
              <a:fgClr>
                <a:srgbClr val="A7411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5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8D-1747-9DCC-A77E37E0F70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02E1F50-CC31-D149-B587-5FE7712E4D4F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58D-1747-9DCC-A77E37E0F7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8051E50-ADB9-AF45-897D-B6C63CD3852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58D-1747-9DCC-A77E37E0F7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6E8D5A-AD22-5442-BB24-A691CB13052A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58D-1747-9DCC-A77E37E0F7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5E31C56-DCBB-3845-8D95-091300DF7C4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58D-1747-9DCC-A77E37E0F7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968A397-658A-644B-B1BC-783DF1A1F81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58D-1747-9DCC-A77E37E0F70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275E501-E21D-8149-A9E2-0C9B1FC1D9F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58D-1747-9DCC-A77E37E0F70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3856769-8E2D-CA4A-AF88-F125364B6AF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58D-1747-9DCC-A77E37E0F70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56BBC90-98C0-294D-9535-8F77D527CA8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58D-1747-9DCC-A77E37E0F7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52B44B1-2126-D24E-A36F-764496B3506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58D-1747-9DCC-A77E37E0F70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F9C6A08-FC1D-E940-82A1-F892FE86FCA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58D-1747-9DCC-A77E37E0F70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1146D6C-0E53-1547-B9B6-5617E45BC4F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58D-1747-9DCC-A77E37E0F70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18D8B74-8961-6344-9DD0-6B9D3796198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58D-1747-9DCC-A77E37E0F70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3129ADB-F390-8347-A68B-E73BFAE2F6E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58D-1747-9DCC-A77E37E0F70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11215A2-E0E2-CB4E-A1EC-620E9CAE365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58D-1747-9DCC-A77E37E0F70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CA1886B-04E6-094B-A5E9-26CF191DEB2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58D-1747-9DCC-A77E37E0F70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F80C532-4D24-3745-A651-112E4B23BEF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58D-1747-9DCC-A77E37E0F70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D8B1B03-AA30-E44C-9177-63A8E2FC5A7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58D-1747-9DCC-A77E37E0F70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BD85B626-71AC-884C-93F9-D9B5EFBBC56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58D-1747-9DCC-A77E37E0F70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FE28ABC4-4C84-8F49-820F-925335CB3E2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58D-1747-9DCC-A77E37E0F70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3AA443F-0553-FC49-87D6-A8CDCF6A88B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58D-1747-9DCC-A77E37E0F707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D9C43AA3-87CE-4D4E-9BB0-91979E37B45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58D-1747-9DCC-A77E37E0F707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AE79232-3B97-6540-BC4D-7950223074C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58D-1747-9DCC-A77E37E0F707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C6BF7922-4779-A346-9ECA-CD2A1823864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58D-1747-9DCC-A77E37E0F70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DB6E0CE7-75EB-7D44-8234-C4069AA2239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58D-1747-9DCC-A77E37E0F70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191B2F3D-B41C-6840-91D6-F24CE6DDA65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58D-1747-9DCC-A77E37E0F707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A10732D3-B0C3-E641-AB34-64E795AEA86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58D-1747-9DCC-A77E37E0F707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2667F3A7-A0A1-D741-9372-55A27C1BADAD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58D-1747-9DCC-A77E37E0F707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9559AE23-431F-7443-B6A5-988CCAC7EC5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58D-1747-9DCC-A77E37E0F707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3AC52E63-4155-A249-A2C5-C8151AA42C7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58D-1747-9DCC-A77E37E0F707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1375192A-C3F9-924F-AFC0-1824C8F3C58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558D-1747-9DCC-A77E37E0F707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D61C4967-3BA2-EE4F-8B19-1308499EC85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558D-1747-9DCC-A77E37E0F707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F1960C0C-4BEE-6A42-AED2-60095E1C8DB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558D-1747-9DCC-A77E37E0F707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C12CA2CB-124C-5D43-9D52-AC927C81D24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558D-1747-9DCC-A77E37E0F707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A8F31234-E84A-7544-A297-719CD5502DC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558D-1747-9DCC-A77E37E0F707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06BE10F5-5143-3240-99F9-3889F349947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558D-1747-9DCC-A77E37E0F707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42FCE08B-4D09-9445-9F0F-8622FE65DA8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558D-1747-9DCC-A77E37E0F707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A6F74A8A-8DEC-BE46-9EBE-CDEBAEB83F2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558D-1747-9DCC-A77E37E0F707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0B161AF4-4581-E746-8AC6-7F471AEABBF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558D-1747-9DCC-A77E37E0F707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4AAC3CB0-DBF3-2842-8796-083C6AAD521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558D-1747-9DCC-A77E37E0F707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84320F45-7B31-6449-8BFA-7DC0CD93C1C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558D-1747-9DCC-A77E37E0F707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90F39464-1A23-AD45-98F6-07F2F8D8D9A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558D-1747-9DCC-A77E37E0F707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1B7C156F-0E78-F04B-89B9-286D63809A1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558D-1747-9DCC-A77E37E0F707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596B236E-CD85-1F4C-8E4E-78DCEE84108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558D-1747-9DCC-A77E37E0F707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8BD8A326-FC88-AD4A-A669-0E7566601ED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558D-1747-9DCC-A77E37E0F707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8322C83D-5E92-2349-854B-0CE731D4960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558D-1747-9DCC-A77E37E0F707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617EF164-5C43-DD43-B4D7-3828009E89C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558D-1747-9DCC-A77E37E0F707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D6A57E42-931D-F44D-A96D-D703077DEB4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558D-1747-9DCC-A77E37E0F707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C953CDE1-8ABB-694B-8C78-8C9D41C8165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558D-1747-9DCC-A77E37E0F707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43F8DA1D-04A6-E34E-A059-C3F9C8A4F5E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558D-1747-9DCC-A77E37E0F707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E0730D33-6DEB-704D-A744-7D00BBC96BB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558D-1747-9DCC-A77E37E0F707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BEDA2CC5-AD15-C645-B280-967D78DBF05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558D-1747-9DCC-A77E37E0F707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386D5706-56F9-2240-9142-909B8AD90C3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558D-1747-9DCC-A77E37E0F707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8D-1747-9DCC-A77E37E0F707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A1C8A5A9-4C6C-6E43-83C3-27D2F159ABD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558D-1747-9DCC-A77E37E0F707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32246770-43B2-5C41-BF17-83C2B5CB038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558D-1747-9DCC-A77E37E0F707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5021C29E-6238-714F-8268-0F77226C1E5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558D-1747-9DCC-A77E37E0F707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B8C0D5FA-1B58-DF49-B0EF-010B07B0328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558D-1747-9DCC-A77E37E0F707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3E5F0E1D-C37F-2847-A671-4CF92F4D2C3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558D-1747-9DCC-A77E37E0F707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5B9BF278-2DE4-1F41-BC5A-343D12CD076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558D-1747-9DCC-A77E37E0F707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32B16D99-7D9D-1A49-B567-58F428E7572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558D-1747-9DCC-A77E37E0F707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410BD15C-4011-0945-B9E4-E3A2C2EE40F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558D-1747-9DCC-A77E37E0F707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589B663A-6187-9647-AF7E-0318F10345D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558D-1747-9DCC-A77E37E0F707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AE7B6E22-810E-9749-AB3D-CB8805013D8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558D-1747-9DCC-A77E37E0F707}"/>
                </c:ext>
              </c:extLst>
            </c:dLbl>
            <c:spPr>
              <a:solidFill>
                <a:srgbClr val="143DCB">
                  <a:alpha val="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Slide13!$O$15:$O$77</c:f>
              <c:strCache>
                <c:ptCount val="63"/>
                <c:pt idx="0">
                  <c:v>Luxemburgo</c:v>
                </c:pt>
                <c:pt idx="1">
                  <c:v>Dinamarca</c:v>
                </c:pt>
                <c:pt idx="2">
                  <c:v>Noruega</c:v>
                </c:pt>
                <c:pt idx="3">
                  <c:v>Áustria</c:v>
                </c:pt>
                <c:pt idx="4">
                  <c:v>Suécia</c:v>
                </c:pt>
                <c:pt idx="5">
                  <c:v>Holanda</c:v>
                </c:pt>
                <c:pt idx="6">
                  <c:v>Bélgica</c:v>
                </c:pt>
                <c:pt idx="7">
                  <c:v>França</c:v>
                </c:pt>
                <c:pt idx="8">
                  <c:v>Alemanha</c:v>
                </c:pt>
                <c:pt idx="9">
                  <c:v>Finlândia</c:v>
                </c:pt>
                <c:pt idx="10">
                  <c:v>Islândia</c:v>
                </c:pt>
                <c:pt idx="11">
                  <c:v>Suíça</c:v>
                </c:pt>
                <c:pt idx="12">
                  <c:v>Irlanda</c:v>
                </c:pt>
                <c:pt idx="13">
                  <c:v>Itália</c:v>
                </c:pt>
                <c:pt idx="14">
                  <c:v>Canadá</c:v>
                </c:pt>
                <c:pt idx="15">
                  <c:v>Estados Unidos</c:v>
                </c:pt>
                <c:pt idx="16">
                  <c:v>Reino Unido</c:v>
                </c:pt>
                <c:pt idx="17">
                  <c:v>Eslovênia</c:v>
                </c:pt>
                <c:pt idx="18">
                  <c:v>Rep. Tcheca</c:v>
                </c:pt>
                <c:pt idx="19">
                  <c:v>Chipre</c:v>
                </c:pt>
                <c:pt idx="20">
                  <c:v>Espanha</c:v>
                </c:pt>
                <c:pt idx="21">
                  <c:v>Malta </c:v>
                </c:pt>
                <c:pt idx="22">
                  <c:v>Austrália</c:v>
                </c:pt>
                <c:pt idx="23">
                  <c:v>Nova Zelândia</c:v>
                </c:pt>
                <c:pt idx="24">
                  <c:v>Japão</c:v>
                </c:pt>
                <c:pt idx="25">
                  <c:v>Israel</c:v>
                </c:pt>
                <c:pt idx="26">
                  <c:v>Estônia</c:v>
                </c:pt>
                <c:pt idx="27">
                  <c:v>Portugal</c:v>
                </c:pt>
                <c:pt idx="28">
                  <c:v>Hungria</c:v>
                </c:pt>
                <c:pt idx="29">
                  <c:v>Grécia</c:v>
                </c:pt>
                <c:pt idx="30">
                  <c:v>Polônia</c:v>
                </c:pt>
                <c:pt idx="31">
                  <c:v>Coreia do Sul</c:v>
                </c:pt>
                <c:pt idx="32">
                  <c:v>Eslováquia</c:v>
                </c:pt>
                <c:pt idx="33">
                  <c:v>Lituânia</c:v>
                </c:pt>
                <c:pt idx="34">
                  <c:v>Croácia</c:v>
                </c:pt>
                <c:pt idx="35">
                  <c:v>Letônia</c:v>
                </c:pt>
                <c:pt idx="36">
                  <c:v>Romênia</c:v>
                </c:pt>
                <c:pt idx="37">
                  <c:v>Rússia</c:v>
                </c:pt>
                <c:pt idx="38">
                  <c:v>Bulgária</c:v>
                </c:pt>
                <c:pt idx="39">
                  <c:v>Bahamas</c:v>
                </c:pt>
                <c:pt idx="40">
                  <c:v>Sérvia</c:v>
                </c:pt>
                <c:pt idx="41">
                  <c:v>Belarus</c:v>
                </c:pt>
                <c:pt idx="42">
                  <c:v>Turquia</c:v>
                </c:pt>
                <c:pt idx="43">
                  <c:v>Trinidad e Tobago</c:v>
                </c:pt>
                <c:pt idx="44">
                  <c:v>Argentina</c:v>
                </c:pt>
                <c:pt idx="45">
                  <c:v>Uruguai</c:v>
                </c:pt>
                <c:pt idx="46">
                  <c:v>Bósnia Herzegovina</c:v>
                </c:pt>
                <c:pt idx="47">
                  <c:v>Maldivas</c:v>
                </c:pt>
                <c:pt idx="48">
                  <c:v>Barbados</c:v>
                </c:pt>
                <c:pt idx="49">
                  <c:v>Chile</c:v>
                </c:pt>
                <c:pt idx="50">
                  <c:v>Maurício</c:v>
                </c:pt>
                <c:pt idx="51">
                  <c:v>Costa Rica</c:v>
                </c:pt>
                <c:pt idx="52">
                  <c:v>Brasil</c:v>
                </c:pt>
                <c:pt idx="53">
                  <c:v>Macedônia</c:v>
                </c:pt>
                <c:pt idx="54">
                  <c:v>Panamá</c:v>
                </c:pt>
                <c:pt idx="55">
                  <c:v>Cazaquistão</c:v>
                </c:pt>
                <c:pt idx="56">
                  <c:v>Ucrânia</c:v>
                </c:pt>
                <c:pt idx="57">
                  <c:v>Antígua e Barbuda</c:v>
                </c:pt>
                <c:pt idx="58">
                  <c:v>Tunísia</c:v>
                </c:pt>
                <c:pt idx="59">
                  <c:v>Geórgia</c:v>
                </c:pt>
                <c:pt idx="60">
                  <c:v>Moldávia</c:v>
                </c:pt>
                <c:pt idx="61">
                  <c:v>África do Sul</c:v>
                </c:pt>
                <c:pt idx="62">
                  <c:v>China</c:v>
                </c:pt>
              </c:strCache>
            </c:strRef>
          </c:cat>
          <c:val>
            <c:numRef>
              <c:f>Slide13!$P$15:$P$77</c:f>
              <c:numCache>
                <c:formatCode>General</c:formatCode>
                <c:ptCount val="63"/>
                <c:pt idx="0">
                  <c:v>46785</c:v>
                </c:pt>
                <c:pt idx="1">
                  <c:v>26759</c:v>
                </c:pt>
                <c:pt idx="2">
                  <c:v>25306</c:v>
                </c:pt>
                <c:pt idx="3">
                  <c:v>23972</c:v>
                </c:pt>
                <c:pt idx="4">
                  <c:v>22874</c:v>
                </c:pt>
                <c:pt idx="5">
                  <c:v>22482</c:v>
                </c:pt>
                <c:pt idx="6">
                  <c:v>22170</c:v>
                </c:pt>
                <c:pt idx="7">
                  <c:v>21440</c:v>
                </c:pt>
                <c:pt idx="8">
                  <c:v>20924</c:v>
                </c:pt>
                <c:pt idx="9" formatCode="#,##0">
                  <c:v>20564</c:v>
                </c:pt>
                <c:pt idx="10" formatCode="#,##0">
                  <c:v>20228</c:v>
                </c:pt>
                <c:pt idx="11">
                  <c:v>19267</c:v>
                </c:pt>
                <c:pt idx="12">
                  <c:v>19020</c:v>
                </c:pt>
                <c:pt idx="13">
                  <c:v>18131</c:v>
                </c:pt>
                <c:pt idx="14">
                  <c:v>16394</c:v>
                </c:pt>
                <c:pt idx="15">
                  <c:v>15727</c:v>
                </c:pt>
                <c:pt idx="16">
                  <c:v>15328</c:v>
                </c:pt>
                <c:pt idx="17">
                  <c:v>14577</c:v>
                </c:pt>
                <c:pt idx="18">
                  <c:v>14340</c:v>
                </c:pt>
                <c:pt idx="19">
                  <c:v>14305</c:v>
                </c:pt>
                <c:pt idx="20">
                  <c:v>14182</c:v>
                </c:pt>
                <c:pt idx="21">
                  <c:v>14033</c:v>
                </c:pt>
                <c:pt idx="22" formatCode="#,##0">
                  <c:v>13990</c:v>
                </c:pt>
                <c:pt idx="23">
                  <c:v>13151</c:v>
                </c:pt>
                <c:pt idx="24">
                  <c:v>13140</c:v>
                </c:pt>
                <c:pt idx="25">
                  <c:v>12373</c:v>
                </c:pt>
                <c:pt idx="26">
                  <c:v>12136</c:v>
                </c:pt>
                <c:pt idx="27">
                  <c:v>12071</c:v>
                </c:pt>
                <c:pt idx="28">
                  <c:v>12000</c:v>
                </c:pt>
                <c:pt idx="29">
                  <c:v>11707</c:v>
                </c:pt>
                <c:pt idx="30">
                  <c:v>11685</c:v>
                </c:pt>
                <c:pt idx="31">
                  <c:v>11654</c:v>
                </c:pt>
                <c:pt idx="32">
                  <c:v>11339</c:v>
                </c:pt>
                <c:pt idx="33">
                  <c:v>11273</c:v>
                </c:pt>
                <c:pt idx="34">
                  <c:v>10994</c:v>
                </c:pt>
                <c:pt idx="35">
                  <c:v>9568</c:v>
                </c:pt>
                <c:pt idx="36" formatCode="#,##0">
                  <c:v>7520</c:v>
                </c:pt>
                <c:pt idx="37" formatCode="#,##0">
                  <c:v>7492</c:v>
                </c:pt>
                <c:pt idx="38" formatCode="#,##0">
                  <c:v>7106</c:v>
                </c:pt>
                <c:pt idx="39" formatCode="#,##0">
                  <c:v>7039</c:v>
                </c:pt>
                <c:pt idx="40" formatCode="#,##0">
                  <c:v>6937</c:v>
                </c:pt>
                <c:pt idx="41" formatCode="#,##0">
                  <c:v>6668</c:v>
                </c:pt>
                <c:pt idx="42" formatCode="#,##0">
                  <c:v>6590</c:v>
                </c:pt>
                <c:pt idx="43" formatCode="#,##0">
                  <c:v>6389</c:v>
                </c:pt>
                <c:pt idx="44" formatCode="#,##0">
                  <c:v>6291</c:v>
                </c:pt>
                <c:pt idx="45" formatCode="#,##0">
                  <c:v>6022</c:v>
                </c:pt>
                <c:pt idx="46" formatCode="#,##0">
                  <c:v>5336</c:v>
                </c:pt>
                <c:pt idx="47" formatCode="#,##0">
                  <c:v>5301</c:v>
                </c:pt>
                <c:pt idx="48" formatCode="#,##0">
                  <c:v>5169</c:v>
                </c:pt>
                <c:pt idx="49" formatCode="#,##0">
                  <c:v>5009</c:v>
                </c:pt>
                <c:pt idx="50" formatCode="#,##0">
                  <c:v>4829</c:v>
                </c:pt>
                <c:pt idx="51" formatCode="#,##0">
                  <c:v>4745</c:v>
                </c:pt>
                <c:pt idx="52" formatCode="#,##0">
                  <c:v>4726</c:v>
                </c:pt>
                <c:pt idx="53" formatCode="#,##0">
                  <c:v>3899</c:v>
                </c:pt>
                <c:pt idx="54" formatCode="#,##0">
                  <c:v>4532</c:v>
                </c:pt>
                <c:pt idx="55" formatCode="#,##0">
                  <c:v>4367</c:v>
                </c:pt>
                <c:pt idx="56" formatCode="#,##0">
                  <c:v>4194</c:v>
                </c:pt>
                <c:pt idx="57" formatCode="#,##0">
                  <c:v>3971</c:v>
                </c:pt>
                <c:pt idx="58" formatCode="#,##0">
                  <c:v>3648</c:v>
                </c:pt>
                <c:pt idx="59" formatCode="#,##0">
                  <c:v>3609</c:v>
                </c:pt>
                <c:pt idx="60" formatCode="#,##0">
                  <c:v>3600</c:v>
                </c:pt>
                <c:pt idx="61" formatCode="#,##0">
                  <c:v>3584</c:v>
                </c:pt>
                <c:pt idx="62" formatCode="#,##0">
                  <c:v>3511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Slide13!$Q$15:$Q$77</c15:f>
                <c15:dlblRangeCache>
                  <c:ptCount val="63"/>
                  <c:pt idx="0">
                    <c:v>1º</c:v>
                  </c:pt>
                  <c:pt idx="1">
                    <c:v>2º</c:v>
                  </c:pt>
                  <c:pt idx="2">
                    <c:v>3º</c:v>
                  </c:pt>
                  <c:pt idx="3">
                    <c:v>4º</c:v>
                  </c:pt>
                  <c:pt idx="4">
                    <c:v>5º</c:v>
                  </c:pt>
                  <c:pt idx="5">
                    <c:v>6º</c:v>
                  </c:pt>
                  <c:pt idx="6">
                    <c:v>7º</c:v>
                  </c:pt>
                  <c:pt idx="7">
                    <c:v>8º</c:v>
                  </c:pt>
                  <c:pt idx="8">
                    <c:v>9º</c:v>
                  </c:pt>
                  <c:pt idx="9">
                    <c:v>10º</c:v>
                  </c:pt>
                  <c:pt idx="10">
                    <c:v>11º</c:v>
                  </c:pt>
                  <c:pt idx="11">
                    <c:v>12º</c:v>
                  </c:pt>
                  <c:pt idx="12">
                    <c:v>13º</c:v>
                  </c:pt>
                  <c:pt idx="13">
                    <c:v>14º</c:v>
                  </c:pt>
                  <c:pt idx="14">
                    <c:v>15º</c:v>
                  </c:pt>
                  <c:pt idx="15">
                    <c:v>16º</c:v>
                  </c:pt>
                  <c:pt idx="16">
                    <c:v>17º</c:v>
                  </c:pt>
                  <c:pt idx="17">
                    <c:v>18º</c:v>
                  </c:pt>
                  <c:pt idx="18">
                    <c:v>19º</c:v>
                  </c:pt>
                  <c:pt idx="19">
                    <c:v>20º</c:v>
                  </c:pt>
                  <c:pt idx="20">
                    <c:v>21º</c:v>
                  </c:pt>
                  <c:pt idx="21">
                    <c:v>22º</c:v>
                  </c:pt>
                  <c:pt idx="22">
                    <c:v>23º</c:v>
                  </c:pt>
                  <c:pt idx="23">
                    <c:v>24º</c:v>
                  </c:pt>
                  <c:pt idx="24">
                    <c:v>25º</c:v>
                  </c:pt>
                  <c:pt idx="25">
                    <c:v>26º</c:v>
                  </c:pt>
                  <c:pt idx="26">
                    <c:v>27º</c:v>
                  </c:pt>
                  <c:pt idx="27">
                    <c:v>28º</c:v>
                  </c:pt>
                  <c:pt idx="28">
                    <c:v>29º</c:v>
                  </c:pt>
                  <c:pt idx="29">
                    <c:v>30º</c:v>
                  </c:pt>
                  <c:pt idx="30">
                    <c:v>31º</c:v>
                  </c:pt>
                  <c:pt idx="31">
                    <c:v>32º</c:v>
                  </c:pt>
                  <c:pt idx="32">
                    <c:v>33º</c:v>
                  </c:pt>
                  <c:pt idx="33">
                    <c:v>34º</c:v>
                  </c:pt>
                  <c:pt idx="34">
                    <c:v>35º</c:v>
                  </c:pt>
                  <c:pt idx="35">
                    <c:v>36º</c:v>
                  </c:pt>
                  <c:pt idx="36">
                    <c:v>37º</c:v>
                  </c:pt>
                  <c:pt idx="37">
                    <c:v>38º</c:v>
                  </c:pt>
                  <c:pt idx="38">
                    <c:v>39º</c:v>
                  </c:pt>
                  <c:pt idx="39">
                    <c:v>40º</c:v>
                  </c:pt>
                  <c:pt idx="40">
                    <c:v>41º</c:v>
                  </c:pt>
                  <c:pt idx="41">
                    <c:v>42º</c:v>
                  </c:pt>
                  <c:pt idx="42">
                    <c:v>43º</c:v>
                  </c:pt>
                  <c:pt idx="43">
                    <c:v>44º</c:v>
                  </c:pt>
                  <c:pt idx="44">
                    <c:v>45º</c:v>
                  </c:pt>
                  <c:pt idx="45">
                    <c:v>46º</c:v>
                  </c:pt>
                  <c:pt idx="46">
                    <c:v>47º</c:v>
                  </c:pt>
                  <c:pt idx="47">
                    <c:v>48º</c:v>
                  </c:pt>
                  <c:pt idx="48">
                    <c:v>49º</c:v>
                  </c:pt>
                  <c:pt idx="49">
                    <c:v>50º</c:v>
                  </c:pt>
                  <c:pt idx="50">
                    <c:v>51º</c:v>
                  </c:pt>
                  <c:pt idx="51">
                    <c:v>52º</c:v>
                  </c:pt>
                  <c:pt idx="52">
                    <c:v>53º</c:v>
                  </c:pt>
                  <c:pt idx="53">
                    <c:v>54º</c:v>
                  </c:pt>
                  <c:pt idx="54">
                    <c:v>55º</c:v>
                  </c:pt>
                  <c:pt idx="55">
                    <c:v>56º</c:v>
                  </c:pt>
                  <c:pt idx="56">
                    <c:v>57º</c:v>
                  </c:pt>
                  <c:pt idx="57">
                    <c:v>58º</c:v>
                  </c:pt>
                  <c:pt idx="58">
                    <c:v>59º</c:v>
                  </c:pt>
                  <c:pt idx="59">
                    <c:v>60º</c:v>
                  </c:pt>
                  <c:pt idx="60">
                    <c:v>61º</c:v>
                  </c:pt>
                  <c:pt idx="61">
                    <c:v>62º</c:v>
                  </c:pt>
                  <c:pt idx="62">
                    <c:v>63º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0-558D-1747-9DCC-A77E37E0F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1487139168"/>
        <c:axId val="1487139648"/>
      </c:barChart>
      <c:catAx>
        <c:axId val="148713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143DCB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7139648"/>
        <c:crosses val="autoZero"/>
        <c:auto val="1"/>
        <c:lblAlgn val="ctr"/>
        <c:lblOffset val="100"/>
        <c:noMultiLvlLbl val="0"/>
      </c:catAx>
      <c:valAx>
        <c:axId val="148713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713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dkDnDiag">
              <a:fgClr>
                <a:srgbClr val="283C18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283C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18-B541-938B-7F8A2A3584F4}"/>
              </c:ext>
            </c:extLst>
          </c:dPt>
          <c:cat>
            <c:strRef>
              <c:f>'Arrecadação Tributária por perc'!$F$4:$F$9</c:f>
              <c:strCache>
                <c:ptCount val="6"/>
                <c:pt idx="0">
                  <c:v>FRANÇA</c:v>
                </c:pt>
                <c:pt idx="1">
                  <c:v>BÉLGICA</c:v>
                </c:pt>
                <c:pt idx="2">
                  <c:v>SUÉCIA</c:v>
                </c:pt>
                <c:pt idx="3">
                  <c:v>FINLÂNDIA</c:v>
                </c:pt>
                <c:pt idx="4">
                  <c:v>HOLANDA</c:v>
                </c:pt>
                <c:pt idx="5">
                  <c:v>BRASIL</c:v>
                </c:pt>
              </c:strCache>
            </c:strRef>
          </c:cat>
          <c:val>
            <c:numRef>
              <c:f>'Arrecadação Tributária por perc'!$G$4:$G$9</c:f>
              <c:numCache>
                <c:formatCode>General</c:formatCode>
                <c:ptCount val="6"/>
                <c:pt idx="0">
                  <c:v>44.8</c:v>
                </c:pt>
                <c:pt idx="1">
                  <c:v>42.8</c:v>
                </c:pt>
                <c:pt idx="2">
                  <c:v>42.7</c:v>
                </c:pt>
                <c:pt idx="3">
                  <c:v>42.2</c:v>
                </c:pt>
                <c:pt idx="4">
                  <c:v>39.299999999999997</c:v>
                </c:pt>
                <c:pt idx="5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18-B541-938B-7F8A2A358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138959"/>
        <c:axId val="709141359"/>
      </c:barChart>
      <c:catAx>
        <c:axId val="70913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9141359"/>
        <c:crosses val="autoZero"/>
        <c:auto val="1"/>
        <c:lblAlgn val="ctr"/>
        <c:lblOffset val="100"/>
        <c:noMultiLvlLbl val="0"/>
      </c:catAx>
      <c:valAx>
        <c:axId val="70914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913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dkUpDiag">
              <a:fgClr>
                <a:srgbClr val="A7411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A7411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EC-3E4C-BD73-6BAAABD53390}"/>
              </c:ext>
            </c:extLst>
          </c:dPt>
          <c:cat>
            <c:strRef>
              <c:f>'Arrecadação tributária per capi'!$D$7:$D$12</c:f>
              <c:strCache>
                <c:ptCount val="6"/>
                <c:pt idx="0">
                  <c:v>SUÉCIA</c:v>
                </c:pt>
                <c:pt idx="1">
                  <c:v>HOLANDA</c:v>
                </c:pt>
                <c:pt idx="2">
                  <c:v>BÉLGICA</c:v>
                </c:pt>
                <c:pt idx="3">
                  <c:v>FRANÇA</c:v>
                </c:pt>
                <c:pt idx="4">
                  <c:v>FINLÂNDIA</c:v>
                </c:pt>
                <c:pt idx="5">
                  <c:v>BRASIL</c:v>
                </c:pt>
              </c:strCache>
            </c:strRef>
          </c:cat>
          <c:val>
            <c:numRef>
              <c:f>'Arrecadação tributária per capi'!$E$7:$E$12</c:f>
              <c:numCache>
                <c:formatCode>#,##0</c:formatCode>
                <c:ptCount val="6"/>
                <c:pt idx="0">
                  <c:v>22874</c:v>
                </c:pt>
                <c:pt idx="1">
                  <c:v>22482</c:v>
                </c:pt>
                <c:pt idx="2">
                  <c:v>22170</c:v>
                </c:pt>
                <c:pt idx="3">
                  <c:v>21440</c:v>
                </c:pt>
                <c:pt idx="4">
                  <c:v>20564</c:v>
                </c:pt>
                <c:pt idx="5">
                  <c:v>4726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C-3E4C-BD73-6BAAABD53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1946048"/>
        <c:axId val="1271946528"/>
      </c:barChart>
      <c:catAx>
        <c:axId val="12719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1946528"/>
        <c:crosses val="autoZero"/>
        <c:auto val="1"/>
        <c:lblAlgn val="ctr"/>
        <c:lblOffset val="100"/>
        <c:noMultiLvlLbl val="0"/>
      </c:catAx>
      <c:valAx>
        <c:axId val="127194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19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Dividendos</a:t>
            </a:r>
          </a:p>
        </c:rich>
      </c:tx>
      <c:layout>
        <c:manualLayout>
          <c:xMode val="edge"/>
          <c:yMode val="edge"/>
          <c:x val="0.46375253533682009"/>
          <c:y val="1.6021158978927342E-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795207256598225E-2"/>
          <c:y val="2.769720964079753E-2"/>
          <c:w val="0.95121675572310771"/>
          <c:h val="0.80246222855513605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dkUpDiag">
              <a:fgClr>
                <a:srgbClr val="A74115"/>
              </a:fgClr>
              <a:bgClr>
                <a:schemeClr val="bg1"/>
              </a:bgClr>
            </a:pattFill>
            <a:ln w="12700" cap="flat" cmpd="sng" algn="ctr">
              <a:solidFill>
                <a:schemeClr val="bg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Planilha14!$A$2:$A$81</c:f>
              <c:strCache>
                <c:ptCount val="80"/>
                <c:pt idx="0">
                  <c:v>CHE</c:v>
                </c:pt>
                <c:pt idx="1">
                  <c:v>CHL</c:v>
                </c:pt>
                <c:pt idx="2">
                  <c:v>CZE</c:v>
                </c:pt>
                <c:pt idx="3">
                  <c:v>SVK</c:v>
                </c:pt>
                <c:pt idx="4">
                  <c:v>JAM</c:v>
                </c:pt>
                <c:pt idx="5">
                  <c:v>AUS</c:v>
                </c:pt>
                <c:pt idx="6">
                  <c:v>BEL</c:v>
                </c:pt>
                <c:pt idx="7">
                  <c:v>ISR</c:v>
                </c:pt>
                <c:pt idx="8">
                  <c:v>SWE</c:v>
                </c:pt>
                <c:pt idx="9">
                  <c:v>USA</c:v>
                </c:pt>
                <c:pt idx="10">
                  <c:v>DNK</c:v>
                </c:pt>
                <c:pt idx="11">
                  <c:v>ITA</c:v>
                </c:pt>
                <c:pt idx="12">
                  <c:v>AUT</c:v>
                </c:pt>
                <c:pt idx="13">
                  <c:v>CAN</c:v>
                </c:pt>
                <c:pt idx="14">
                  <c:v>DEU</c:v>
                </c:pt>
                <c:pt idx="15">
                  <c:v>FRA</c:v>
                </c:pt>
                <c:pt idx="16">
                  <c:v>IRL</c:v>
                </c:pt>
                <c:pt idx="17">
                  <c:v>NOR</c:v>
                </c:pt>
                <c:pt idx="18">
                  <c:v>PRT</c:v>
                </c:pt>
                <c:pt idx="19">
                  <c:v>COD</c:v>
                </c:pt>
                <c:pt idx="20">
                  <c:v>FIN</c:v>
                </c:pt>
                <c:pt idx="21">
                  <c:v>ISL</c:v>
                </c:pt>
                <c:pt idx="22">
                  <c:v>JPN</c:v>
                </c:pt>
                <c:pt idx="23">
                  <c:v>KOR</c:v>
                </c:pt>
                <c:pt idx="24">
                  <c:v>NAM</c:v>
                </c:pt>
                <c:pt idx="25">
                  <c:v>SRB</c:v>
                </c:pt>
                <c:pt idx="26">
                  <c:v>ZAF</c:v>
                </c:pt>
                <c:pt idx="27">
                  <c:v>ESP</c:v>
                </c:pt>
                <c:pt idx="28">
                  <c:v>POL</c:v>
                </c:pt>
                <c:pt idx="29">
                  <c:v>BLZ</c:v>
                </c:pt>
                <c:pt idx="30">
                  <c:v>CIV</c:v>
                </c:pt>
                <c:pt idx="31">
                  <c:v>CRI</c:v>
                </c:pt>
                <c:pt idx="32">
                  <c:v>HUN</c:v>
                </c:pt>
                <c:pt idx="33">
                  <c:v>KEN</c:v>
                </c:pt>
                <c:pt idx="34">
                  <c:v>LTU</c:v>
                </c:pt>
                <c:pt idx="35">
                  <c:v>LUX</c:v>
                </c:pt>
                <c:pt idx="36">
                  <c:v>NLD</c:v>
                </c:pt>
                <c:pt idx="37">
                  <c:v>NZL</c:v>
                </c:pt>
                <c:pt idx="38">
                  <c:v>PNG</c:v>
                </c:pt>
                <c:pt idx="39">
                  <c:v>PRY</c:v>
                </c:pt>
                <c:pt idx="40">
                  <c:v>SVN</c:v>
                </c:pt>
                <c:pt idx="41">
                  <c:v>SWZ</c:v>
                </c:pt>
                <c:pt idx="42">
                  <c:v>TUR</c:v>
                </c:pt>
                <c:pt idx="43">
                  <c:v>UKR</c:v>
                </c:pt>
                <c:pt idx="44">
                  <c:v>BFA</c:v>
                </c:pt>
                <c:pt idx="45">
                  <c:v>ARM</c:v>
                </c:pt>
                <c:pt idx="46">
                  <c:v>BWA</c:v>
                </c:pt>
                <c:pt idx="47">
                  <c:v>CHN</c:v>
                </c:pt>
                <c:pt idx="48">
                  <c:v>COL</c:v>
                </c:pt>
                <c:pt idx="49">
                  <c:v>EGY</c:v>
                </c:pt>
                <c:pt idx="50">
                  <c:v>HRV</c:v>
                </c:pt>
                <c:pt idx="51">
                  <c:v>IDN</c:v>
                </c:pt>
                <c:pt idx="52">
                  <c:v>MDV</c:v>
                </c:pt>
                <c:pt idx="53">
                  <c:v>MEX</c:v>
                </c:pt>
                <c:pt idx="54">
                  <c:v>MKD</c:v>
                </c:pt>
                <c:pt idx="55">
                  <c:v>NGA</c:v>
                </c:pt>
                <c:pt idx="56">
                  <c:v>PAN</c:v>
                </c:pt>
                <c:pt idx="57">
                  <c:v>SEN</c:v>
                </c:pt>
                <c:pt idx="58">
                  <c:v>THA</c:v>
                </c:pt>
                <c:pt idx="59">
                  <c:v>ALB</c:v>
                </c:pt>
                <c:pt idx="60">
                  <c:v>ARG</c:v>
                </c:pt>
                <c:pt idx="61">
                  <c:v>URY</c:v>
                </c:pt>
                <c:pt idx="62">
                  <c:v>BGR</c:v>
                </c:pt>
                <c:pt idx="63">
                  <c:v>BIH</c:v>
                </c:pt>
                <c:pt idx="64">
                  <c:v>BRB</c:v>
                </c:pt>
                <c:pt idx="65">
                  <c:v>GEO</c:v>
                </c:pt>
                <c:pt idx="66">
                  <c:v>GRC</c:v>
                </c:pt>
                <c:pt idx="67">
                  <c:v>PER</c:v>
                </c:pt>
                <c:pt idx="68">
                  <c:v>ROU</c:v>
                </c:pt>
                <c:pt idx="69">
                  <c:v>BHS</c:v>
                </c:pt>
                <c:pt idx="70">
                  <c:v>**BRA**</c:v>
                </c:pt>
                <c:pt idx="71">
                  <c:v>CYP</c:v>
                </c:pt>
                <c:pt idx="72">
                  <c:v>EST</c:v>
                </c:pt>
                <c:pt idx="73">
                  <c:v>GBR</c:v>
                </c:pt>
                <c:pt idx="74">
                  <c:v>LCA</c:v>
                </c:pt>
                <c:pt idx="75">
                  <c:v>LVA</c:v>
                </c:pt>
                <c:pt idx="76">
                  <c:v>MLT</c:v>
                </c:pt>
                <c:pt idx="77">
                  <c:v>MUS</c:v>
                </c:pt>
                <c:pt idx="78">
                  <c:v>MYS</c:v>
                </c:pt>
                <c:pt idx="79">
                  <c:v>VNM</c:v>
                </c:pt>
              </c:strCache>
            </c:strRef>
          </c:cat>
          <c:val>
            <c:numRef>
              <c:f>Planilha14!$B$2:$B$81</c:f>
              <c:numCache>
                <c:formatCode>0.0</c:formatCode>
                <c:ptCount val="8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33.33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27</c:v>
                </c:pt>
                <c:pt idx="11">
                  <c:v>26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19</c:v>
                </c:pt>
                <c:pt idx="28">
                  <c:v>19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12.5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8</c:v>
                </c:pt>
                <c:pt idx="60">
                  <c:v>7</c:v>
                </c:pt>
                <c:pt idx="61">
                  <c:v>7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A-B54F-952A-0D48C9C00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4"/>
        <c:axId val="734115359"/>
        <c:axId val="734115839"/>
      </c:barChart>
      <c:catAx>
        <c:axId val="73411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15839"/>
        <c:crosses val="autoZero"/>
        <c:auto val="1"/>
        <c:lblAlgn val="ctr"/>
        <c:lblOffset val="100"/>
        <c:noMultiLvlLbl val="0"/>
      </c:catAx>
      <c:valAx>
        <c:axId val="734115839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15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50">
          <a:solidFill>
            <a:sysClr val="windowText" lastClr="000000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Juros</a:t>
            </a:r>
          </a:p>
        </c:rich>
      </c:tx>
      <c:layout>
        <c:manualLayout>
          <c:xMode val="edge"/>
          <c:yMode val="edge"/>
          <c:x val="0.48068816137775688"/>
          <c:y val="4.166666666666666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74361099599392E-2"/>
          <c:y val="5.0925925925925923E-2"/>
          <c:w val="0.95419498549523418"/>
          <c:h val="0.80374234470691164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dkDnDiag">
              <a:fgClr>
                <a:srgbClr val="A74115"/>
              </a:fgClr>
              <a:bgClr>
                <a:schemeClr val="bg1"/>
              </a:bgClr>
            </a:pattFill>
            <a:ln w="15875">
              <a:solidFill>
                <a:schemeClr val="bg1"/>
              </a:solidFill>
            </a:ln>
            <a:effectLst/>
          </c:spPr>
          <c:invertIfNegative val="0"/>
          <c:dPt>
            <c:idx val="39"/>
            <c:invertIfNegative val="0"/>
            <c:bubble3D val="0"/>
            <c:spPr>
              <a:solidFill>
                <a:srgbClr val="A74115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B-5645-96FA-77EFDE7486CE}"/>
              </c:ext>
            </c:extLst>
          </c:dPt>
          <c:cat>
            <c:strRef>
              <c:f>Planilha15!$A$2:$A$86</c:f>
              <c:strCache>
                <c:ptCount val="85"/>
                <c:pt idx="0">
                  <c:v>USA</c:v>
                </c:pt>
                <c:pt idx="1">
                  <c:v>CHE</c:v>
                </c:pt>
                <c:pt idx="2">
                  <c:v>CHL</c:v>
                </c:pt>
                <c:pt idx="3">
                  <c:v>MEX</c:v>
                </c:pt>
                <c:pt idx="4">
                  <c:v>TUN</c:v>
                </c:pt>
                <c:pt idx="5">
                  <c:v>JAM</c:v>
                </c:pt>
                <c:pt idx="6">
                  <c:v>NLD</c:v>
                </c:pt>
                <c:pt idx="7">
                  <c:v>BEL</c:v>
                </c:pt>
                <c:pt idx="8">
                  <c:v>FIN</c:v>
                </c:pt>
                <c:pt idx="9">
                  <c:v>MAR</c:v>
                </c:pt>
                <c:pt idx="10">
                  <c:v>SWE</c:v>
                </c:pt>
                <c:pt idx="11">
                  <c:v>ITA</c:v>
                </c:pt>
                <c:pt idx="12">
                  <c:v>AUT</c:v>
                </c:pt>
                <c:pt idx="13">
                  <c:v>CAN</c:v>
                </c:pt>
                <c:pt idx="14">
                  <c:v>DEU</c:v>
                </c:pt>
                <c:pt idx="15">
                  <c:v>KEN</c:v>
                </c:pt>
                <c:pt idx="16">
                  <c:v>PRT</c:v>
                </c:pt>
                <c:pt idx="17">
                  <c:v>ISR</c:v>
                </c:pt>
                <c:pt idx="18">
                  <c:v>DNK</c:v>
                </c:pt>
                <c:pt idx="19">
                  <c:v>COD</c:v>
                </c:pt>
                <c:pt idx="20">
                  <c:v>EGY</c:v>
                </c:pt>
                <c:pt idx="21">
                  <c:v>EST</c:v>
                </c:pt>
                <c:pt idx="22">
                  <c:v>GBR</c:v>
                </c:pt>
                <c:pt idx="23">
                  <c:v>IRL</c:v>
                </c:pt>
                <c:pt idx="24">
                  <c:v>JPN</c:v>
                </c:pt>
                <c:pt idx="25">
                  <c:v>KOR</c:v>
                </c:pt>
                <c:pt idx="26">
                  <c:v>LUX</c:v>
                </c:pt>
                <c:pt idx="27">
                  <c:v>LVA</c:v>
                </c:pt>
                <c:pt idx="28">
                  <c:v>PHL</c:v>
                </c:pt>
                <c:pt idx="29">
                  <c:v>POL</c:v>
                </c:pt>
                <c:pt idx="30">
                  <c:v>SRB</c:v>
                </c:pt>
                <c:pt idx="31">
                  <c:v>ESP</c:v>
                </c:pt>
                <c:pt idx="32">
                  <c:v>SVK</c:v>
                </c:pt>
                <c:pt idx="33">
                  <c:v>CIV</c:v>
                </c:pt>
                <c:pt idx="34">
                  <c:v>FRA</c:v>
                </c:pt>
                <c:pt idx="35">
                  <c:v>SEN</c:v>
                </c:pt>
                <c:pt idx="36">
                  <c:v>ALB</c:v>
                </c:pt>
                <c:pt idx="37">
                  <c:v>ARG</c:v>
                </c:pt>
                <c:pt idx="38">
                  <c:v>BLZ</c:v>
                </c:pt>
                <c:pt idx="39">
                  <c:v>BRA</c:v>
                </c:pt>
                <c:pt idx="40">
                  <c:v>BWA</c:v>
                </c:pt>
                <c:pt idx="41">
                  <c:v>CRI</c:v>
                </c:pt>
                <c:pt idx="42">
                  <c:v>CZE</c:v>
                </c:pt>
                <c:pt idx="43">
                  <c:v>GRC</c:v>
                </c:pt>
                <c:pt idx="44">
                  <c:v>HRV</c:v>
                </c:pt>
                <c:pt idx="45">
                  <c:v>HUN</c:v>
                </c:pt>
                <c:pt idx="46">
                  <c:v>IDN</c:v>
                </c:pt>
                <c:pt idx="47">
                  <c:v>LCA</c:v>
                </c:pt>
                <c:pt idx="48">
                  <c:v>MUS</c:v>
                </c:pt>
                <c:pt idx="49">
                  <c:v>MYS</c:v>
                </c:pt>
                <c:pt idx="50">
                  <c:v>NOR</c:v>
                </c:pt>
                <c:pt idx="51">
                  <c:v>NZL</c:v>
                </c:pt>
                <c:pt idx="52">
                  <c:v>PNG</c:v>
                </c:pt>
                <c:pt idx="53">
                  <c:v>SVN</c:v>
                </c:pt>
                <c:pt idx="54">
                  <c:v>THA</c:v>
                </c:pt>
                <c:pt idx="55">
                  <c:v>TUR</c:v>
                </c:pt>
                <c:pt idx="56">
                  <c:v>UKR</c:v>
                </c:pt>
                <c:pt idx="57">
                  <c:v>ZAF</c:v>
                </c:pt>
                <c:pt idx="58">
                  <c:v>RUS</c:v>
                </c:pt>
                <c:pt idx="59">
                  <c:v>BFA</c:v>
                </c:pt>
                <c:pt idx="60">
                  <c:v>BOL</c:v>
                </c:pt>
                <c:pt idx="61">
                  <c:v>PAN</c:v>
                </c:pt>
                <c:pt idx="62">
                  <c:v>ISL</c:v>
                </c:pt>
                <c:pt idx="63">
                  <c:v>URY</c:v>
                </c:pt>
                <c:pt idx="64">
                  <c:v>ARM</c:v>
                </c:pt>
                <c:pt idx="65">
                  <c:v>AUS</c:v>
                </c:pt>
                <c:pt idx="66">
                  <c:v>BGR</c:v>
                </c:pt>
                <c:pt idx="67">
                  <c:v>BIH</c:v>
                </c:pt>
                <c:pt idx="68">
                  <c:v>CHN</c:v>
                </c:pt>
                <c:pt idx="69">
                  <c:v>COL</c:v>
                </c:pt>
                <c:pt idx="70">
                  <c:v>LTU</c:v>
                </c:pt>
                <c:pt idx="71">
                  <c:v>MDV</c:v>
                </c:pt>
                <c:pt idx="72">
                  <c:v>MKD</c:v>
                </c:pt>
                <c:pt idx="73">
                  <c:v>NAM</c:v>
                </c:pt>
                <c:pt idx="74">
                  <c:v>NGA</c:v>
                </c:pt>
                <c:pt idx="75">
                  <c:v>ROU</c:v>
                </c:pt>
                <c:pt idx="76">
                  <c:v>SWZ</c:v>
                </c:pt>
                <c:pt idx="77">
                  <c:v>GEO</c:v>
                </c:pt>
                <c:pt idx="78">
                  <c:v>PER</c:v>
                </c:pt>
                <c:pt idx="79">
                  <c:v>VNM</c:v>
                </c:pt>
                <c:pt idx="80">
                  <c:v>PRY</c:v>
                </c:pt>
                <c:pt idx="81">
                  <c:v>CYP</c:v>
                </c:pt>
                <c:pt idx="82">
                  <c:v>BHS</c:v>
                </c:pt>
                <c:pt idx="83">
                  <c:v>BRB</c:v>
                </c:pt>
                <c:pt idx="84">
                  <c:v>KAZ</c:v>
                </c:pt>
              </c:strCache>
            </c:strRef>
          </c:cat>
          <c:val>
            <c:numRef>
              <c:f>Planilha15!$B$2:$B$86</c:f>
              <c:numCache>
                <c:formatCode>0.0</c:formatCode>
                <c:ptCount val="85"/>
                <c:pt idx="0">
                  <c:v>37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33.33</c:v>
                </c:pt>
                <c:pt idx="6">
                  <c:v>32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26</c:v>
                </c:pt>
                <c:pt idx="12">
                  <c:v>25.5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23</c:v>
                </c:pt>
                <c:pt idx="18">
                  <c:v>22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19</c:v>
                </c:pt>
                <c:pt idx="32">
                  <c:v>19</c:v>
                </c:pt>
                <c:pt idx="33">
                  <c:v>18</c:v>
                </c:pt>
                <c:pt idx="34">
                  <c:v>16</c:v>
                </c:pt>
                <c:pt idx="35">
                  <c:v>16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13</c:v>
                </c:pt>
                <c:pt idx="59">
                  <c:v>12.5</c:v>
                </c:pt>
                <c:pt idx="60">
                  <c:v>12.5</c:v>
                </c:pt>
                <c:pt idx="61">
                  <c:v>12.5</c:v>
                </c:pt>
                <c:pt idx="62">
                  <c:v>12</c:v>
                </c:pt>
                <c:pt idx="63">
                  <c:v>12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4.5</c:v>
                </c:pt>
                <c:pt idx="81">
                  <c:v>3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5B-5645-96FA-77EFDE748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087789503"/>
        <c:axId val="1087795743"/>
      </c:barChart>
      <c:catAx>
        <c:axId val="108778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795743"/>
        <c:crosses val="autoZero"/>
        <c:auto val="1"/>
        <c:lblAlgn val="ctr"/>
        <c:lblOffset val="100"/>
        <c:noMultiLvlLbl val="0"/>
      </c:catAx>
      <c:valAx>
        <c:axId val="1087795743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789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49559457886751E-2"/>
          <c:y val="2.0809685962920921E-2"/>
          <c:w val="0.88369487938636748"/>
          <c:h val="0.870983224145790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283C18"/>
              </a:solidFill>
              <a:ln w="9525">
                <a:solidFill>
                  <a:srgbClr val="283C18"/>
                </a:solidFill>
                <a:round/>
              </a:ln>
              <a:effectLst/>
            </c:spPr>
          </c:marker>
          <c:dPt>
            <c:idx val="16"/>
            <c:marker>
              <c:symbol val="circle"/>
              <c:size val="10"/>
              <c:spPr>
                <a:solidFill>
                  <a:srgbClr val="283C18"/>
                </a:solidFill>
                <a:ln w="9525">
                  <a:solidFill>
                    <a:srgbClr val="283C18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F41-F647-AFB1-65BD96B31643}"/>
              </c:ext>
            </c:extLst>
          </c:dPt>
          <c:dPt>
            <c:idx val="73"/>
            <c:marker>
              <c:symbol val="diamond"/>
              <c:size val="6"/>
              <c:spPr>
                <a:solidFill>
                  <a:srgbClr val="283C18"/>
                </a:solidFill>
                <a:ln w="9525">
                  <a:solidFill>
                    <a:srgbClr val="283C18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F41-F647-AFB1-65BD96B31643}"/>
              </c:ext>
            </c:extLst>
          </c:dPt>
          <c:dPt>
            <c:idx val="122"/>
            <c:marker>
              <c:symbol val="circle"/>
              <c:size val="10"/>
              <c:spPr>
                <a:solidFill>
                  <a:srgbClr val="283C18"/>
                </a:solidFill>
                <a:ln w="9525">
                  <a:solidFill>
                    <a:srgbClr val="283C18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F41-F647-AFB1-65BD96B316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E1F935B-79C6-4446-A9CE-0BC5611D51B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F41-F647-AFB1-65BD96B316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A85E05F-432F-D047-8886-CBB092A0F63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F41-F647-AFB1-65BD96B316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55D364-6106-3C49-909C-7DE6F7306FA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F41-F647-AFB1-65BD96B316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1ABBAA6-8EC8-2A47-AB0D-F845F9DB3BF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F41-F647-AFB1-65BD96B3164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C573E07-C4BF-A14D-B3C3-551603CC2BC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F41-F647-AFB1-65BD96B3164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34C6B24-7667-EE47-B68E-FF255AFC025A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F41-F647-AFB1-65BD96B3164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8912046-991D-924F-BA1E-0E4367AFBC1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F41-F647-AFB1-65BD96B3164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608C8BF-CF8D-6B4B-9FA9-7B5064C65A2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F41-F647-AFB1-65BD96B3164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5D0D6A7-049C-A146-A535-245C115AA3C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F41-F647-AFB1-65BD96B3164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5792DD2-B447-EE48-B6B2-AC70479BE90A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F41-F647-AFB1-65BD96B3164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26051CC-1197-6943-A0FD-BF13E3FE530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7F41-F647-AFB1-65BD96B3164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CF3FCCA-0CE2-6E4C-9EC6-0845625F276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F41-F647-AFB1-65BD96B3164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07DAACA-B2E0-8E40-B54C-2123027BC6BA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F41-F647-AFB1-65BD96B3164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94ED271-E1A1-9642-A218-D078133A2A3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F41-F647-AFB1-65BD96B3164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894FA9D-4AB0-DA4F-B042-EC8D5347768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F41-F647-AFB1-65BD96B3164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7BC4D9D-C607-BD49-BC03-15D91DDBEDE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F41-F647-AFB1-65BD96B31643}"/>
                </c:ext>
              </c:extLst>
            </c:dLbl>
            <c:dLbl>
              <c:idx val="16"/>
              <c:layout>
                <c:manualLayout>
                  <c:x val="-4.2390843577787196E-3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9C5A5E-021E-0245-BEAF-A312532309C8}" type="CELLRANGE">
                      <a:rPr lang="en-US" sz="1000" b="1">
                        <a:solidFill>
                          <a:schemeClr val="tx1"/>
                        </a:solidFill>
                      </a:rPr>
                      <a:pPr>
                        <a:defRPr sz="1000" b="1">
                          <a:solidFill>
                            <a:schemeClr val="tx1"/>
                          </a:solidFill>
                        </a:defRPr>
                      </a:pPr>
                      <a:t>[INTERVALODACÉLULA]</a:t>
                    </a:fld>
                    <a:endParaRPr lang="pt-BR"/>
                  </a:p>
                </c:rich>
              </c:tx>
              <c:spPr>
                <a:solidFill>
                  <a:srgbClr val="E5B56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F41-F647-AFB1-65BD96B3164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8756972-FEFA-FA40-B9F2-F333230B21A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F41-F647-AFB1-65BD96B3164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7BE7C96E-9F06-D84F-A25A-4EA7A16195E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F41-F647-AFB1-65BD96B3164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618BCAA7-6505-9C4D-883C-1684A9FEC7A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F41-F647-AFB1-65BD96B3164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F042B830-9C9D-874D-B935-45580EB43A7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F41-F647-AFB1-65BD96B31643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6A085206-13D9-0B44-9425-F1A12D3A64E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7F41-F647-AFB1-65BD96B31643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272C8030-2296-D54B-B7F0-6910F7E7C2C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7F41-F647-AFB1-65BD96B3164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AB455C40-7957-7544-86AD-E2F62FD0EBC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7F41-F647-AFB1-65BD96B31643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57CE8552-D93F-094E-86E6-7C32E1F26B2D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7F41-F647-AFB1-65BD96B31643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C3D97D98-2F63-9144-B26F-E74D8CB994B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7F41-F647-AFB1-65BD96B3164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FEDB3BEA-0E09-1743-819F-F7D3F1C0C69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7F41-F647-AFB1-65BD96B31643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4417FEC3-4D32-8345-86F0-EBF679E6310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7F41-F647-AFB1-65BD96B31643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65AC6408-9D1A-9B4A-BA1C-303CE7DD901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7F41-F647-AFB1-65BD96B31643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1C431639-F720-BA4E-BE87-6CBC26EE4F8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7F41-F647-AFB1-65BD96B31643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A9D1E82A-03FE-2046-8694-43060F35AA2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7F41-F647-AFB1-65BD96B31643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AB05A59D-8140-B743-B4C4-92716BDD6D8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7F41-F647-AFB1-65BD96B31643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1EC7DF50-20EA-D54E-B389-68E1C6FD18F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7F41-F647-AFB1-65BD96B31643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09549B5B-3D0D-FB47-8366-D8403DB134F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7F41-F647-AFB1-65BD96B31643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CFE80725-85AF-A641-8189-21FDCBD17DF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7F41-F647-AFB1-65BD96B31643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07F47A84-186C-0346-B58C-B70D73D864D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7F41-F647-AFB1-65BD96B31643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AD1A3637-1405-DD4B-8C45-97F070C00E6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7F41-F647-AFB1-65BD96B31643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DAA0F419-C9B3-E446-AA62-8C46201F39A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7F41-F647-AFB1-65BD96B31643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B861A69B-8C9D-FD4F-9C84-D40D17E4138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7F41-F647-AFB1-65BD96B31643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546733C6-316B-1B45-8DAA-03E61A5A405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7F41-F647-AFB1-65BD96B31643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D3681A55-4F4B-9C4B-B0CD-EA02BA7563C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7F41-F647-AFB1-65BD96B31643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39AA7B2C-9AFA-E34E-9734-E5BF010DD4A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7F41-F647-AFB1-65BD96B31643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98F0A409-8D72-C24E-93A5-C0733F8C4E3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7F41-F647-AFB1-65BD96B31643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5C77D58A-1D36-F24D-9C92-E67D077B498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7F41-F647-AFB1-65BD96B31643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982D7260-2E99-AD43-9B41-D072B6E495A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7F41-F647-AFB1-65BD96B31643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B4538B14-F001-D547-BC6D-DA26BB619FD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7F41-F647-AFB1-65BD96B31643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20203AE7-AED1-D04D-B8F4-ADF6D41DA2E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7F41-F647-AFB1-65BD96B31643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91448904-378C-874E-99A9-5E62B123E01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7F41-F647-AFB1-65BD96B31643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767635BF-6FB3-B64E-B38F-0062BC65468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7F41-F647-AFB1-65BD96B31643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822A1426-CC2A-3748-8C37-02B06DFFB07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7F41-F647-AFB1-65BD96B31643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3BE3DC7F-5B98-8F44-A164-61170762D34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7F41-F647-AFB1-65BD96B31643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DA1BC137-EE5C-6D4A-81CC-0E28C8B5DF9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7F41-F647-AFB1-65BD96B31643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733C1AED-32AB-1A4D-8436-E28472A97EB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7F41-F647-AFB1-65BD96B31643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E304AB0B-D38D-4649-A072-8D7B086D99C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7F41-F647-AFB1-65BD96B31643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08E22047-239C-614C-9956-53F9528732C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7F41-F647-AFB1-65BD96B31643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B5730D08-2695-A949-9EA8-21D426DF622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7F41-F647-AFB1-65BD96B31643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F4D22AEB-B099-6C43-A16B-D7B61D1746B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7F41-F647-AFB1-65BD96B31643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75BEEE64-F9CC-8345-A1D0-BC63A7B1896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7F41-F647-AFB1-65BD96B31643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00277284-D1F2-644D-9B79-996B0044214D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7F41-F647-AFB1-65BD96B31643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AE0AB01F-FCC1-D445-B5A7-78A6F2C0F3A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7F41-F647-AFB1-65BD96B31643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510D4551-2360-BD49-9846-6BE9964A632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7F41-F647-AFB1-65BD96B31643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3C388B60-D025-0C46-93BC-9973667BA31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7F41-F647-AFB1-65BD96B31643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E845377B-778F-A44A-BFA7-D19DD8A270C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7F41-F647-AFB1-65BD96B31643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56F7FE9B-6B3E-2B40-8333-99902393DC4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7F41-F647-AFB1-65BD96B31643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0E53B2FB-B2E1-C741-A5B8-0C602595D52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7F41-F647-AFB1-65BD96B31643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E6A8EEC1-C55D-0E4A-9F65-DAFC71F2C0F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7F41-F647-AFB1-65BD96B31643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4ED35519-933B-D64C-A8F7-0026833C198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7F41-F647-AFB1-65BD96B31643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D15DE8B1-1677-CE40-986C-9CA8892697C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7F41-F647-AFB1-65BD96B31643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AEE23860-C6EB-5647-9A2A-DFB596581E7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7F41-F647-AFB1-65BD96B31643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fld id="{6B5F8688-B7FC-4D41-B25B-7E3665AF170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7F41-F647-AFB1-65BD96B31643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23EA9B1C-7B18-9048-ADEE-29DFB902200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7F41-F647-AFB1-65BD96B31643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690399F2-CB81-6E42-8784-D290008CB1EA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7F41-F647-AFB1-65BD96B31643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fld id="{F7529637-DE51-2746-A268-CB67964A53C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7F41-F647-AFB1-65BD96B31643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A9403E14-FA52-624B-9BCE-985AF5D4333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F41-F647-AFB1-65BD96B31643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97F8F67A-5E7E-1848-BE27-2D93E14DBC6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7F41-F647-AFB1-65BD96B31643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86BEA675-1A6A-3B41-ACEE-50F1996CC43D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7F41-F647-AFB1-65BD96B31643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fld id="{C8BFFEED-D2B7-1749-A7A6-C002F3E961E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7F41-F647-AFB1-65BD96B31643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fld id="{5F4C0CA8-3765-9944-9008-5018CA036ED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7F41-F647-AFB1-65BD96B31643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fld id="{6317195A-D9FD-CA4D-918A-45C2695B054A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7F41-F647-AFB1-65BD96B31643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fld id="{A9B72F21-D2B7-2C40-9EAD-7DA0E1A0FD6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7F41-F647-AFB1-65BD96B31643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fld id="{3B2DF805-FA4A-324C-9C4D-13FC8CF6D14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7F41-F647-AFB1-65BD96B31643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fld id="{B0AA2F73-FE1A-5C47-A3C7-EC0AFCD6F1A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7F41-F647-AFB1-65BD96B31643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fld id="{55CBCAC9-E3AF-DC4B-8148-8B87AECC75C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7F41-F647-AFB1-65BD96B31643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fld id="{08397212-B6AB-5B44-BCEE-6581AE4A80F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7F41-F647-AFB1-65BD96B31643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fld id="{F0D436F9-01C6-AC40-88F3-B562F57F78F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7F41-F647-AFB1-65BD96B31643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22B0112E-ACFB-7548-8511-93FD5EBD2FE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7F41-F647-AFB1-65BD96B31643}"/>
                </c:ext>
              </c:extLst>
            </c:dLbl>
            <c:dLbl>
              <c:idx val="86"/>
              <c:tx>
                <c:rich>
                  <a:bodyPr/>
                  <a:lstStyle/>
                  <a:p>
                    <a:fld id="{81F7ECAD-C0CA-174E-95B8-AE0D4DEA5F1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7F41-F647-AFB1-65BD96B31643}"/>
                </c:ext>
              </c:extLst>
            </c:dLbl>
            <c:dLbl>
              <c:idx val="87"/>
              <c:tx>
                <c:rich>
                  <a:bodyPr/>
                  <a:lstStyle/>
                  <a:p>
                    <a:fld id="{C4515C78-5F19-0743-A25A-799E5A07C1F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7F41-F647-AFB1-65BD96B31643}"/>
                </c:ext>
              </c:extLst>
            </c:dLbl>
            <c:dLbl>
              <c:idx val="88"/>
              <c:tx>
                <c:rich>
                  <a:bodyPr/>
                  <a:lstStyle/>
                  <a:p>
                    <a:fld id="{439EB932-78C5-FF40-A40C-6CD35528D11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9-7F41-F647-AFB1-65BD96B31643}"/>
                </c:ext>
              </c:extLst>
            </c:dLbl>
            <c:dLbl>
              <c:idx val="89"/>
              <c:tx>
                <c:rich>
                  <a:bodyPr/>
                  <a:lstStyle/>
                  <a:p>
                    <a:fld id="{30CF6685-4E55-9A4C-BE11-0579B861C0F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A-7F41-F647-AFB1-65BD96B31643}"/>
                </c:ext>
              </c:extLst>
            </c:dLbl>
            <c:dLbl>
              <c:idx val="90"/>
              <c:tx>
                <c:rich>
                  <a:bodyPr/>
                  <a:lstStyle/>
                  <a:p>
                    <a:fld id="{C202FA20-E8E5-5441-ACFB-541519F511E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7F41-F647-AFB1-65BD96B31643}"/>
                </c:ext>
              </c:extLst>
            </c:dLbl>
            <c:dLbl>
              <c:idx val="91"/>
              <c:tx>
                <c:rich>
                  <a:bodyPr/>
                  <a:lstStyle/>
                  <a:p>
                    <a:fld id="{736C9291-3A49-A54B-B778-94628DFDCBD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7F41-F647-AFB1-65BD96B31643}"/>
                </c:ext>
              </c:extLst>
            </c:dLbl>
            <c:dLbl>
              <c:idx val="92"/>
              <c:tx>
                <c:rich>
                  <a:bodyPr/>
                  <a:lstStyle/>
                  <a:p>
                    <a:fld id="{EA4E2F95-DBB8-FB49-A49F-4ED0EC14A32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7F41-F647-AFB1-65BD96B31643}"/>
                </c:ext>
              </c:extLst>
            </c:dLbl>
            <c:dLbl>
              <c:idx val="93"/>
              <c:tx>
                <c:rich>
                  <a:bodyPr/>
                  <a:lstStyle/>
                  <a:p>
                    <a:fld id="{C2D4421D-58B6-974B-8498-1828C516349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E-7F41-F647-AFB1-65BD96B31643}"/>
                </c:ext>
              </c:extLst>
            </c:dLbl>
            <c:dLbl>
              <c:idx val="94"/>
              <c:tx>
                <c:rich>
                  <a:bodyPr/>
                  <a:lstStyle/>
                  <a:p>
                    <a:fld id="{DF2A257D-AFBA-EE42-8939-10DE028CA46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7F41-F647-AFB1-65BD96B31643}"/>
                </c:ext>
              </c:extLst>
            </c:dLbl>
            <c:dLbl>
              <c:idx val="95"/>
              <c:tx>
                <c:rich>
                  <a:bodyPr/>
                  <a:lstStyle/>
                  <a:p>
                    <a:fld id="{90F21B05-20D2-944F-BE83-6FE2F54E77A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7F41-F647-AFB1-65BD96B31643}"/>
                </c:ext>
              </c:extLst>
            </c:dLbl>
            <c:dLbl>
              <c:idx val="96"/>
              <c:tx>
                <c:rich>
                  <a:bodyPr/>
                  <a:lstStyle/>
                  <a:p>
                    <a:fld id="{95D0CB09-1704-C249-9868-1E9048EA1BF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1-7F41-F647-AFB1-65BD96B31643}"/>
                </c:ext>
              </c:extLst>
            </c:dLbl>
            <c:dLbl>
              <c:idx val="97"/>
              <c:tx>
                <c:rich>
                  <a:bodyPr/>
                  <a:lstStyle/>
                  <a:p>
                    <a:fld id="{A3C6BEA2-1AFD-7045-BFC1-D4C222FC395D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2-7F41-F647-AFB1-65BD96B31643}"/>
                </c:ext>
              </c:extLst>
            </c:dLbl>
            <c:dLbl>
              <c:idx val="98"/>
              <c:tx>
                <c:rich>
                  <a:bodyPr/>
                  <a:lstStyle/>
                  <a:p>
                    <a:fld id="{298F9B00-4319-D449-8ECA-58ED4A9609D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3-7F41-F647-AFB1-65BD96B31643}"/>
                </c:ext>
              </c:extLst>
            </c:dLbl>
            <c:dLbl>
              <c:idx val="99"/>
              <c:tx>
                <c:rich>
                  <a:bodyPr/>
                  <a:lstStyle/>
                  <a:p>
                    <a:fld id="{91BD7859-EA80-D947-9C25-B5FB571C303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4-7F41-F647-AFB1-65BD96B31643}"/>
                </c:ext>
              </c:extLst>
            </c:dLbl>
            <c:dLbl>
              <c:idx val="100"/>
              <c:tx>
                <c:rich>
                  <a:bodyPr/>
                  <a:lstStyle/>
                  <a:p>
                    <a:fld id="{C26AA6CF-E113-AE44-B81C-7F9A078BB73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5-7F41-F647-AFB1-65BD96B31643}"/>
                </c:ext>
              </c:extLst>
            </c:dLbl>
            <c:dLbl>
              <c:idx val="101"/>
              <c:tx>
                <c:rich>
                  <a:bodyPr/>
                  <a:lstStyle/>
                  <a:p>
                    <a:fld id="{B450F823-E258-7E42-BBC4-40461BDC974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6-7F41-F647-AFB1-65BD96B31643}"/>
                </c:ext>
              </c:extLst>
            </c:dLbl>
            <c:dLbl>
              <c:idx val="102"/>
              <c:tx>
                <c:rich>
                  <a:bodyPr/>
                  <a:lstStyle/>
                  <a:p>
                    <a:fld id="{56D3500A-F93A-ED49-B26F-7E6BA7FE753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7-7F41-F647-AFB1-65BD96B31643}"/>
                </c:ext>
              </c:extLst>
            </c:dLbl>
            <c:dLbl>
              <c:idx val="103"/>
              <c:tx>
                <c:rich>
                  <a:bodyPr/>
                  <a:lstStyle/>
                  <a:p>
                    <a:fld id="{B32CA077-B386-044A-BC27-2F90D7D146F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8-7F41-F647-AFB1-65BD96B31643}"/>
                </c:ext>
              </c:extLst>
            </c:dLbl>
            <c:dLbl>
              <c:idx val="104"/>
              <c:tx>
                <c:rich>
                  <a:bodyPr/>
                  <a:lstStyle/>
                  <a:p>
                    <a:fld id="{99898A84-18A0-DB43-9F32-583A2361BD1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9-7F41-F647-AFB1-65BD96B31643}"/>
                </c:ext>
              </c:extLst>
            </c:dLbl>
            <c:dLbl>
              <c:idx val="105"/>
              <c:tx>
                <c:rich>
                  <a:bodyPr/>
                  <a:lstStyle/>
                  <a:p>
                    <a:fld id="{4B7D58E6-1556-C84F-8077-F6279C2FCE3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A-7F41-F647-AFB1-65BD96B31643}"/>
                </c:ext>
              </c:extLst>
            </c:dLbl>
            <c:dLbl>
              <c:idx val="106"/>
              <c:tx>
                <c:rich>
                  <a:bodyPr/>
                  <a:lstStyle/>
                  <a:p>
                    <a:fld id="{69DC30D8-246F-2B4F-B17B-5C3173AAE4C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7F41-F647-AFB1-65BD96B31643}"/>
                </c:ext>
              </c:extLst>
            </c:dLbl>
            <c:dLbl>
              <c:idx val="107"/>
              <c:tx>
                <c:rich>
                  <a:bodyPr/>
                  <a:lstStyle/>
                  <a:p>
                    <a:fld id="{AF2F7439-6B5A-7542-A3FA-DDDF4319A41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7F41-F647-AFB1-65BD96B31643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fld id="{401A4CAB-D40A-3941-92DF-49BD0AE6736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D-7F41-F647-AFB1-65BD96B31643}"/>
                </c:ext>
              </c:extLst>
            </c:dLbl>
            <c:dLbl>
              <c:idx val="109"/>
              <c:tx>
                <c:rich>
                  <a:bodyPr/>
                  <a:lstStyle/>
                  <a:p>
                    <a:fld id="{AB40F31A-7AE2-EF46-B2FC-BEF56829294D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E-7F41-F647-AFB1-65BD96B31643}"/>
                </c:ext>
              </c:extLst>
            </c:dLbl>
            <c:dLbl>
              <c:idx val="110"/>
              <c:tx>
                <c:rich>
                  <a:bodyPr/>
                  <a:lstStyle/>
                  <a:p>
                    <a:fld id="{BBEE22D7-E2D3-6E42-925A-B9F71192B37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F-7F41-F647-AFB1-65BD96B31643}"/>
                </c:ext>
              </c:extLst>
            </c:dLbl>
            <c:dLbl>
              <c:idx val="111"/>
              <c:tx>
                <c:rich>
                  <a:bodyPr/>
                  <a:lstStyle/>
                  <a:p>
                    <a:fld id="{7ECC645A-E3F7-D44D-9E96-4B7D8DA5816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0-7F41-F647-AFB1-65BD96B31643}"/>
                </c:ext>
              </c:extLst>
            </c:dLbl>
            <c:dLbl>
              <c:idx val="112"/>
              <c:tx>
                <c:rich>
                  <a:bodyPr/>
                  <a:lstStyle/>
                  <a:p>
                    <a:fld id="{C5EAA3A1-7B15-294A-AFC5-42F17FCC8B8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1-7F41-F647-AFB1-65BD96B31643}"/>
                </c:ext>
              </c:extLst>
            </c:dLbl>
            <c:dLbl>
              <c:idx val="113"/>
              <c:tx>
                <c:rich>
                  <a:bodyPr/>
                  <a:lstStyle/>
                  <a:p>
                    <a:fld id="{ABC3DEE9-8E0E-5642-9C7A-8C590875017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2-7F41-F647-AFB1-65BD96B31643}"/>
                </c:ext>
              </c:extLst>
            </c:dLbl>
            <c:dLbl>
              <c:idx val="114"/>
              <c:tx>
                <c:rich>
                  <a:bodyPr/>
                  <a:lstStyle/>
                  <a:p>
                    <a:fld id="{461601E9-ADF9-0141-AC66-E5B4E4111D5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3-7F41-F647-AFB1-65BD96B31643}"/>
                </c:ext>
              </c:extLst>
            </c:dLbl>
            <c:dLbl>
              <c:idx val="115"/>
              <c:tx>
                <c:rich>
                  <a:bodyPr/>
                  <a:lstStyle/>
                  <a:p>
                    <a:fld id="{40F6E31A-D649-8740-84C5-A9A1BF26405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4-7F41-F647-AFB1-65BD96B31643}"/>
                </c:ext>
              </c:extLst>
            </c:dLbl>
            <c:dLbl>
              <c:idx val="116"/>
              <c:tx>
                <c:rich>
                  <a:bodyPr/>
                  <a:lstStyle/>
                  <a:p>
                    <a:fld id="{8F0737CF-B1AA-FB45-8790-62AFE84F253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5-7F41-F647-AFB1-65BD96B31643}"/>
                </c:ext>
              </c:extLst>
            </c:dLbl>
            <c:dLbl>
              <c:idx val="117"/>
              <c:tx>
                <c:rich>
                  <a:bodyPr/>
                  <a:lstStyle/>
                  <a:p>
                    <a:fld id="{00C97396-F5CB-674F-A14D-8C106F15DAB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6-7F41-F647-AFB1-65BD96B31643}"/>
                </c:ext>
              </c:extLst>
            </c:dLbl>
            <c:dLbl>
              <c:idx val="118"/>
              <c:tx>
                <c:rich>
                  <a:bodyPr/>
                  <a:lstStyle/>
                  <a:p>
                    <a:fld id="{F024D613-6B00-6B4B-A662-842C31E08B6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7F41-F647-AFB1-65BD96B31643}"/>
                </c:ext>
              </c:extLst>
            </c:dLbl>
            <c:dLbl>
              <c:idx val="119"/>
              <c:tx>
                <c:rich>
                  <a:bodyPr/>
                  <a:lstStyle/>
                  <a:p>
                    <a:fld id="{7E32E83A-C612-E748-ACFD-B5A767FD998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8-7F41-F647-AFB1-65BD96B31643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42E09DF6-488C-8A40-9C61-66DE97F6300D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9-7F41-F647-AFB1-65BD96B31643}"/>
                </c:ext>
              </c:extLst>
            </c:dLbl>
            <c:dLbl>
              <c:idx val="121"/>
              <c:tx>
                <c:rich>
                  <a:bodyPr/>
                  <a:lstStyle/>
                  <a:p>
                    <a:fld id="{33BDF143-1014-C14F-B1AB-030D3B82944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A-7F41-F647-AFB1-65BD96B31643}"/>
                </c:ext>
              </c:extLst>
            </c:dLbl>
            <c:dLbl>
              <c:idx val="122"/>
              <c:layout>
                <c:manualLayout>
                  <c:x val="-4.2390843577787196E-3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9A9BFD-5C5C-9746-B8D6-0982ACEB2AE9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[INTERVALODACÉLULA]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F41-F647-AFB1-65BD96B31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1"/>
            <c:dispEq val="0"/>
            <c:trendlineLbl>
              <c:layout>
                <c:manualLayout>
                  <c:x val="-0.12001548767828354"/>
                  <c:y val="0.18227244154072114"/>
                </c:manualLayout>
              </c:layout>
              <c:numFmt formatCode="General" sourceLinked="0"/>
              <c:spPr>
                <a:solidFill>
                  <a:srgbClr val="993C1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'IDH vs Arrec pc 2019'!$B$1:$B$123</c:f>
              <c:numCache>
                <c:formatCode>#,##0</c:formatCode>
                <c:ptCount val="123"/>
                <c:pt idx="0">
                  <c:v>3457.68</c:v>
                </c:pt>
                <c:pt idx="1">
                  <c:v>6291.11</c:v>
                </c:pt>
                <c:pt idx="2">
                  <c:v>3103.9</c:v>
                </c:pt>
                <c:pt idx="3">
                  <c:v>3970.82</c:v>
                </c:pt>
                <c:pt idx="4">
                  <c:v>13990.42</c:v>
                </c:pt>
                <c:pt idx="5">
                  <c:v>23972.400000000001</c:v>
                </c:pt>
                <c:pt idx="6">
                  <c:v>2609.09</c:v>
                </c:pt>
                <c:pt idx="7">
                  <c:v>22169.72</c:v>
                </c:pt>
                <c:pt idx="8">
                  <c:v>377.24</c:v>
                </c:pt>
                <c:pt idx="9">
                  <c:v>523.79</c:v>
                </c:pt>
                <c:pt idx="10">
                  <c:v>7105.91</c:v>
                </c:pt>
                <c:pt idx="11">
                  <c:v>7038.86</c:v>
                </c:pt>
                <c:pt idx="12">
                  <c:v>5366.13</c:v>
                </c:pt>
                <c:pt idx="13">
                  <c:v>6668.44</c:v>
                </c:pt>
                <c:pt idx="14">
                  <c:v>2017.13</c:v>
                </c:pt>
                <c:pt idx="15">
                  <c:v>2162.61</c:v>
                </c:pt>
                <c:pt idx="16">
                  <c:v>4725.6099999999997</c:v>
                </c:pt>
                <c:pt idx="17">
                  <c:v>5168.84</c:v>
                </c:pt>
                <c:pt idx="18">
                  <c:v>1224.93</c:v>
                </c:pt>
                <c:pt idx="19">
                  <c:v>2251.64</c:v>
                </c:pt>
                <c:pt idx="20">
                  <c:v>16394.23</c:v>
                </c:pt>
                <c:pt idx="21">
                  <c:v>19267.45</c:v>
                </c:pt>
                <c:pt idx="22">
                  <c:v>5009.04</c:v>
                </c:pt>
                <c:pt idx="23">
                  <c:v>3510.6</c:v>
                </c:pt>
                <c:pt idx="24">
                  <c:v>673.49</c:v>
                </c:pt>
                <c:pt idx="25">
                  <c:v>518.94000000000005</c:v>
                </c:pt>
                <c:pt idx="26">
                  <c:v>82.92</c:v>
                </c:pt>
                <c:pt idx="27">
                  <c:v>365.5</c:v>
                </c:pt>
                <c:pt idx="28">
                  <c:v>2958.27</c:v>
                </c:pt>
                <c:pt idx="29">
                  <c:v>1668.03</c:v>
                </c:pt>
                <c:pt idx="30">
                  <c:v>4745.16</c:v>
                </c:pt>
                <c:pt idx="31">
                  <c:v>14304.59</c:v>
                </c:pt>
                <c:pt idx="32">
                  <c:v>14339.65</c:v>
                </c:pt>
                <c:pt idx="33">
                  <c:v>20923.73</c:v>
                </c:pt>
                <c:pt idx="34">
                  <c:v>26759.02</c:v>
                </c:pt>
                <c:pt idx="35">
                  <c:v>2559.08</c:v>
                </c:pt>
                <c:pt idx="36">
                  <c:v>2275.2199999999998</c:v>
                </c:pt>
                <c:pt idx="37">
                  <c:v>1799.46</c:v>
                </c:pt>
                <c:pt idx="38">
                  <c:v>14181.69</c:v>
                </c:pt>
                <c:pt idx="39">
                  <c:v>12135.77</c:v>
                </c:pt>
                <c:pt idx="40">
                  <c:v>20563.89</c:v>
                </c:pt>
                <c:pt idx="41">
                  <c:v>3026.81</c:v>
                </c:pt>
                <c:pt idx="42">
                  <c:v>21439.79</c:v>
                </c:pt>
                <c:pt idx="43">
                  <c:v>15327.83</c:v>
                </c:pt>
                <c:pt idx="44">
                  <c:v>3608.87</c:v>
                </c:pt>
                <c:pt idx="45">
                  <c:v>736.95</c:v>
                </c:pt>
                <c:pt idx="46">
                  <c:v>11707.16</c:v>
                </c:pt>
                <c:pt idx="47">
                  <c:v>1061.26</c:v>
                </c:pt>
                <c:pt idx="48">
                  <c:v>3027.86</c:v>
                </c:pt>
                <c:pt idx="49">
                  <c:v>1228.22</c:v>
                </c:pt>
                <c:pt idx="50">
                  <c:v>10993.81</c:v>
                </c:pt>
                <c:pt idx="51">
                  <c:v>12000.12</c:v>
                </c:pt>
                <c:pt idx="52">
                  <c:v>1387.83</c:v>
                </c:pt>
                <c:pt idx="53">
                  <c:v>19019.990000000002</c:v>
                </c:pt>
                <c:pt idx="54">
                  <c:v>20227.63</c:v>
                </c:pt>
                <c:pt idx="55">
                  <c:v>12373.07</c:v>
                </c:pt>
                <c:pt idx="56">
                  <c:v>18130.7</c:v>
                </c:pt>
                <c:pt idx="57">
                  <c:v>3010.8</c:v>
                </c:pt>
                <c:pt idx="58">
                  <c:v>13140.25</c:v>
                </c:pt>
                <c:pt idx="59">
                  <c:v>4366.58</c:v>
                </c:pt>
                <c:pt idx="60">
                  <c:v>808.2</c:v>
                </c:pt>
                <c:pt idx="61">
                  <c:v>1027.55</c:v>
                </c:pt>
                <c:pt idx="62">
                  <c:v>1004.31</c:v>
                </c:pt>
                <c:pt idx="63">
                  <c:v>11654.29</c:v>
                </c:pt>
                <c:pt idx="64">
                  <c:v>826.88</c:v>
                </c:pt>
                <c:pt idx="65">
                  <c:v>3205.06</c:v>
                </c:pt>
                <c:pt idx="66">
                  <c:v>577.51</c:v>
                </c:pt>
                <c:pt idx="67">
                  <c:v>11273.27</c:v>
                </c:pt>
                <c:pt idx="68">
                  <c:v>46785.37</c:v>
                </c:pt>
                <c:pt idx="69">
                  <c:v>9568.3700000000008</c:v>
                </c:pt>
                <c:pt idx="70">
                  <c:v>2410.11</c:v>
                </c:pt>
                <c:pt idx="71">
                  <c:v>3600.15</c:v>
                </c:pt>
                <c:pt idx="72">
                  <c:v>189.05</c:v>
                </c:pt>
                <c:pt idx="73">
                  <c:v>5301.48</c:v>
                </c:pt>
                <c:pt idx="74">
                  <c:v>3255.45</c:v>
                </c:pt>
                <c:pt idx="75">
                  <c:v>4535.47</c:v>
                </c:pt>
                <c:pt idx="76">
                  <c:v>406.14</c:v>
                </c:pt>
                <c:pt idx="77">
                  <c:v>14033.31</c:v>
                </c:pt>
                <c:pt idx="78">
                  <c:v>325.14</c:v>
                </c:pt>
                <c:pt idx="79">
                  <c:v>2915.97</c:v>
                </c:pt>
                <c:pt idx="80">
                  <c:v>821.43</c:v>
                </c:pt>
                <c:pt idx="81">
                  <c:v>4828.71</c:v>
                </c:pt>
                <c:pt idx="82">
                  <c:v>180.2</c:v>
                </c:pt>
                <c:pt idx="83">
                  <c:v>3474.12</c:v>
                </c:pt>
                <c:pt idx="84">
                  <c:v>2015.41</c:v>
                </c:pt>
                <c:pt idx="85">
                  <c:v>127.27</c:v>
                </c:pt>
                <c:pt idx="86">
                  <c:v>306.08</c:v>
                </c:pt>
                <c:pt idx="87">
                  <c:v>1399.34</c:v>
                </c:pt>
                <c:pt idx="88">
                  <c:v>22481.91</c:v>
                </c:pt>
                <c:pt idx="89">
                  <c:v>25309.200000000001</c:v>
                </c:pt>
                <c:pt idx="90">
                  <c:v>13151.3</c:v>
                </c:pt>
                <c:pt idx="91">
                  <c:v>541.15</c:v>
                </c:pt>
                <c:pt idx="92">
                  <c:v>4432.37</c:v>
                </c:pt>
                <c:pt idx="93">
                  <c:v>2127.2800000000002</c:v>
                </c:pt>
                <c:pt idx="94">
                  <c:v>1622.49</c:v>
                </c:pt>
                <c:pt idx="95">
                  <c:v>476.25</c:v>
                </c:pt>
                <c:pt idx="96">
                  <c:v>11684.75</c:v>
                </c:pt>
                <c:pt idx="97">
                  <c:v>12070.58</c:v>
                </c:pt>
                <c:pt idx="98">
                  <c:v>1732.78</c:v>
                </c:pt>
                <c:pt idx="99">
                  <c:v>7520.37</c:v>
                </c:pt>
                <c:pt idx="100">
                  <c:v>7491.69</c:v>
                </c:pt>
                <c:pt idx="101">
                  <c:v>393.25</c:v>
                </c:pt>
                <c:pt idx="102">
                  <c:v>618.11</c:v>
                </c:pt>
                <c:pt idx="103">
                  <c:v>200.87</c:v>
                </c:pt>
                <c:pt idx="104">
                  <c:v>1838.27</c:v>
                </c:pt>
                <c:pt idx="105">
                  <c:v>6936.59</c:v>
                </c:pt>
                <c:pt idx="106">
                  <c:v>11338.62</c:v>
                </c:pt>
                <c:pt idx="107">
                  <c:v>14577.33</c:v>
                </c:pt>
                <c:pt idx="108">
                  <c:v>22873.83</c:v>
                </c:pt>
                <c:pt idx="109">
                  <c:v>1629.63</c:v>
                </c:pt>
                <c:pt idx="110">
                  <c:v>318.17</c:v>
                </c:pt>
                <c:pt idx="111">
                  <c:v>3178.45</c:v>
                </c:pt>
                <c:pt idx="112">
                  <c:v>6388.65</c:v>
                </c:pt>
                <c:pt idx="113">
                  <c:v>3648.09</c:v>
                </c:pt>
                <c:pt idx="114">
                  <c:v>6590.46</c:v>
                </c:pt>
                <c:pt idx="115">
                  <c:v>309.95</c:v>
                </c:pt>
                <c:pt idx="116">
                  <c:v>4194.3100000000004</c:v>
                </c:pt>
                <c:pt idx="117">
                  <c:v>6021.65</c:v>
                </c:pt>
                <c:pt idx="118">
                  <c:v>15726.73</c:v>
                </c:pt>
                <c:pt idx="119">
                  <c:v>1707.61</c:v>
                </c:pt>
                <c:pt idx="120">
                  <c:v>2447.92</c:v>
                </c:pt>
                <c:pt idx="121">
                  <c:v>3583.51</c:v>
                </c:pt>
                <c:pt idx="122">
                  <c:v>6943.174508196721</c:v>
                </c:pt>
              </c:numCache>
            </c:numRef>
          </c:xVal>
          <c:yVal>
            <c:numRef>
              <c:f>'IDH vs Arrec pc 2019'!$C$1:$C$123</c:f>
              <c:numCache>
                <c:formatCode>#,##0.00</c:formatCode>
                <c:ptCount val="123"/>
                <c:pt idx="0">
                  <c:v>0.81</c:v>
                </c:pt>
                <c:pt idx="1">
                  <c:v>0.85199999999999998</c:v>
                </c:pt>
                <c:pt idx="2">
                  <c:v>0.77800000000000002</c:v>
                </c:pt>
                <c:pt idx="3">
                  <c:v>0.8</c:v>
                </c:pt>
                <c:pt idx="4">
                  <c:v>0.94099999999999995</c:v>
                </c:pt>
                <c:pt idx="5">
                  <c:v>0.91900000000000004</c:v>
                </c:pt>
                <c:pt idx="6">
                  <c:v>0.76100000000000001</c:v>
                </c:pt>
                <c:pt idx="7">
                  <c:v>0.93600000000000005</c:v>
                </c:pt>
                <c:pt idx="8">
                  <c:v>0.45200000000000001</c:v>
                </c:pt>
                <c:pt idx="9">
                  <c:v>0.64400000000000002</c:v>
                </c:pt>
                <c:pt idx="10">
                  <c:v>0.81</c:v>
                </c:pt>
                <c:pt idx="11">
                  <c:v>0.81599999999999995</c:v>
                </c:pt>
                <c:pt idx="12">
                  <c:v>0.78300000000000003</c:v>
                </c:pt>
                <c:pt idx="13">
                  <c:v>0.81699999999999995</c:v>
                </c:pt>
                <c:pt idx="14">
                  <c:v>0.70499999999999996</c:v>
                </c:pt>
                <c:pt idx="15">
                  <c:v>0.71699999999999997</c:v>
                </c:pt>
                <c:pt idx="16">
                  <c:v>0.76600000000000001</c:v>
                </c:pt>
                <c:pt idx="17">
                  <c:v>0.79900000000000004</c:v>
                </c:pt>
                <c:pt idx="18">
                  <c:v>0.67100000000000004</c:v>
                </c:pt>
                <c:pt idx="19">
                  <c:v>0.71699999999999997</c:v>
                </c:pt>
                <c:pt idx="20">
                  <c:v>0.93700000000000006</c:v>
                </c:pt>
                <c:pt idx="21">
                  <c:v>0.96199999999999997</c:v>
                </c:pt>
                <c:pt idx="22">
                  <c:v>0.86099999999999999</c:v>
                </c:pt>
                <c:pt idx="23">
                  <c:v>0.76200000000000001</c:v>
                </c:pt>
                <c:pt idx="24">
                  <c:v>0.55000000000000004</c:v>
                </c:pt>
                <c:pt idx="25">
                  <c:v>0.58299999999999996</c:v>
                </c:pt>
                <c:pt idx="26">
                  <c:v>0.48199999999999998</c:v>
                </c:pt>
                <c:pt idx="27">
                  <c:v>0.56999999999999995</c:v>
                </c:pt>
                <c:pt idx="28">
                  <c:v>0.76800000000000002</c:v>
                </c:pt>
                <c:pt idx="29">
                  <c:v>0.67600000000000005</c:v>
                </c:pt>
                <c:pt idx="30">
                  <c:v>0.81899999999999995</c:v>
                </c:pt>
                <c:pt idx="31">
                  <c:v>0.89700000000000002</c:v>
                </c:pt>
                <c:pt idx="32">
                  <c:v>0.89700000000000002</c:v>
                </c:pt>
                <c:pt idx="33">
                  <c:v>0.94799999999999995</c:v>
                </c:pt>
                <c:pt idx="34">
                  <c:v>0.94599999999999995</c:v>
                </c:pt>
                <c:pt idx="35">
                  <c:v>0.77100000000000002</c:v>
                </c:pt>
                <c:pt idx="36">
                  <c:v>0.76</c:v>
                </c:pt>
                <c:pt idx="37">
                  <c:v>0.73499999999999999</c:v>
                </c:pt>
                <c:pt idx="38">
                  <c:v>0.90800000000000003</c:v>
                </c:pt>
                <c:pt idx="39">
                  <c:v>0.89600000000000002</c:v>
                </c:pt>
                <c:pt idx="40">
                  <c:v>0.93899999999999995</c:v>
                </c:pt>
                <c:pt idx="41">
                  <c:v>0.746</c:v>
                </c:pt>
                <c:pt idx="42">
                  <c:v>0.90500000000000003</c:v>
                </c:pt>
                <c:pt idx="43">
                  <c:v>0.93500000000000005</c:v>
                </c:pt>
                <c:pt idx="44">
                  <c:v>0.81</c:v>
                </c:pt>
                <c:pt idx="45">
                  <c:v>0.63100000000000001</c:v>
                </c:pt>
                <c:pt idx="46">
                  <c:v>0.88900000000000001</c:v>
                </c:pt>
                <c:pt idx="47">
                  <c:v>0.64200000000000002</c:v>
                </c:pt>
                <c:pt idx="48">
                  <c:v>0.70799999999999996</c:v>
                </c:pt>
                <c:pt idx="49">
                  <c:v>0.63200000000000001</c:v>
                </c:pt>
                <c:pt idx="50">
                  <c:v>0.86099999999999999</c:v>
                </c:pt>
                <c:pt idx="51">
                  <c:v>0.85299999999999998</c:v>
                </c:pt>
                <c:pt idx="52">
                  <c:v>0.71599999999999997</c:v>
                </c:pt>
                <c:pt idx="53">
                  <c:v>0.94199999999999995</c:v>
                </c:pt>
                <c:pt idx="54">
                  <c:v>0.96</c:v>
                </c:pt>
                <c:pt idx="55">
                  <c:v>0.92100000000000004</c:v>
                </c:pt>
                <c:pt idx="56">
                  <c:v>0.89700000000000002</c:v>
                </c:pt>
                <c:pt idx="57">
                  <c:v>0.71899999999999997</c:v>
                </c:pt>
                <c:pt idx="58">
                  <c:v>0.92400000000000004</c:v>
                </c:pt>
                <c:pt idx="59">
                  <c:v>0.81899999999999995</c:v>
                </c:pt>
                <c:pt idx="60">
                  <c:v>0.58099999999999996</c:v>
                </c:pt>
                <c:pt idx="61">
                  <c:v>0.69799999999999995</c:v>
                </c:pt>
                <c:pt idx="62">
                  <c:v>0.59799999999999998</c:v>
                </c:pt>
                <c:pt idx="63">
                  <c:v>0.92300000000000004</c:v>
                </c:pt>
                <c:pt idx="64">
                  <c:v>0.61</c:v>
                </c:pt>
                <c:pt idx="65">
                  <c:v>0.73499999999999999</c:v>
                </c:pt>
                <c:pt idx="66">
                  <c:v>0.52400000000000002</c:v>
                </c:pt>
                <c:pt idx="67">
                  <c:v>0.88400000000000001</c:v>
                </c:pt>
                <c:pt idx="68">
                  <c:v>0.92700000000000005</c:v>
                </c:pt>
                <c:pt idx="69">
                  <c:v>0.871</c:v>
                </c:pt>
                <c:pt idx="70">
                  <c:v>0.68200000000000005</c:v>
                </c:pt>
                <c:pt idx="71">
                  <c:v>0.77400000000000002</c:v>
                </c:pt>
                <c:pt idx="72">
                  <c:v>0.51</c:v>
                </c:pt>
                <c:pt idx="73">
                  <c:v>0.755</c:v>
                </c:pt>
                <c:pt idx="74">
                  <c:v>0.77900000000000003</c:v>
                </c:pt>
                <c:pt idx="75">
                  <c:v>0.78400000000000003</c:v>
                </c:pt>
                <c:pt idx="76">
                  <c:v>0.433</c:v>
                </c:pt>
                <c:pt idx="77">
                  <c:v>0.91500000000000004</c:v>
                </c:pt>
                <c:pt idx="78">
                  <c:v>0.59799999999999998</c:v>
                </c:pt>
                <c:pt idx="79">
                  <c:v>0.746</c:v>
                </c:pt>
                <c:pt idx="80">
                  <c:v>0.56299999999999994</c:v>
                </c:pt>
                <c:pt idx="81">
                  <c:v>0.81699999999999995</c:v>
                </c:pt>
                <c:pt idx="82">
                  <c:v>0.51900000000000002</c:v>
                </c:pt>
                <c:pt idx="83">
                  <c:v>0.81</c:v>
                </c:pt>
                <c:pt idx="84">
                  <c:v>0.63900000000000001</c:v>
                </c:pt>
                <c:pt idx="85">
                  <c:v>0.40600000000000003</c:v>
                </c:pt>
                <c:pt idx="86">
                  <c:v>0.53800000000000003</c:v>
                </c:pt>
                <c:pt idx="87">
                  <c:v>0.66400000000000003</c:v>
                </c:pt>
                <c:pt idx="88">
                  <c:v>0.94299999999999995</c:v>
                </c:pt>
                <c:pt idx="89">
                  <c:v>0.96099999999999997</c:v>
                </c:pt>
                <c:pt idx="90">
                  <c:v>0.93700000000000006</c:v>
                </c:pt>
                <c:pt idx="91">
                  <c:v>0.54600000000000004</c:v>
                </c:pt>
                <c:pt idx="92">
                  <c:v>0.81699999999999995</c:v>
                </c:pt>
                <c:pt idx="93">
                  <c:v>0.78</c:v>
                </c:pt>
                <c:pt idx="94">
                  <c:v>0.71799999999999997</c:v>
                </c:pt>
                <c:pt idx="95">
                  <c:v>0.56000000000000005</c:v>
                </c:pt>
                <c:pt idx="96">
                  <c:v>0.88100000000000001</c:v>
                </c:pt>
                <c:pt idx="97">
                  <c:v>0.86699999999999999</c:v>
                </c:pt>
                <c:pt idx="98">
                  <c:v>0.73199999999999998</c:v>
                </c:pt>
                <c:pt idx="99">
                  <c:v>0.83199999999999996</c:v>
                </c:pt>
                <c:pt idx="100">
                  <c:v>0.84499999999999997</c:v>
                </c:pt>
                <c:pt idx="101">
                  <c:v>0.53400000000000003</c:v>
                </c:pt>
                <c:pt idx="102">
                  <c:v>0.51300000000000001</c:v>
                </c:pt>
                <c:pt idx="103">
                  <c:v>0.48</c:v>
                </c:pt>
                <c:pt idx="104">
                  <c:v>0.68300000000000005</c:v>
                </c:pt>
                <c:pt idx="105">
                  <c:v>0.81100000000000005</c:v>
                </c:pt>
                <c:pt idx="106">
                  <c:v>0.86199999999999999</c:v>
                </c:pt>
                <c:pt idx="107">
                  <c:v>0.92100000000000004</c:v>
                </c:pt>
                <c:pt idx="108">
                  <c:v>0.94699999999999995</c:v>
                </c:pt>
                <c:pt idx="109">
                  <c:v>0.61499999999999999</c:v>
                </c:pt>
                <c:pt idx="110">
                  <c:v>0.53500000000000003</c:v>
                </c:pt>
                <c:pt idx="111">
                  <c:v>0.80400000000000005</c:v>
                </c:pt>
                <c:pt idx="112">
                  <c:v>0.82099999999999995</c:v>
                </c:pt>
                <c:pt idx="113">
                  <c:v>0.745</c:v>
                </c:pt>
                <c:pt idx="114">
                  <c:v>0.84199999999999997</c:v>
                </c:pt>
                <c:pt idx="115">
                  <c:v>0.52500000000000002</c:v>
                </c:pt>
                <c:pt idx="116">
                  <c:v>0.78600000000000003</c:v>
                </c:pt>
                <c:pt idx="117">
                  <c:v>0.82099999999999995</c:v>
                </c:pt>
                <c:pt idx="118">
                  <c:v>0.93</c:v>
                </c:pt>
                <c:pt idx="119">
                  <c:v>0.72599999999999998</c:v>
                </c:pt>
                <c:pt idx="120">
                  <c:v>0.70299999999999996</c:v>
                </c:pt>
                <c:pt idx="121">
                  <c:v>0.73599999999999999</c:v>
                </c:pt>
                <c:pt idx="122">
                  <c:v>0.75994262295082016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'IDH vs Arrec pc 2019'!$A$1:$A$123</c15:f>
                <c15:dlblRangeCache>
                  <c:ptCount val="123"/>
                  <c:pt idx="0">
                    <c:v>ALB</c:v>
                  </c:pt>
                  <c:pt idx="1">
                    <c:v>ARG</c:v>
                  </c:pt>
                  <c:pt idx="2">
                    <c:v>ARM</c:v>
                  </c:pt>
                  <c:pt idx="3">
                    <c:v>ATG</c:v>
                  </c:pt>
                  <c:pt idx="4">
                    <c:v>AUS</c:v>
                  </c:pt>
                  <c:pt idx="5">
                    <c:v>AUT</c:v>
                  </c:pt>
                  <c:pt idx="6">
                    <c:v>AZE</c:v>
                  </c:pt>
                  <c:pt idx="7">
                    <c:v>BEL</c:v>
                  </c:pt>
                  <c:pt idx="8">
                    <c:v>BFA</c:v>
                  </c:pt>
                  <c:pt idx="9">
                    <c:v>BGD</c:v>
                  </c:pt>
                  <c:pt idx="10">
                    <c:v>BGR</c:v>
                  </c:pt>
                  <c:pt idx="11">
                    <c:v>BHS</c:v>
                  </c:pt>
                  <c:pt idx="12">
                    <c:v>BIH</c:v>
                  </c:pt>
                  <c:pt idx="13">
                    <c:v>BLR</c:v>
                  </c:pt>
                  <c:pt idx="14">
                    <c:v>BLZ</c:v>
                  </c:pt>
                  <c:pt idx="15">
                    <c:v>BOL</c:v>
                  </c:pt>
                  <c:pt idx="16">
                    <c:v>BRA</c:v>
                  </c:pt>
                  <c:pt idx="17">
                    <c:v>BRB</c:v>
                  </c:pt>
                  <c:pt idx="18">
                    <c:v>BTN</c:v>
                  </c:pt>
                  <c:pt idx="19">
                    <c:v>BWA</c:v>
                  </c:pt>
                  <c:pt idx="20">
                    <c:v>CAN</c:v>
                  </c:pt>
                  <c:pt idx="21">
                    <c:v>CHE</c:v>
                  </c:pt>
                  <c:pt idx="22">
                    <c:v>CHL</c:v>
                  </c:pt>
                  <c:pt idx="23">
                    <c:v>CHN</c:v>
                  </c:pt>
                  <c:pt idx="24">
                    <c:v>CIV</c:v>
                  </c:pt>
                  <c:pt idx="25">
                    <c:v>CMR</c:v>
                  </c:pt>
                  <c:pt idx="26">
                    <c:v>COD</c:v>
                  </c:pt>
                  <c:pt idx="27">
                    <c:v>COG</c:v>
                  </c:pt>
                  <c:pt idx="28">
                    <c:v>COL</c:v>
                  </c:pt>
                  <c:pt idx="29">
                    <c:v>CPV</c:v>
                  </c:pt>
                  <c:pt idx="30">
                    <c:v>CRI</c:v>
                  </c:pt>
                  <c:pt idx="31">
                    <c:v>CYP</c:v>
                  </c:pt>
                  <c:pt idx="32">
                    <c:v>CZE</c:v>
                  </c:pt>
                  <c:pt idx="33">
                    <c:v>DEU</c:v>
                  </c:pt>
                  <c:pt idx="34">
                    <c:v>DNK</c:v>
                  </c:pt>
                  <c:pt idx="35">
                    <c:v>DOM</c:v>
                  </c:pt>
                  <c:pt idx="36">
                    <c:v>ECU</c:v>
                  </c:pt>
                  <c:pt idx="37">
                    <c:v>EGY</c:v>
                  </c:pt>
                  <c:pt idx="38">
                    <c:v>ESP</c:v>
                  </c:pt>
                  <c:pt idx="39">
                    <c:v>EST</c:v>
                  </c:pt>
                  <c:pt idx="40">
                    <c:v>FIN</c:v>
                  </c:pt>
                  <c:pt idx="41">
                    <c:v>FJI</c:v>
                  </c:pt>
                  <c:pt idx="42">
                    <c:v>FRA</c:v>
                  </c:pt>
                  <c:pt idx="43">
                    <c:v>GBR</c:v>
                  </c:pt>
                  <c:pt idx="44">
                    <c:v>GEO</c:v>
                  </c:pt>
                  <c:pt idx="45">
                    <c:v>GHA</c:v>
                  </c:pt>
                  <c:pt idx="46">
                    <c:v>GRC</c:v>
                  </c:pt>
                  <c:pt idx="47">
                    <c:v>GTM</c:v>
                  </c:pt>
                  <c:pt idx="48">
                    <c:v>GUY</c:v>
                  </c:pt>
                  <c:pt idx="49">
                    <c:v>HND</c:v>
                  </c:pt>
                  <c:pt idx="50">
                    <c:v>HRV</c:v>
                  </c:pt>
                  <c:pt idx="51">
                    <c:v>HUN</c:v>
                  </c:pt>
                  <c:pt idx="52">
                    <c:v>IDN</c:v>
                  </c:pt>
                  <c:pt idx="53">
                    <c:v>IRL</c:v>
                  </c:pt>
                  <c:pt idx="54">
                    <c:v>ISL</c:v>
                  </c:pt>
                  <c:pt idx="55">
                    <c:v>ISR</c:v>
                  </c:pt>
                  <c:pt idx="56">
                    <c:v>ITA</c:v>
                  </c:pt>
                  <c:pt idx="57">
                    <c:v>JAM</c:v>
                  </c:pt>
                  <c:pt idx="58">
                    <c:v>JPN</c:v>
                  </c:pt>
                  <c:pt idx="59">
                    <c:v>KAZ</c:v>
                  </c:pt>
                  <c:pt idx="60">
                    <c:v>KEN</c:v>
                  </c:pt>
                  <c:pt idx="61">
                    <c:v>KGZ</c:v>
                  </c:pt>
                  <c:pt idx="62">
                    <c:v>KHM</c:v>
                  </c:pt>
                  <c:pt idx="63">
                    <c:v>KOR</c:v>
                  </c:pt>
                  <c:pt idx="64">
                    <c:v>LAO</c:v>
                  </c:pt>
                  <c:pt idx="65">
                    <c:v>LCA</c:v>
                  </c:pt>
                  <c:pt idx="66">
                    <c:v>LSO</c:v>
                  </c:pt>
                  <c:pt idx="67">
                    <c:v>LTU</c:v>
                  </c:pt>
                  <c:pt idx="68">
                    <c:v>LUX</c:v>
                  </c:pt>
                  <c:pt idx="69">
                    <c:v>LVA</c:v>
                  </c:pt>
                  <c:pt idx="70">
                    <c:v>MAR</c:v>
                  </c:pt>
                  <c:pt idx="71">
                    <c:v>MDA</c:v>
                  </c:pt>
                  <c:pt idx="72">
                    <c:v>MDG</c:v>
                  </c:pt>
                  <c:pt idx="73">
                    <c:v>MDV</c:v>
                  </c:pt>
                  <c:pt idx="74">
                    <c:v>MEX</c:v>
                  </c:pt>
                  <c:pt idx="75">
                    <c:v>MKD</c:v>
                  </c:pt>
                  <c:pt idx="76">
                    <c:v>MLI</c:v>
                  </c:pt>
                  <c:pt idx="77">
                    <c:v>MLT</c:v>
                  </c:pt>
                  <c:pt idx="78">
                    <c:v>MMR</c:v>
                  </c:pt>
                  <c:pt idx="79">
                    <c:v>MNG</c:v>
                  </c:pt>
                  <c:pt idx="80">
                    <c:v>MRT</c:v>
                  </c:pt>
                  <c:pt idx="81">
                    <c:v>MUS</c:v>
                  </c:pt>
                  <c:pt idx="82">
                    <c:v>MWI</c:v>
                  </c:pt>
                  <c:pt idx="83">
                    <c:v>MYS</c:v>
                  </c:pt>
                  <c:pt idx="84">
                    <c:v>NAM</c:v>
                  </c:pt>
                  <c:pt idx="85">
                    <c:v>NER</c:v>
                  </c:pt>
                  <c:pt idx="86">
                    <c:v>NGA</c:v>
                  </c:pt>
                  <c:pt idx="87">
                    <c:v>NIC</c:v>
                  </c:pt>
                  <c:pt idx="88">
                    <c:v>NLD</c:v>
                  </c:pt>
                  <c:pt idx="89">
                    <c:v>NOR</c:v>
                  </c:pt>
                  <c:pt idx="90">
                    <c:v>NZL</c:v>
                  </c:pt>
                  <c:pt idx="91">
                    <c:v>PAK</c:v>
                  </c:pt>
                  <c:pt idx="92">
                    <c:v>PAN</c:v>
                  </c:pt>
                  <c:pt idx="93">
                    <c:v>PER</c:v>
                  </c:pt>
                  <c:pt idx="94">
                    <c:v>PHL</c:v>
                  </c:pt>
                  <c:pt idx="95">
                    <c:v>PNG</c:v>
                  </c:pt>
                  <c:pt idx="96">
                    <c:v>POL</c:v>
                  </c:pt>
                  <c:pt idx="97">
                    <c:v>PRT</c:v>
                  </c:pt>
                  <c:pt idx="98">
                    <c:v>PRY</c:v>
                  </c:pt>
                  <c:pt idx="99">
                    <c:v>ROU</c:v>
                  </c:pt>
                  <c:pt idx="100">
                    <c:v>RUS</c:v>
                  </c:pt>
                  <c:pt idx="101">
                    <c:v>RWA</c:v>
                  </c:pt>
                  <c:pt idx="102">
                    <c:v>SEN</c:v>
                  </c:pt>
                  <c:pt idx="103">
                    <c:v>SLE</c:v>
                  </c:pt>
                  <c:pt idx="104">
                    <c:v>SLV</c:v>
                  </c:pt>
                  <c:pt idx="105">
                    <c:v>SRB</c:v>
                  </c:pt>
                  <c:pt idx="106">
                    <c:v>SVK</c:v>
                  </c:pt>
                  <c:pt idx="107">
                    <c:v>SVN</c:v>
                  </c:pt>
                  <c:pt idx="108">
                    <c:v>SWE</c:v>
                  </c:pt>
                  <c:pt idx="109">
                    <c:v>SWZ</c:v>
                  </c:pt>
                  <c:pt idx="110">
                    <c:v>TGO</c:v>
                  </c:pt>
                  <c:pt idx="111">
                    <c:v>THA</c:v>
                  </c:pt>
                  <c:pt idx="112">
                    <c:v>TTO</c:v>
                  </c:pt>
                  <c:pt idx="113">
                    <c:v>TUN</c:v>
                  </c:pt>
                  <c:pt idx="114">
                    <c:v>TUR</c:v>
                  </c:pt>
                  <c:pt idx="115">
                    <c:v>UGA</c:v>
                  </c:pt>
                  <c:pt idx="116">
                    <c:v>UKR</c:v>
                  </c:pt>
                  <c:pt idx="117">
                    <c:v>URY</c:v>
                  </c:pt>
                  <c:pt idx="118">
                    <c:v>USA</c:v>
                  </c:pt>
                  <c:pt idx="119">
                    <c:v>UZB</c:v>
                  </c:pt>
                  <c:pt idx="120">
                    <c:v>VNM</c:v>
                  </c:pt>
                  <c:pt idx="121">
                    <c:v>ZAF</c:v>
                  </c:pt>
                  <c:pt idx="122">
                    <c:v>Média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C-7F41-F647-AFB1-65BD96B31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7973775"/>
        <c:axId val="1657974255"/>
      </c:scatterChart>
      <c:valAx>
        <c:axId val="1657973775"/>
        <c:scaling>
          <c:orientation val="minMax"/>
          <c:max val="3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>
                    <a:solidFill>
                      <a:schemeClr val="bg1"/>
                    </a:solidFill>
                  </a:rPr>
                  <a:t>Arrecadação tributária per capita em 2019 (em USD internacionais)</a:t>
                </a:r>
              </a:p>
            </c:rich>
          </c:tx>
          <c:layout>
            <c:manualLayout>
              <c:xMode val="edge"/>
              <c:yMode val="edge"/>
              <c:x val="0.34117167547406613"/>
              <c:y val="0.95803591332797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974255"/>
        <c:crosses val="autoZero"/>
        <c:crossBetween val="midCat"/>
      </c:valAx>
      <c:valAx>
        <c:axId val="1657974255"/>
        <c:scaling>
          <c:orientation val="minMax"/>
          <c:max val="1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>
                    <a:solidFill>
                      <a:schemeClr val="bg1"/>
                    </a:solidFill>
                  </a:rPr>
                  <a:t>IDH 2019</a:t>
                </a:r>
              </a:p>
            </c:rich>
          </c:tx>
          <c:layout>
            <c:manualLayout>
              <c:xMode val="edge"/>
              <c:yMode val="edge"/>
              <c:x val="9.764024304083652E-3"/>
              <c:y val="0.419539058752729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973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Planilha18!$B$2:$B$6</cx:f>
        <cx:lvl ptCount="5">
          <cx:pt idx="0">Europa e OCDE
de alta renda</cx:pt>
          <cx:pt idx="1">América Latina
e Caribe</cx:pt>
          <cx:pt idx="2">Demais países
de renda média</cx:pt>
          <cx:pt idx="3">Demais países
de renda baixa</cx:pt>
          <cx:pt idx="4">Brasil</cx:pt>
        </cx:lvl>
      </cx:strDim>
      <cx:numDim type="val">
        <cx:f>Planilha18!$C$2:$C$6</cx:f>
        <cx:lvl ptCount="5" formatCode="0,0">
          <cx:pt idx="0">2.9245783321175622</cx:pt>
          <cx:pt idx="1">3.4545714285714286</cx:pt>
          <cx:pt idx="2">3.0789396305926604</cx:pt>
          <cx:pt idx="3">2.6284403292520238</cx:pt>
          <cx:pt idx="4">2.7999999999999998</cx:pt>
        </cx:lvl>
      </cx:numDim>
    </cx:data>
  </cx:chartData>
  <cx:chart>
    <cx:title pos="t" align="ctr" overlay="0">
      <cx:tx>
        <cx:txData>
          <cx:v>% do PIB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>
              <a:solidFill>
                <a:schemeClr val="tx1"/>
              </a:solidFill>
              <a:latin typeface="+mn-lt"/>
            </a:defRPr>
          </a:pPr>
          <a:r>
            <a:rPr lang="pt-BR" sz="1800" b="0" i="0" u="none" strike="noStrike" baseline="0">
              <a:solidFill>
                <a:schemeClr val="tx1"/>
              </a:solidFill>
              <a:latin typeface="+mn-lt"/>
            </a:rPr>
            <a:t>% do PIB</a:t>
          </a:r>
        </a:p>
      </cx:txPr>
    </cx:title>
    <cx:plotArea>
      <cx:plotAreaRegion>
        <cx:series layoutId="funnel" uniqueId="{1B199701-BDAB-4ADC-B389-9651F998F7E4}">
          <cx:spPr>
            <a:pattFill prst="wdDnDiag">
              <a:fgClr>
                <a:srgbClr val="A74115"/>
              </a:fgClr>
              <a:bgClr>
                <a:schemeClr val="bg1"/>
              </a:bgClr>
            </a:pattFill>
          </cx:spPr>
          <cx:dataLabels>
            <cx:spPr>
              <a:solidFill>
                <a:srgbClr val="A74115"/>
              </a:solidFill>
            </cx:spPr>
            <cx:txPr>
              <a:bodyPr vertOverflow="overflow" horzOverflow="overflow" wrap="square" lIns="0" tIns="0" rIns="0" bIns="0"/>
              <a:lstStyle/>
              <a:p>
                <a:pPr algn="ctr" rtl="0">
                  <a:defRPr sz="1500" b="0" i="0">
                    <a:solidFill>
                      <a:schemeClr val="bg1"/>
                    </a:solidFill>
                    <a:latin typeface="+mn-lt"/>
                    <a:ea typeface="Aptos Narrow" panose="020B0004020202020204" pitchFamily="34" charset="0"/>
                    <a:cs typeface="Aptos Narrow" panose="020B0004020202020204" pitchFamily="34" charset="0"/>
                  </a:defRPr>
                </a:pPr>
                <a:endParaRPr lang="en-US" sz="1500" b="0">
                  <a:solidFill>
                    <a:schemeClr val="bg1"/>
                  </a:solidFill>
                  <a:latin typeface="+mn-lt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chemeClr val="tx1"/>
                </a:solidFill>
                <a:latin typeface="+mn-lt"/>
                <a:ea typeface="Aptos Narrow" panose="020B0004020202020204" pitchFamily="34" charset="0"/>
                <a:cs typeface="Aptos Narrow" panose="020B0004020202020204" pitchFamily="34" charset="0"/>
              </a:defRPr>
            </a:pPr>
            <a:endParaRPr lang="en-US" sz="1200">
              <a:solidFill>
                <a:schemeClr val="tx1"/>
              </a:solidFill>
              <a:latin typeface="+mn-lt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0.79902</cdr:x>
      <cdr:y>0.49926</cdr:y>
    </cdr:from>
    <cdr:to>
      <cdr:x>0.8634</cdr:x>
      <cdr:y>0.56994</cdr:y>
    </cdr:to>
    <cdr:sp macro="" textlink="">
      <cdr:nvSpPr>
        <cdr:cNvPr id="2" name="CaixaDeTexto 6">
          <a:extLst xmlns:a="http://schemas.openxmlformats.org/drawingml/2006/main">
            <a:ext uri="{FF2B5EF4-FFF2-40B4-BE49-F238E27FC236}">
              <a16:creationId xmlns:a16="http://schemas.microsoft.com/office/drawing/2014/main" id="{3A2771FF-506F-EA85-1837-A24FC70FFD98}"/>
            </a:ext>
          </a:extLst>
        </cdr:cNvPr>
        <cdr:cNvSpPr txBox="1"/>
      </cdr:nvSpPr>
      <cdr:spPr>
        <a:xfrm xmlns:a="http://schemas.openxmlformats.org/drawingml/2006/main">
          <a:off x="9632968" y="3260859"/>
          <a:ext cx="77611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400" b="1" i="0" u="none" strike="noStrike" cap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rPr>
            <a:t>53º</a:t>
          </a:r>
          <a:endParaRPr lang="pt-BR" sz="2400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0.59028</cdr:x>
      <cdr:y>0.48339</cdr:y>
    </cdr:from>
    <cdr:to>
      <cdr:x>0.73794</cdr:x>
      <cdr:y>0.56646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DFC0F185-98F9-8243-E4CF-0FAAC8342FE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116433" y="3157253"/>
          <a:ext cx="1780183" cy="542566"/>
        </a:xfrm>
        <a:prstGeom xmlns:a="http://schemas.openxmlformats.org/drawingml/2006/main" prst="rect">
          <a:avLst/>
        </a:prstGeom>
        <a:solidFill xmlns:a="http://schemas.openxmlformats.org/drawingml/2006/main">
          <a:srgbClr val="496D2E"/>
        </a:solidFill>
      </cdr:spPr>
    </cdr:pic>
  </cdr:relSizeAnchor>
  <cdr:relSizeAnchor xmlns:cdr="http://schemas.openxmlformats.org/drawingml/2006/chartDrawing">
    <cdr:from>
      <cdr:x>0.83473</cdr:x>
      <cdr:y>0.30763</cdr:y>
    </cdr:from>
    <cdr:to>
      <cdr:x>0.97329</cdr:x>
      <cdr:y>0.3907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16AF0251-5B54-F2C7-9295-A2A4026120E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063524" y="2009274"/>
          <a:ext cx="1670474" cy="542566"/>
        </a:xfrm>
        <a:prstGeom xmlns:a="http://schemas.openxmlformats.org/drawingml/2006/main" prst="rect">
          <a:avLst/>
        </a:prstGeom>
        <a:solidFill xmlns:a="http://schemas.openxmlformats.org/drawingml/2006/main">
          <a:srgbClr val="496D2E"/>
        </a:solidFill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C2A932AA-1607-A65F-A086-E270E9F1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153EC06E-2594-A302-9AD4-B4AF18102B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ECBEADFC-51FC-CB40-5AE6-FB57AC7DFF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02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49605B86-7CEC-D748-B6F8-1BE59FF17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7D805DBA-7D60-50FC-3F9D-E325B0FE2B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AA150333-FE0B-AB4D-C1F3-9F756F589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85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678E8204-4210-D991-E3AB-8FE9C2D7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92232F46-2CAA-8843-31E5-AB9A7ED9DE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DA2351D0-4A2D-2243-0750-8772D72A3A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159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F157F67B-0B2B-C286-C398-6BDF27507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C8132E0A-9470-C544-14B7-04D9178741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9BA2CC48-6AA5-BF2B-E8D6-557205D7D1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544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C3D9B40C-8EC5-2726-D4CB-1AC926722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F5487C62-12E4-8B97-E27F-EFB6EB9A4B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2A8DE61D-609B-929C-B8CC-E0169EF77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946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05D4E129-CCDF-9068-EAE3-1524FF1C3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345D822C-D88B-CD8F-70E0-EB59C48B8A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43A6F64A-9D4B-F90B-20D0-ED6BAE4F9C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028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DDB6AA91-352D-177B-7A4D-B3268D5A6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5CD7F34A-3E9D-F90C-A0F6-AF23A800BA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83484C8A-179C-D459-4785-787414970B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465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C78BB585-883F-B0EB-0FD0-94F904C3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0EE29942-AA7C-A16B-A678-EF81495420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D1E77322-F283-9A08-FAAA-EF0800D144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995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7C536735-4DEE-08C9-F047-D0968190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961CE156-AF14-D2C6-501E-131BCCA0FE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85B4F8D5-45B6-23AB-A286-DC38385452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076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8B3039DE-EDB5-5450-7508-BC0297B63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E5AF7418-DE41-68CE-9F27-83D18FEF4E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1BE05A30-0EAC-0D79-1BF7-F118A00EC5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52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434944F2-2422-7BB9-9A78-C60AEA97D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C679E593-E69D-C2A0-72CA-E1922AEDC7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5FE529F1-6EC0-CB08-7AA0-51456F7CB3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136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5A7780FB-8E7C-7E7A-A2AC-C9E071C72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D8BBF3FB-F40B-D024-F5D5-79FAF3CCF1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1C5C589C-2F73-F5FF-1B9D-7134B27643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762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F5755C77-3FE6-84EA-DC5E-1B7A30B87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2FB11252-2463-93B1-689E-4C300FE0C4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FB86DECF-F408-5168-1AE2-8C1852728B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1654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E77AEA02-560A-22B1-FCE2-EE0BD687F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6516C659-625E-07CE-D9D2-9DFC10F974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61C43702-E375-A89A-F2ED-2382DE748E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6634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A91F182B-B9B3-B00A-846D-C72028CE8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DA3F6A5C-55AE-279F-9428-833E382A0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228A4E4E-4EED-089A-18F4-CCF07CCC59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823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D6D996F9-5A09-B7B3-0E6A-E95256AFD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67DA9C22-B8B0-B205-1DF3-AD4159DED1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4A71830C-1CC9-4A66-774B-DEF4A8E4D4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731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06E1920B-AAEF-931A-B8B5-E29D1B5D6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C695AA06-521B-9CA4-6C4F-384EA7744F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051AF7C2-67C2-9DA9-08C4-0807865B6F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128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E7D40B91-B7B1-14A3-2BB5-35360891A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95C2FF7A-0B9B-1F43-CA43-D6B51D3019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2FD5D7D1-EF70-8589-C1A1-8AF613E7BA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3938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0E5225B-A5EF-811C-C95F-D055A1366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94ce500c0_0_29:notes">
            <a:extLst>
              <a:ext uri="{FF2B5EF4-FFF2-40B4-BE49-F238E27FC236}">
                <a16:creationId xmlns:a16="http://schemas.microsoft.com/office/drawing/2014/main" id="{9D8B3155-486C-B13B-6593-3307D4C9A6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194ce500c0_0_29:notes">
            <a:extLst>
              <a:ext uri="{FF2B5EF4-FFF2-40B4-BE49-F238E27FC236}">
                <a16:creationId xmlns:a16="http://schemas.microsoft.com/office/drawing/2014/main" id="{9A44F50B-D23C-F01C-C68E-4FB79FFF20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3194ce500c0_0_29:notes">
            <a:extLst>
              <a:ext uri="{FF2B5EF4-FFF2-40B4-BE49-F238E27FC236}">
                <a16:creationId xmlns:a16="http://schemas.microsoft.com/office/drawing/2014/main" id="{9CF10207-BCB4-9989-536A-FA5F7F8B04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487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138C2170-EF1F-8265-27D9-BE54F73A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f55e2a5d_0_11:notes">
            <a:extLst>
              <a:ext uri="{FF2B5EF4-FFF2-40B4-BE49-F238E27FC236}">
                <a16:creationId xmlns:a16="http://schemas.microsoft.com/office/drawing/2014/main" id="{BB6A06A5-3D58-905C-85B4-FF4B88063A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e1f55e2a5d_0_11:notes">
            <a:extLst>
              <a:ext uri="{FF2B5EF4-FFF2-40B4-BE49-F238E27FC236}">
                <a16:creationId xmlns:a16="http://schemas.microsoft.com/office/drawing/2014/main" id="{D1D64C22-57CB-15F4-DD22-56E2C20D26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5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87B8BC58-0343-6C12-A717-AC98287F1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B0EDF2B1-439D-C881-0320-84AE96BBD1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5BBCB51E-C31E-3360-AD56-917BCC0D10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419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E102EA00-0E5A-BA32-8C74-9BD425FC5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E63054AB-93DD-6401-9359-43023107B1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8C85E237-DFF5-2379-FDBF-D9F3B3A7A8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84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5994E95D-5AE2-0647-ABCA-3497C0FF1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29B069B6-DC08-6ADF-42DE-0DA00618CF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FFD64B8A-5FFE-51B4-1EED-E92580523E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85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3DA36647-667B-A423-4BC8-89BC37F82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ADB85F1A-F281-76AA-2BF9-30BC7E116C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02A05821-6371-24AA-4950-F93AAD61F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70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1DFA2337-83E1-73BE-0A3C-900A6940D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13A58E7F-6F2E-0690-C13D-6F5CA4572F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881F36B8-1FB6-D454-6365-0AE21DDE87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74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37B0EE77-B801-AA8C-5474-3B0704CE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1f55e2a5d_0_2:notes">
            <a:extLst>
              <a:ext uri="{FF2B5EF4-FFF2-40B4-BE49-F238E27FC236}">
                <a16:creationId xmlns:a16="http://schemas.microsoft.com/office/drawing/2014/main" id="{B27FD37D-200D-ADA6-FE69-AE5749DC86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e1f55e2a5d_0_2:notes">
            <a:extLst>
              <a:ext uri="{FF2B5EF4-FFF2-40B4-BE49-F238E27FC236}">
                <a16:creationId xmlns:a16="http://schemas.microsoft.com/office/drawing/2014/main" id="{6ACD39F6-298E-08D9-DB9B-6025BC41F6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8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9D8FCC35-D1A6-9E7D-89E4-2D2925C72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8616bd3d0_0_4:notes">
            <a:extLst>
              <a:ext uri="{FF2B5EF4-FFF2-40B4-BE49-F238E27FC236}">
                <a16:creationId xmlns:a16="http://schemas.microsoft.com/office/drawing/2014/main" id="{28A18749-A1C6-8BBA-882C-3A7E520FA8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a8616bd3d0_0_4:notes">
            <a:extLst>
              <a:ext uri="{FF2B5EF4-FFF2-40B4-BE49-F238E27FC236}">
                <a16:creationId xmlns:a16="http://schemas.microsoft.com/office/drawing/2014/main" id="{33727D59-7608-FA3B-F051-330999B428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243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B7C-079C-4A6A-9089-8DEB5C1960AD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FC02-0443-4D68-8BD3-1DA6EC44A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16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14/relationships/chartEx" Target="../charts/chartEx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3.sv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27433" y="2830926"/>
            <a:ext cx="57371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3507806" y="4047732"/>
            <a:ext cx="51763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title="ED. Niemyer cor bran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963" y="105375"/>
            <a:ext cx="5878052" cy="17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009403" y="2548779"/>
            <a:ext cx="1036979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1" dirty="0">
                <a:solidFill>
                  <a:srgbClr val="DB9920"/>
                </a:solidFill>
              </a:rPr>
              <a:t>Solidariedade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1" dirty="0">
                <a:solidFill>
                  <a:srgbClr val="DB9920"/>
                </a:solidFill>
              </a:rPr>
              <a:t>Fiscal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E1B4D7-3B7F-947D-5BC6-426FB2710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808" y="5453972"/>
            <a:ext cx="2906384" cy="864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1F54DE7-09C0-BFED-7D22-B98A6F43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A5394A17-63F4-8C75-1394-32057BBB4E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7;g3e1f55e2a5d_0_2" title="ED. Niemyer cor branca.png">
            <a:extLst>
              <a:ext uri="{FF2B5EF4-FFF2-40B4-BE49-F238E27FC236}">
                <a16:creationId xmlns:a16="http://schemas.microsoft.com/office/drawing/2014/main" id="{4CA2ECD4-031B-9750-99B3-3EBC35DA90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807" y="289516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5;g3a8616bd3d0_0_4">
            <a:extLst>
              <a:ext uri="{FF2B5EF4-FFF2-40B4-BE49-F238E27FC236}">
                <a16:creationId xmlns:a16="http://schemas.microsoft.com/office/drawing/2014/main" id="{80AFFF42-FB46-8BE7-FA5C-FB645AE56ABD}"/>
              </a:ext>
            </a:extLst>
          </p:cNvPr>
          <p:cNvSpPr/>
          <p:nvPr/>
        </p:nvSpPr>
        <p:spPr>
          <a:xfrm>
            <a:off x="179882" y="1341897"/>
            <a:ext cx="11827239" cy="534371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5;g3a8616bd3d0_0_4">
            <a:extLst>
              <a:ext uri="{FF2B5EF4-FFF2-40B4-BE49-F238E27FC236}">
                <a16:creationId xmlns:a16="http://schemas.microsoft.com/office/drawing/2014/main" id="{BE7C47DD-FE24-6CBB-A823-1FC968B454BF}"/>
              </a:ext>
            </a:extLst>
          </p:cNvPr>
          <p:cNvSpPr/>
          <p:nvPr/>
        </p:nvSpPr>
        <p:spPr>
          <a:xfrm>
            <a:off x="179882" y="172388"/>
            <a:ext cx="8843380" cy="146154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2" name="Gráfico 1">
                <a:extLst>
                  <a:ext uri="{FF2B5EF4-FFF2-40B4-BE49-F238E27FC236}">
                    <a16:creationId xmlns:a16="http://schemas.microsoft.com/office/drawing/2014/main" id="{8DF05723-8641-ACCA-4BCA-049B897CFC0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97934316"/>
                  </p:ext>
                </p:extLst>
              </p:nvPr>
            </p:nvGraphicFramePr>
            <p:xfrm>
              <a:off x="488932" y="3429000"/>
              <a:ext cx="5276867" cy="30546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2" name="Gráfico 1">
                <a:extLst>
                  <a:ext uri="{FF2B5EF4-FFF2-40B4-BE49-F238E27FC236}">
                    <a16:creationId xmlns:a16="http://schemas.microsoft.com/office/drawing/2014/main" id="{8DF05723-8641-ACCA-4BCA-049B897CFC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932" y="3429000"/>
                <a:ext cx="5276867" cy="305469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D14FB759-4FD9-AFAF-FD6D-B2F62EE5BF8C}"/>
              </a:ext>
            </a:extLst>
          </p:cNvPr>
          <p:cNvSpPr txBox="1"/>
          <p:nvPr/>
        </p:nvSpPr>
        <p:spPr>
          <a:xfrm>
            <a:off x="488933" y="1807314"/>
            <a:ext cx="4046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Brasil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alta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alíquota</a:t>
            </a:r>
            <a:r>
              <a:rPr lang="en-US" dirty="0">
                <a:solidFill>
                  <a:schemeClr val="tx1"/>
                </a:solidFill>
              </a:rPr>
              <a:t> legal no </a:t>
            </a:r>
            <a:r>
              <a:rPr lang="en-US" dirty="0" err="1">
                <a:solidFill>
                  <a:schemeClr val="tx1"/>
                </a:solidFill>
              </a:rPr>
              <a:t>sistema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padrão</a:t>
            </a:r>
            <a:r>
              <a:rPr lang="en-US" dirty="0">
                <a:solidFill>
                  <a:schemeClr val="tx1"/>
                </a:solidFill>
              </a:rPr>
              <a:t> X </a:t>
            </a:r>
            <a:r>
              <a:rPr lang="en-US" dirty="0" err="1">
                <a:solidFill>
                  <a:schemeClr val="tx1"/>
                </a:solidFill>
              </a:rPr>
              <a:t>arrecadação</a:t>
            </a:r>
            <a:r>
              <a:rPr lang="en-US" dirty="0">
                <a:solidFill>
                  <a:schemeClr val="tx1"/>
                </a:solidFill>
              </a:rPr>
              <a:t> similar a outros </a:t>
            </a:r>
            <a:r>
              <a:rPr lang="en-US" dirty="0" err="1">
                <a:solidFill>
                  <a:schemeClr val="tx1"/>
                </a:solidFill>
              </a:rPr>
              <a:t>países</a:t>
            </a:r>
            <a:r>
              <a:rPr lang="en-US" dirty="0">
                <a:solidFill>
                  <a:schemeClr val="tx1"/>
                </a:solidFill>
              </a:rPr>
              <a:t> =</a:t>
            </a:r>
          </a:p>
          <a:p>
            <a:r>
              <a:rPr lang="en-US" b="1" dirty="0">
                <a:solidFill>
                  <a:schemeClr val="tx1"/>
                </a:solidFill>
              </a:rPr>
              <a:t>alto GAP </a:t>
            </a:r>
            <a:r>
              <a:rPr lang="en-US" b="1" dirty="0" err="1">
                <a:solidFill>
                  <a:schemeClr val="tx1"/>
                </a:solidFill>
              </a:rPr>
              <a:t>tributário</a:t>
            </a:r>
            <a:r>
              <a:rPr lang="en-US" b="1" dirty="0">
                <a:solidFill>
                  <a:schemeClr val="tx1"/>
                </a:solidFill>
              </a:rPr>
              <a:t> do IRPJ.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F911C8-B654-13AA-18F7-0B6E60B2D8AB}"/>
              </a:ext>
            </a:extLst>
          </p:cNvPr>
          <p:cNvSpPr txBox="1"/>
          <p:nvPr/>
        </p:nvSpPr>
        <p:spPr>
          <a:xfrm>
            <a:off x="489020" y="445097"/>
            <a:ext cx="77855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dirty="0">
                <a:solidFill>
                  <a:srgbClr val="A74115"/>
                </a:solidFill>
              </a:rPr>
              <a:t>Imposto de Renda Pessoa Jurídica: % do PIB e participação na arrecadação total </a:t>
            </a:r>
          </a:p>
        </p:txBody>
      </p:sp>
      <p:pic>
        <p:nvPicPr>
          <p:cNvPr id="8" name="Imagem 7" descr="Mapa&#10;&#10;O conteúdo gerado por IA pode estar incorreto.">
            <a:extLst>
              <a:ext uri="{FF2B5EF4-FFF2-40B4-BE49-F238E27FC236}">
                <a16:creationId xmlns:a16="http://schemas.microsoft.com/office/drawing/2014/main" id="{B9E75FF2-DABA-C99D-1191-DE1C9FDBB6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19" y="1935404"/>
            <a:ext cx="6904037" cy="3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0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8FB73CFF-34EC-C9D6-6179-00A67E86E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0A0948BB-8940-6643-0515-841C2EC9B5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7;g3e1f55e2a5d_0_2" title="ED. Niemyer cor branca.png">
            <a:extLst>
              <a:ext uri="{FF2B5EF4-FFF2-40B4-BE49-F238E27FC236}">
                <a16:creationId xmlns:a16="http://schemas.microsoft.com/office/drawing/2014/main" id="{6E096885-0378-82A6-C171-ABFF2851F0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807" y="289516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5;g3a8616bd3d0_0_4">
            <a:extLst>
              <a:ext uri="{FF2B5EF4-FFF2-40B4-BE49-F238E27FC236}">
                <a16:creationId xmlns:a16="http://schemas.microsoft.com/office/drawing/2014/main" id="{60270206-D232-FE6D-914D-8B2E70FFDC9C}"/>
              </a:ext>
            </a:extLst>
          </p:cNvPr>
          <p:cNvSpPr/>
          <p:nvPr/>
        </p:nvSpPr>
        <p:spPr>
          <a:xfrm>
            <a:off x="179882" y="1341897"/>
            <a:ext cx="11827239" cy="534371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5;g3a8616bd3d0_0_4">
            <a:extLst>
              <a:ext uri="{FF2B5EF4-FFF2-40B4-BE49-F238E27FC236}">
                <a16:creationId xmlns:a16="http://schemas.microsoft.com/office/drawing/2014/main" id="{EA27BF65-4362-1BD8-B821-C659D0FB30A8}"/>
              </a:ext>
            </a:extLst>
          </p:cNvPr>
          <p:cNvSpPr/>
          <p:nvPr/>
        </p:nvSpPr>
        <p:spPr>
          <a:xfrm>
            <a:off x="179882" y="172388"/>
            <a:ext cx="8843380" cy="146154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271470-60B8-0F44-EFF4-49C9D97B947D}"/>
              </a:ext>
            </a:extLst>
          </p:cNvPr>
          <p:cNvSpPr txBox="1"/>
          <p:nvPr/>
        </p:nvSpPr>
        <p:spPr>
          <a:xfrm>
            <a:off x="489020" y="445097"/>
            <a:ext cx="79654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dirty="0">
                <a:solidFill>
                  <a:srgbClr val="283C18"/>
                </a:solidFill>
              </a:rPr>
              <a:t>Imposto de Renda Pessoa Física: como percentual do PIB e participação na arrecadação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5DB2CC-4D23-ABD4-373E-7F7C241F43DF}"/>
              </a:ext>
            </a:extLst>
          </p:cNvPr>
          <p:cNvSpPr txBox="1"/>
          <p:nvPr/>
        </p:nvSpPr>
        <p:spPr>
          <a:xfrm>
            <a:off x="696480" y="2366900"/>
            <a:ext cx="12049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sz="1100" dirty="0"/>
              <a:t>% PIB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E8881D2-428D-541D-9079-71BAD1A4B7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4943" y="2269105"/>
            <a:ext cx="7585703" cy="371215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59ABC9A-7AF2-0061-848C-217D89D1BFD8}"/>
              </a:ext>
            </a:extLst>
          </p:cNvPr>
          <p:cNvSpPr txBox="1"/>
          <p:nvPr/>
        </p:nvSpPr>
        <p:spPr>
          <a:xfrm>
            <a:off x="6610268" y="2366900"/>
            <a:ext cx="32838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sz="1100" dirty="0"/>
              <a:t>% na ARRECADAÇÃO TRIBUTÁRIA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82EB2B7-EB81-00D5-418A-518D22E866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2167" y="5141745"/>
            <a:ext cx="504825" cy="35242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D8E618-E6BF-E918-35F1-9F4984078C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4183" y="1939194"/>
            <a:ext cx="7738975" cy="4099183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C20981B-0534-DD15-B9A3-7EAF0E053E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3685" y="5141744"/>
            <a:ext cx="504825" cy="352425"/>
          </a:xfrm>
          <a:prstGeom prst="rect">
            <a:avLst/>
          </a:prstGeom>
        </p:spPr>
      </p:pic>
      <p:cxnSp>
        <p:nvCxnSpPr>
          <p:cNvPr id="16" name="Conector reto 18">
            <a:extLst>
              <a:ext uri="{FF2B5EF4-FFF2-40B4-BE49-F238E27FC236}">
                <a16:creationId xmlns:a16="http://schemas.microsoft.com/office/drawing/2014/main" id="{79D2D8E8-4FEF-0CD9-F517-63350B32901C}"/>
              </a:ext>
            </a:extLst>
          </p:cNvPr>
          <p:cNvCxnSpPr>
            <a:cxnSpLocks/>
          </p:cNvCxnSpPr>
          <p:nvPr/>
        </p:nvCxnSpPr>
        <p:spPr>
          <a:xfrm>
            <a:off x="6023812" y="1639333"/>
            <a:ext cx="0" cy="43419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36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9B3BA43F-104F-BA5D-BCA4-B66374284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9CBB6E45-3DB4-C092-649A-0D8660B8BBE4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6202E402-CFFC-CCFD-8344-FD9B5B9F2913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A8A8AE7F-3F13-6051-B25D-432BBFF21B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401C6A0-7779-1698-F0CD-94C26222F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777559"/>
              </p:ext>
            </p:extLst>
          </p:nvPr>
        </p:nvGraphicFramePr>
        <p:xfrm>
          <a:off x="233916" y="1051047"/>
          <a:ext cx="11653284" cy="260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5B119D2-448F-3967-6DD2-F7BC1A731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71353"/>
              </p:ext>
            </p:extLst>
          </p:nvPr>
        </p:nvGraphicFramePr>
        <p:xfrm>
          <a:off x="99238" y="3831917"/>
          <a:ext cx="119935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F36C8B-392F-E500-F657-B27A9B10874A}"/>
              </a:ext>
            </a:extLst>
          </p:cNvPr>
          <p:cNvSpPr txBox="1"/>
          <p:nvPr/>
        </p:nvSpPr>
        <p:spPr>
          <a:xfrm>
            <a:off x="489020" y="445097"/>
            <a:ext cx="112139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dirty="0">
                <a:solidFill>
                  <a:schemeClr val="bg1"/>
                </a:solidFill>
              </a:rPr>
              <a:t>Imposto de Renda Pessoa Física: alíquotas na fonte sobre dividendos e juros (2022, 80 países)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697330C-363F-549D-CE31-033533CDE6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5064" y="2530892"/>
            <a:ext cx="504825" cy="35242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99F1704-A98B-665B-797B-468FDCABFA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7765" y="4790932"/>
            <a:ext cx="5048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5CA83034-90BA-D021-F357-7B46660E4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6E4EEA9E-00EE-C5F4-EDF1-D9321F9567B1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EDF0AE9F-B1C1-175B-8018-AAD7EDA7953F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7469405E-EE3A-1994-1215-E9CA752896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3a8616bd3d0_0_4" title="ED. Niemyer cor branca.png">
            <a:extLst>
              <a:ext uri="{FF2B5EF4-FFF2-40B4-BE49-F238E27FC236}">
                <a16:creationId xmlns:a16="http://schemas.microsoft.com/office/drawing/2014/main" id="{DDE237DE-BBDF-BF4D-FA28-38F3702BEF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4983" y="6165451"/>
            <a:ext cx="1810948" cy="53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1;g2d63e316f1f_1_11">
            <a:extLst>
              <a:ext uri="{FF2B5EF4-FFF2-40B4-BE49-F238E27FC236}">
                <a16:creationId xmlns:a16="http://schemas.microsoft.com/office/drawing/2014/main" id="{3D526330-F34E-9C8D-8838-82794F7AD836}"/>
              </a:ext>
            </a:extLst>
          </p:cNvPr>
          <p:cNvSpPr txBox="1">
            <a:spLocks/>
          </p:cNvSpPr>
          <p:nvPr/>
        </p:nvSpPr>
        <p:spPr>
          <a:xfrm>
            <a:off x="722845" y="289862"/>
            <a:ext cx="10746310" cy="112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buSzPts val="3600"/>
              <a:buFont typeface="Montserrat"/>
              <a:buNone/>
            </a:pP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l">
              <a:lnSpc>
                <a:spcPct val="100000"/>
              </a:lnSpc>
              <a:buSzPts val="3600"/>
              <a:buFont typeface="Montserrat"/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Arrecadação e IDH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252;g2d63e316f1f_1_11">
            <a:extLst>
              <a:ext uri="{FF2B5EF4-FFF2-40B4-BE49-F238E27FC236}">
                <a16:creationId xmlns:a16="http://schemas.microsoft.com/office/drawing/2014/main" id="{403DBFEE-0ED4-E8CB-71E2-755CE22FC60F}"/>
              </a:ext>
            </a:extLst>
          </p:cNvPr>
          <p:cNvSpPr txBox="1"/>
          <p:nvPr/>
        </p:nvSpPr>
        <p:spPr>
          <a:xfrm>
            <a:off x="682422" y="1701389"/>
            <a:ext cx="401541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O nível de arrecadação tributária per capita tem um forte impacto no IDH. </a:t>
            </a:r>
          </a:p>
          <a:p>
            <a:pPr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A correlação é elevadíssima,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arrecadação per capita explica 94% do IDH.</a:t>
            </a:r>
            <a:endParaRPr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Calibri"/>
            </a:endParaRPr>
          </a:p>
          <a:p>
            <a:pPr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As economias avançadas na apresentam alta arrecadação per capita e alto IDH e maioria dos países com baixa arrecadação por cidadão tem baixo índice de IDH.</a:t>
            </a:r>
            <a:endParaRPr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Google Shape;119;p3">
            <a:extLst>
              <a:ext uri="{FF2B5EF4-FFF2-40B4-BE49-F238E27FC236}">
                <a16:creationId xmlns:a16="http://schemas.microsoft.com/office/drawing/2014/main" id="{745C2543-F208-CFE5-1CBE-6C9DAA3370A1}"/>
              </a:ext>
            </a:extLst>
          </p:cNvPr>
          <p:cNvSpPr/>
          <p:nvPr/>
        </p:nvSpPr>
        <p:spPr>
          <a:xfrm>
            <a:off x="9004300" y="0"/>
            <a:ext cx="3187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53;g2d63e316f1f_1_11">
            <a:extLst>
              <a:ext uri="{FF2B5EF4-FFF2-40B4-BE49-F238E27FC236}">
                <a16:creationId xmlns:a16="http://schemas.microsoft.com/office/drawing/2014/main" id="{EB631291-A1C8-0060-5908-CF93C2A2132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151" y="1848962"/>
            <a:ext cx="7179849" cy="3725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49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58AB5EDF-1B2C-0B99-F05F-3617E6666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53CDC143-9F7E-3423-35AE-A2EA7E9D15E9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4BAEDA74-B883-0F7C-7AFB-67A6F1767556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4B7A1561-0356-104C-0CEA-1D3DD64C33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7;g3e1f55e2a5d_0_2" title="ED. Niemyer cor branca.png">
            <a:extLst>
              <a:ext uri="{FF2B5EF4-FFF2-40B4-BE49-F238E27FC236}">
                <a16:creationId xmlns:a16="http://schemas.microsoft.com/office/drawing/2014/main" id="{4DD9DC98-4CBC-AF71-6464-64F8414D49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7200" y="150296"/>
            <a:ext cx="2569649" cy="7628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C96BCE3-79C8-D30A-ECED-57E935ED13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672336"/>
              </p:ext>
            </p:extLst>
          </p:nvPr>
        </p:nvGraphicFramePr>
        <p:xfrm>
          <a:off x="397042" y="906779"/>
          <a:ext cx="11298265" cy="567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E094BD9-6277-E5D5-344E-206AB114B0EC}"/>
              </a:ext>
            </a:extLst>
          </p:cNvPr>
          <p:cNvSpPr txBox="1"/>
          <p:nvPr/>
        </p:nvSpPr>
        <p:spPr>
          <a:xfrm>
            <a:off x="749508" y="434715"/>
            <a:ext cx="82151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dirty="0">
                <a:solidFill>
                  <a:schemeClr val="bg1"/>
                </a:solidFill>
              </a:rPr>
              <a:t>Dados econométricos: relação IDH e arrecadação per capita</a:t>
            </a:r>
          </a:p>
        </p:txBody>
      </p:sp>
    </p:spTree>
    <p:extLst>
      <p:ext uri="{BB962C8B-B14F-4D97-AF65-F5344CB8AC3E}">
        <p14:creationId xmlns:p14="http://schemas.microsoft.com/office/powerpoint/2010/main" val="2351752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2E9A41DD-790C-4691-F670-860B44EE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C78CD232-B4AC-BCBB-DC12-E35BEBD00168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2F4777FB-5E01-E66B-54F0-91813DD6CCF7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2075A9A6-0063-281D-4125-B05D7D0A76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C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7;g3e1f55e2a5d_0_2" title="ED. Niemyer cor branca.png">
            <a:extLst>
              <a:ext uri="{FF2B5EF4-FFF2-40B4-BE49-F238E27FC236}">
                <a16:creationId xmlns:a16="http://schemas.microsoft.com/office/drawing/2014/main" id="{E09AC18F-8355-A272-8E7D-61D6D03AD5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7200" y="5753515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DA21805-C1E0-0D3B-F430-BC2CC3C13340}"/>
              </a:ext>
            </a:extLst>
          </p:cNvPr>
          <p:cNvSpPr txBox="1">
            <a:spLocks/>
          </p:cNvSpPr>
          <p:nvPr/>
        </p:nvSpPr>
        <p:spPr>
          <a:xfrm>
            <a:off x="1116279" y="2360933"/>
            <a:ext cx="8927255" cy="213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Despesa </a:t>
            </a:r>
            <a:br>
              <a:rPr lang="pt-BR" b="1" dirty="0">
                <a:solidFill>
                  <a:schemeClr val="bg1"/>
                </a:solidFill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latin typeface="+mn-lt"/>
              </a:rPr>
              <a:t>Pública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C35E0701-54DA-1753-C693-B3D1A9C62A96}"/>
              </a:ext>
            </a:extLst>
          </p:cNvPr>
          <p:cNvSpPr/>
          <p:nvPr/>
        </p:nvSpPr>
        <p:spPr>
          <a:xfrm>
            <a:off x="0" y="1"/>
            <a:ext cx="168442" cy="6858000"/>
          </a:xfrm>
          <a:prstGeom prst="rect">
            <a:avLst/>
          </a:prstGeom>
          <a:solidFill>
            <a:srgbClr val="1A2711"/>
          </a:solidFill>
          <a:ln>
            <a:noFill/>
          </a:ln>
          <a:effectLst>
            <a:outerShdw blurRad="508000" dist="2540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9CAC98A7-BC8C-2636-0EFB-5910D2732D2F}"/>
              </a:ext>
            </a:extLst>
          </p:cNvPr>
          <p:cNvSpPr/>
          <p:nvPr/>
        </p:nvSpPr>
        <p:spPr>
          <a:xfrm rot="5400000">
            <a:off x="6011778" y="677780"/>
            <a:ext cx="168442" cy="12192000"/>
          </a:xfrm>
          <a:prstGeom prst="rect">
            <a:avLst/>
          </a:prstGeom>
          <a:solidFill>
            <a:srgbClr val="1A2711"/>
          </a:solidFill>
          <a:ln>
            <a:noFill/>
          </a:ln>
          <a:effectLst>
            <a:outerShdw blurRad="508000" dist="2540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B35FB52A-28B6-C13F-59C9-05DE8D9EA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4DF21AC5-748A-0C27-B295-4401DDC4A8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7;g3e1f55e2a5d_0_2" title="ED. Niemyer cor branca.png">
            <a:extLst>
              <a:ext uri="{FF2B5EF4-FFF2-40B4-BE49-F238E27FC236}">
                <a16:creationId xmlns:a16="http://schemas.microsoft.com/office/drawing/2014/main" id="{6FEFD84F-6FB7-CC14-6FC9-1290664524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807" y="289516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5;g3a8616bd3d0_0_4">
            <a:extLst>
              <a:ext uri="{FF2B5EF4-FFF2-40B4-BE49-F238E27FC236}">
                <a16:creationId xmlns:a16="http://schemas.microsoft.com/office/drawing/2014/main" id="{5D670D67-A34B-8536-8F5A-9128F185F049}"/>
              </a:ext>
            </a:extLst>
          </p:cNvPr>
          <p:cNvSpPr/>
          <p:nvPr/>
        </p:nvSpPr>
        <p:spPr>
          <a:xfrm>
            <a:off x="179882" y="1341897"/>
            <a:ext cx="11827239" cy="534371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5;g3a8616bd3d0_0_4">
            <a:extLst>
              <a:ext uri="{FF2B5EF4-FFF2-40B4-BE49-F238E27FC236}">
                <a16:creationId xmlns:a16="http://schemas.microsoft.com/office/drawing/2014/main" id="{C2D45DD3-92B9-66EF-7DA2-4C0F778B1B45}"/>
              </a:ext>
            </a:extLst>
          </p:cNvPr>
          <p:cNvSpPr/>
          <p:nvPr/>
        </p:nvSpPr>
        <p:spPr>
          <a:xfrm>
            <a:off x="179882" y="172388"/>
            <a:ext cx="8843380" cy="146154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0;g3194ce500c0_0_0">
            <a:extLst>
              <a:ext uri="{FF2B5EF4-FFF2-40B4-BE49-F238E27FC236}">
                <a16:creationId xmlns:a16="http://schemas.microsoft.com/office/drawing/2014/main" id="{9C717D10-3F0E-8EB7-CD8E-579FD97CF9FB}"/>
              </a:ext>
            </a:extLst>
          </p:cNvPr>
          <p:cNvSpPr txBox="1">
            <a:spLocks/>
          </p:cNvSpPr>
          <p:nvPr/>
        </p:nvSpPr>
        <p:spPr>
          <a:xfrm>
            <a:off x="683097" y="562672"/>
            <a:ext cx="7836950" cy="97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600"/>
              <a:buFont typeface="Montserrat"/>
              <a:buNone/>
            </a:pPr>
            <a:r>
              <a:rPr lang="pt-BR" sz="4000" b="1" dirty="0">
                <a:solidFill>
                  <a:srgbClr val="993C14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Gastos com Saúde em proporção do PIB</a:t>
            </a:r>
          </a:p>
        </p:txBody>
      </p:sp>
      <p:pic>
        <p:nvPicPr>
          <p:cNvPr id="10" name="Imagem 9" descr="Gráfico&#10;&#10;Descrição gerada automaticamente">
            <a:extLst>
              <a:ext uri="{FF2B5EF4-FFF2-40B4-BE49-F238E27FC236}">
                <a16:creationId xmlns:a16="http://schemas.microsoft.com/office/drawing/2014/main" id="{2A126257-64A3-7E94-4325-8354F787C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01" y="1806316"/>
            <a:ext cx="7772400" cy="461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8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269F52DD-149C-94E5-DBC5-D5B07AE82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E57DEBE8-9276-DC68-0F4F-8C78AF7CF2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C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7;g3e1f55e2a5d_0_2" title="ED. Niemyer cor branca.png">
            <a:extLst>
              <a:ext uri="{FF2B5EF4-FFF2-40B4-BE49-F238E27FC236}">
                <a16:creationId xmlns:a16="http://schemas.microsoft.com/office/drawing/2014/main" id="{A31C4C4B-3398-BB01-B94E-FBFC97F029F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807" y="289516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5;g3a8616bd3d0_0_4">
            <a:extLst>
              <a:ext uri="{FF2B5EF4-FFF2-40B4-BE49-F238E27FC236}">
                <a16:creationId xmlns:a16="http://schemas.microsoft.com/office/drawing/2014/main" id="{016503C9-97C2-4C84-4B5B-2372DB75D058}"/>
              </a:ext>
            </a:extLst>
          </p:cNvPr>
          <p:cNvSpPr/>
          <p:nvPr/>
        </p:nvSpPr>
        <p:spPr>
          <a:xfrm>
            <a:off x="179882" y="1341897"/>
            <a:ext cx="11827239" cy="534371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5;g3a8616bd3d0_0_4">
            <a:extLst>
              <a:ext uri="{FF2B5EF4-FFF2-40B4-BE49-F238E27FC236}">
                <a16:creationId xmlns:a16="http://schemas.microsoft.com/office/drawing/2014/main" id="{8C4B584D-2294-CF21-6070-60E0CD2ACBCC}"/>
              </a:ext>
            </a:extLst>
          </p:cNvPr>
          <p:cNvSpPr/>
          <p:nvPr/>
        </p:nvSpPr>
        <p:spPr>
          <a:xfrm>
            <a:off x="179882" y="172388"/>
            <a:ext cx="8843380" cy="146154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0;g3194ce500c0_0_0">
            <a:extLst>
              <a:ext uri="{FF2B5EF4-FFF2-40B4-BE49-F238E27FC236}">
                <a16:creationId xmlns:a16="http://schemas.microsoft.com/office/drawing/2014/main" id="{96C4B896-7E63-9386-ECA4-D4F17A76B106}"/>
              </a:ext>
            </a:extLst>
          </p:cNvPr>
          <p:cNvSpPr txBox="1">
            <a:spLocks/>
          </p:cNvSpPr>
          <p:nvPr/>
        </p:nvSpPr>
        <p:spPr>
          <a:xfrm>
            <a:off x="683097" y="562672"/>
            <a:ext cx="7836950" cy="97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600"/>
              <a:buFont typeface="Montserrat"/>
              <a:buNone/>
            </a:pPr>
            <a:r>
              <a:rPr lang="pt-BR" sz="4000" b="1" dirty="0">
                <a:solidFill>
                  <a:srgbClr val="283C18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Gastos com Saúde em relação ao PIB per capita</a:t>
            </a:r>
          </a:p>
        </p:txBody>
      </p:sp>
      <p:pic>
        <p:nvPicPr>
          <p:cNvPr id="2" name="Imagem 1" descr="Gráfico, Histograma&#10;&#10;Descrição gerada automaticamente">
            <a:extLst>
              <a:ext uri="{FF2B5EF4-FFF2-40B4-BE49-F238E27FC236}">
                <a16:creationId xmlns:a16="http://schemas.microsoft.com/office/drawing/2014/main" id="{AC8A2A27-F3C7-C85A-0533-5CC2DD694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61675"/>
            <a:ext cx="7772400" cy="47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3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1466F048-6953-5AEF-F2C3-A607DD6F1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F876B7D7-CD5F-4A93-045A-B657AC1F1FD3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F15DA8F5-36D8-FE6C-E5E4-D7B7A805B791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E0EE14F9-2EBC-FF2E-B18C-792DB135A5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7;g3e1f55e2a5d_0_2" title="ED. Niemyer cor branca.png">
            <a:extLst>
              <a:ext uri="{FF2B5EF4-FFF2-40B4-BE49-F238E27FC236}">
                <a16:creationId xmlns:a16="http://schemas.microsoft.com/office/drawing/2014/main" id="{39060D31-ABEB-39EC-A3AB-51622899D1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7200" y="5753515"/>
            <a:ext cx="2569649" cy="76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id="{B001419D-AE1F-2FDF-2057-F751E8235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09" y="1771181"/>
            <a:ext cx="5540598" cy="2325305"/>
          </a:xfrm>
          <a:prstGeom prst="rect">
            <a:avLst/>
          </a:prstGeom>
          <a:noFill/>
          <a:ln>
            <a:noFill/>
          </a:ln>
          <a:effectLst>
            <a:outerShdw blurRad="136190" dist="50800" dir="5400000" algn="ctr" rotWithShape="0">
              <a:srgbClr val="000000">
                <a:alpha val="24797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81630E0-AB07-A4A2-3C83-9D4309601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67" y="3429000"/>
            <a:ext cx="4767601" cy="1979578"/>
          </a:xfrm>
          <a:prstGeom prst="rect">
            <a:avLst/>
          </a:prstGeom>
          <a:effectLst>
            <a:outerShdw blurRad="136190" dist="50800" dir="5400000" algn="ctr" rotWithShape="0">
              <a:srgbClr val="000000">
                <a:alpha val="24797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9D0A42E-A9BE-D90A-8302-17E2ED724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9" y="1634122"/>
            <a:ext cx="4942283" cy="2223939"/>
          </a:xfrm>
          <a:prstGeom prst="rect">
            <a:avLst/>
          </a:prstGeom>
          <a:effectLst>
            <a:outerShdw blurRad="136190" dist="50800" dir="5400000" algn="ctr" rotWithShape="0">
              <a:srgbClr val="000000">
                <a:alpha val="24797"/>
              </a:srgb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C185D36-D464-9E52-1676-18F638637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29" y="1325401"/>
            <a:ext cx="2242996" cy="4644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C8C2BDE-B41F-3958-08B5-0666839783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47" y="3789154"/>
            <a:ext cx="3753318" cy="2080476"/>
          </a:xfrm>
          <a:prstGeom prst="rect">
            <a:avLst/>
          </a:prstGeom>
          <a:effectLst>
            <a:outerShdw blurRad="136190" dist="50800" dir="5400000" algn="ctr" rotWithShape="0">
              <a:srgbClr val="000000">
                <a:alpha val="24797"/>
              </a:srgbClr>
            </a:outerShdw>
          </a:effec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CC4B276D-12AD-2AA8-963F-6E5BCD6331A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000" b="1" dirty="0">
                <a:solidFill>
                  <a:schemeClr val="bg1"/>
                </a:solidFill>
                <a:latin typeface="+mj-lt"/>
              </a:rPr>
              <a:t>Análise de Investimentos em Educação</a:t>
            </a:r>
          </a:p>
        </p:txBody>
      </p:sp>
    </p:spTree>
    <p:extLst>
      <p:ext uri="{BB962C8B-B14F-4D97-AF65-F5344CB8AC3E}">
        <p14:creationId xmlns:p14="http://schemas.microsoft.com/office/powerpoint/2010/main" val="200049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674CC0EB-25F5-CB52-B4B4-201811F8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252998F8-42BD-6908-D7F6-2864C87DED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C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6;g3e1f55e2a5d_0_2">
            <a:extLst>
              <a:ext uri="{FF2B5EF4-FFF2-40B4-BE49-F238E27FC236}">
                <a16:creationId xmlns:a16="http://schemas.microsoft.com/office/drawing/2014/main" id="{7DB563D1-98B9-8E67-8B2F-F16E8E38D365}"/>
              </a:ext>
            </a:extLst>
          </p:cNvPr>
          <p:cNvSpPr/>
          <p:nvPr/>
        </p:nvSpPr>
        <p:spPr>
          <a:xfrm>
            <a:off x="8684306" y="0"/>
            <a:ext cx="3507694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51A5B3-603F-8929-8F84-B455CC7E442A}"/>
              </a:ext>
            </a:extLst>
          </p:cNvPr>
          <p:cNvSpPr txBox="1">
            <a:spLocks/>
          </p:cNvSpPr>
          <p:nvPr/>
        </p:nvSpPr>
        <p:spPr>
          <a:xfrm>
            <a:off x="973394" y="365126"/>
            <a:ext cx="7946204" cy="78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800" b="1">
                <a:solidFill>
                  <a:schemeClr val="bg1"/>
                </a:solidFill>
                <a:latin typeface="+mn-lt"/>
              </a:rPr>
              <a:t>Investimentos em Educação</a:t>
            </a:r>
            <a:endParaRPr lang="pt-BR" sz="3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Espaço Reservado para Conteúdo 4" descr="Tabela&#10;&#10;O conteúdo gerado por IA pode estar incorreto.">
            <a:extLst>
              <a:ext uri="{FF2B5EF4-FFF2-40B4-BE49-F238E27FC236}">
                <a16:creationId xmlns:a16="http://schemas.microsoft.com/office/drawing/2014/main" id="{C968E990-E659-C9C7-F719-5266BBE2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16" y="226533"/>
            <a:ext cx="2408611" cy="6095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E95178-1B78-ABB4-20F8-F61DE40115C7}"/>
              </a:ext>
            </a:extLst>
          </p:cNvPr>
          <p:cNvSpPr txBox="1"/>
          <p:nvPr/>
        </p:nvSpPr>
        <p:spPr>
          <a:xfrm>
            <a:off x="8830172" y="6385809"/>
            <a:ext cx="3087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i="1" dirty="0" err="1">
                <a:solidFill>
                  <a:srgbClr val="283C18"/>
                </a:solidFill>
              </a:rPr>
              <a:t>Education</a:t>
            </a:r>
            <a:r>
              <a:rPr lang="pt-BR" sz="800" i="1" dirty="0">
                <a:solidFill>
                  <a:srgbClr val="283C18"/>
                </a:solidFill>
              </a:rPr>
              <a:t> </a:t>
            </a:r>
            <a:r>
              <a:rPr lang="pt-BR" sz="800" i="1" dirty="0" err="1">
                <a:solidFill>
                  <a:srgbClr val="283C18"/>
                </a:solidFill>
              </a:rPr>
              <a:t>at</a:t>
            </a:r>
            <a:r>
              <a:rPr lang="pt-BR" sz="800" i="1" dirty="0">
                <a:solidFill>
                  <a:srgbClr val="283C18"/>
                </a:solidFill>
              </a:rPr>
              <a:t> a </a:t>
            </a:r>
            <a:r>
              <a:rPr lang="pt-BR" sz="800" i="1" dirty="0" err="1">
                <a:solidFill>
                  <a:srgbClr val="283C18"/>
                </a:solidFill>
              </a:rPr>
              <a:t>Glance</a:t>
            </a:r>
            <a:r>
              <a:rPr lang="pt-BR" sz="800" dirty="0">
                <a:solidFill>
                  <a:srgbClr val="283C18"/>
                </a:solidFill>
              </a:rPr>
              <a:t>. Panorama da Educação 2025 - OCDE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0F7AA9-2E1C-187B-7D0E-861CA9CFF355}"/>
              </a:ext>
            </a:extLst>
          </p:cNvPr>
          <p:cNvSpPr txBox="1"/>
          <p:nvPr/>
        </p:nvSpPr>
        <p:spPr>
          <a:xfrm>
            <a:off x="973394" y="1769807"/>
            <a:ext cx="72070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1600" dirty="0">
                <a:solidFill>
                  <a:schemeClr val="bg1"/>
                </a:solidFill>
                <a:latin typeface="+mn-lt"/>
              </a:rPr>
              <a:t>(Gasto) ... como percentual do PIB, apenas expressa que esforço está sendo realizado pelo país para tentar resolver os seus problemas educacionais frente à sua riqueza expressa pelo PIB. </a:t>
            </a:r>
          </a:p>
          <a:p>
            <a:pPr algn="just" fontAlgn="base"/>
            <a:endParaRPr lang="pt-BR" sz="1600" dirty="0">
              <a:solidFill>
                <a:schemeClr val="bg1"/>
              </a:solidFill>
              <a:latin typeface="+mn-lt"/>
            </a:endParaRPr>
          </a:p>
          <a:p>
            <a:pPr algn="just" fontAlgn="base"/>
            <a:r>
              <a:rPr lang="pt-BR" sz="1600" dirty="0">
                <a:solidFill>
                  <a:schemeClr val="bg1"/>
                </a:solidFill>
                <a:latin typeface="+mn-lt"/>
              </a:rPr>
              <a:t>(...) o valor financeiro total aplicado em educação é o que realmente importa, pois significa pagar salários, formar professores, montar a estrutura física das escolas, equipar laboratórios, estruturar atividades de cultura, propiciar alimentação aos estudantes etc.</a:t>
            </a:r>
          </a:p>
          <a:p>
            <a:pPr algn="just" fontAlgn="base"/>
            <a:endParaRPr lang="pt-BR" sz="1600" dirty="0">
              <a:solidFill>
                <a:schemeClr val="bg1"/>
              </a:solidFill>
              <a:latin typeface="+mn-lt"/>
            </a:endParaRPr>
          </a:p>
          <a:p>
            <a:pPr algn="just" fontAlgn="base"/>
            <a:r>
              <a:rPr lang="pt-BR" sz="1600" dirty="0">
                <a:solidFill>
                  <a:schemeClr val="bg1"/>
                </a:solidFill>
                <a:latin typeface="+mn-lt"/>
              </a:rPr>
              <a:t>(Ao considerar o gasto por PIB)... uma pessoa menos atenta pode concluir que o Brasil aplica em educação um total de recursos por estudante, em reais, muito maior do que os países da OCDE, o que, convenhamos, é um completo absurdo. </a:t>
            </a:r>
          </a:p>
          <a:p>
            <a:pPr algn="just" fontAlgn="base"/>
            <a:endParaRPr lang="pt-BR" sz="1600" dirty="0">
              <a:solidFill>
                <a:schemeClr val="bg1"/>
              </a:solidFill>
              <a:latin typeface="+mn-lt"/>
            </a:endParaRPr>
          </a:p>
          <a:p>
            <a:pPr algn="just" fontAlgn="base"/>
            <a:r>
              <a:rPr lang="pt-BR" sz="1600" dirty="0">
                <a:solidFill>
                  <a:schemeClr val="bg1"/>
                </a:solidFill>
                <a:latin typeface="+mn-lt"/>
              </a:rPr>
              <a:t>[</a:t>
            </a:r>
            <a:r>
              <a:rPr lang="pt-BR" sz="1600" i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pt-BR" sz="1600" i="1" dirty="0" err="1">
                <a:solidFill>
                  <a:schemeClr val="bg1"/>
                </a:solidFill>
                <a:latin typeface="+mn-lt"/>
              </a:rPr>
              <a:t>Conversation</a:t>
            </a:r>
            <a:r>
              <a:rPr lang="pt-BR" sz="16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– Mitos da Educação]</a:t>
            </a:r>
          </a:p>
        </p:txBody>
      </p:sp>
    </p:spTree>
    <p:extLst>
      <p:ext uri="{BB962C8B-B14F-4D97-AF65-F5344CB8AC3E}">
        <p14:creationId xmlns:p14="http://schemas.microsoft.com/office/powerpoint/2010/main" val="124286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BD776B7B-9DCC-7C9B-17CA-9777A4A79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3D2EF79A-E427-84B0-B45F-686F0A8B425D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42E88C9A-C9E2-9008-C46C-63F547424EC2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CBCBE3DA-A488-0E8B-BA45-280F926F46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7;g3e1f55e2a5d_0_2" title="ED. Niemyer cor branca.png">
            <a:extLst>
              <a:ext uri="{FF2B5EF4-FFF2-40B4-BE49-F238E27FC236}">
                <a16:creationId xmlns:a16="http://schemas.microsoft.com/office/drawing/2014/main" id="{3CAE05F0-E2B5-05D0-D675-A56F1F5231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7200" y="5753515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4AF528-66F5-81D3-10BD-0FE7B682944E}"/>
              </a:ext>
            </a:extLst>
          </p:cNvPr>
          <p:cNvSpPr txBox="1">
            <a:spLocks/>
          </p:cNvSpPr>
          <p:nvPr/>
        </p:nvSpPr>
        <p:spPr>
          <a:xfrm>
            <a:off x="1116279" y="2360933"/>
            <a:ext cx="8927255" cy="213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Receita </a:t>
            </a:r>
            <a:br>
              <a:rPr lang="pt-BR" b="1" dirty="0">
                <a:solidFill>
                  <a:schemeClr val="bg1"/>
                </a:solidFill>
                <a:latin typeface="+mn-lt"/>
              </a:rPr>
            </a:br>
            <a:r>
              <a:rPr lang="pt-BR" b="1" dirty="0">
                <a:solidFill>
                  <a:schemeClr val="bg1"/>
                </a:solidFill>
                <a:latin typeface="+mn-lt"/>
              </a:rPr>
              <a:t>Pública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2175207C-3933-5168-7FB4-10BAE34B4750}"/>
              </a:ext>
            </a:extLst>
          </p:cNvPr>
          <p:cNvSpPr/>
          <p:nvPr/>
        </p:nvSpPr>
        <p:spPr>
          <a:xfrm>
            <a:off x="0" y="1"/>
            <a:ext cx="168442" cy="6858000"/>
          </a:xfrm>
          <a:prstGeom prst="rect">
            <a:avLst/>
          </a:prstGeom>
          <a:solidFill>
            <a:srgbClr val="E5B56F"/>
          </a:solidFill>
          <a:ln>
            <a:noFill/>
          </a:ln>
          <a:effectLst>
            <a:outerShdw blurRad="508000" dist="2540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FA0AC81A-96DE-4C6E-5F1F-64272CA363B1}"/>
              </a:ext>
            </a:extLst>
          </p:cNvPr>
          <p:cNvSpPr/>
          <p:nvPr/>
        </p:nvSpPr>
        <p:spPr>
          <a:xfrm rot="5400000">
            <a:off x="6011778" y="677780"/>
            <a:ext cx="168442" cy="12192000"/>
          </a:xfrm>
          <a:prstGeom prst="rect">
            <a:avLst/>
          </a:prstGeom>
          <a:solidFill>
            <a:srgbClr val="E5B56F"/>
          </a:solidFill>
          <a:ln>
            <a:noFill/>
          </a:ln>
          <a:effectLst>
            <a:outerShdw blurRad="508000" dist="2540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D072C5C7-EE63-205C-FFAE-37188513A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B5D6148B-64CD-5BAC-B276-0462B5CB16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7;g3e1f55e2a5d_0_2" title="ED. Niemyer cor branca.png">
            <a:extLst>
              <a:ext uri="{FF2B5EF4-FFF2-40B4-BE49-F238E27FC236}">
                <a16:creationId xmlns:a16="http://schemas.microsoft.com/office/drawing/2014/main" id="{5A199C31-80C8-40EA-2D26-E94CBD949C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7200" y="5753515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8456C03-F3F8-99A5-ABDE-C4A3F2ACF9BC}"/>
              </a:ext>
            </a:extLst>
          </p:cNvPr>
          <p:cNvSpPr txBox="1"/>
          <p:nvPr/>
        </p:nvSpPr>
        <p:spPr>
          <a:xfrm>
            <a:off x="722846" y="1835862"/>
            <a:ext cx="10894532" cy="3234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pt-BR" sz="25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DESPESAS/PIB:  </a:t>
            </a:r>
            <a:r>
              <a:rPr lang="pt-BR" sz="25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13,1% do PIB é gasto com salários do funcionalismo público, incluindo todas as esferas e poderes. 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endParaRPr lang="pt-BR" sz="25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15º posição MUNDIAL DE GASTOS como proporção do PIB em uma lista de 142 nações pesquisadas pelo Banco Mundial.</a:t>
            </a:r>
          </a:p>
        </p:txBody>
      </p:sp>
      <p:sp>
        <p:nvSpPr>
          <p:cNvPr id="6" name="Google Shape;231;g2d63e316f1f_1_0">
            <a:extLst>
              <a:ext uri="{FF2B5EF4-FFF2-40B4-BE49-F238E27FC236}">
                <a16:creationId xmlns:a16="http://schemas.microsoft.com/office/drawing/2014/main" id="{9806D528-D20F-3835-994A-A77EC19EF0AA}"/>
              </a:ext>
            </a:extLst>
          </p:cNvPr>
          <p:cNvSpPr txBox="1">
            <a:spLocks/>
          </p:cNvSpPr>
          <p:nvPr/>
        </p:nvSpPr>
        <p:spPr>
          <a:xfrm>
            <a:off x="722845" y="289836"/>
            <a:ext cx="8280478" cy="106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buSzPts val="3600"/>
              <a:buFont typeface="Montserrat"/>
              <a:buNone/>
            </a:pPr>
            <a:r>
              <a:rPr lang="pt-BR" sz="4000" b="1" dirty="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rPr>
              <a:t>Salários e PIB</a:t>
            </a:r>
          </a:p>
        </p:txBody>
      </p:sp>
      <p:grpSp>
        <p:nvGrpSpPr>
          <p:cNvPr id="7" name="Google Shape;112;p3">
            <a:extLst>
              <a:ext uri="{FF2B5EF4-FFF2-40B4-BE49-F238E27FC236}">
                <a16:creationId xmlns:a16="http://schemas.microsoft.com/office/drawing/2014/main" id="{B9DCE765-44DD-6E62-41B5-66748A201BFD}"/>
              </a:ext>
            </a:extLst>
          </p:cNvPr>
          <p:cNvGrpSpPr/>
          <p:nvPr/>
        </p:nvGrpSpPr>
        <p:grpSpPr>
          <a:xfrm>
            <a:off x="959371" y="3907895"/>
            <a:ext cx="517482" cy="527958"/>
            <a:chOff x="105508" y="2930769"/>
            <a:chExt cx="890954" cy="890954"/>
          </a:xfrm>
        </p:grpSpPr>
        <p:sp>
          <p:nvSpPr>
            <p:cNvPr id="8" name="Google Shape;113;p3">
              <a:extLst>
                <a:ext uri="{FF2B5EF4-FFF2-40B4-BE49-F238E27FC236}">
                  <a16:creationId xmlns:a16="http://schemas.microsoft.com/office/drawing/2014/main" id="{D9E7F638-3270-AA09-C51B-430FE674EF16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114;p3">
              <a:extLst>
                <a:ext uri="{FF2B5EF4-FFF2-40B4-BE49-F238E27FC236}">
                  <a16:creationId xmlns:a16="http://schemas.microsoft.com/office/drawing/2014/main" id="{63DEBE7D-C842-BA2D-EC09-16A332F239F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3978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9DEB8A45-E1C7-3551-8578-D60D15900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7141F0C2-8AC3-A284-DBEA-D0634BBBBB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C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0;p3">
            <a:extLst>
              <a:ext uri="{FF2B5EF4-FFF2-40B4-BE49-F238E27FC236}">
                <a16:creationId xmlns:a16="http://schemas.microsoft.com/office/drawing/2014/main" id="{1E52255E-2E03-30CB-0FB4-1A580A28D535}"/>
              </a:ext>
            </a:extLst>
          </p:cNvPr>
          <p:cNvSpPr txBox="1">
            <a:spLocks/>
          </p:cNvSpPr>
          <p:nvPr/>
        </p:nvSpPr>
        <p:spPr>
          <a:xfrm>
            <a:off x="722844" y="1944410"/>
            <a:ext cx="424549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sz="1800">
                <a:solidFill>
                  <a:schemeClr val="bg1"/>
                </a:solidFill>
              </a:rPr>
              <a:t>Segundo o Banco Mundial, o Brasil não possui um número excessivo de servidores públicos no Brasil  </a:t>
            </a:r>
            <a:r>
              <a:rPr lang="pt-BR" sz="18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41,1% menor que a média da OCDE</a:t>
            </a: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6" name="Google Shape;121;p3">
            <a:extLst>
              <a:ext uri="{FF2B5EF4-FFF2-40B4-BE49-F238E27FC236}">
                <a16:creationId xmlns:a16="http://schemas.microsoft.com/office/drawing/2014/main" id="{1E49A739-EC1D-48E1-DDF7-3E129B94DE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6707" y="233606"/>
            <a:ext cx="2974488" cy="43276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2;p3">
            <a:extLst>
              <a:ext uri="{FF2B5EF4-FFF2-40B4-BE49-F238E27FC236}">
                <a16:creationId xmlns:a16="http://schemas.microsoft.com/office/drawing/2014/main" id="{E45971C7-F4F8-262D-7451-F95A9C6C7028}"/>
              </a:ext>
            </a:extLst>
          </p:cNvPr>
          <p:cNvSpPr txBox="1"/>
          <p:nvPr/>
        </p:nvSpPr>
        <p:spPr>
          <a:xfrm>
            <a:off x="676849" y="3678230"/>
            <a:ext cx="296802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7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Relação número de servidores</a:t>
            </a:r>
            <a:r>
              <a:rPr lang="pt-BR" sz="1700" dirty="0">
                <a:solidFill>
                  <a:schemeClr val="bg1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pt-BR" sz="17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públicos/população:</a:t>
            </a:r>
            <a:endParaRPr sz="17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24;p3">
            <a:extLst>
              <a:ext uri="{FF2B5EF4-FFF2-40B4-BE49-F238E27FC236}">
                <a16:creationId xmlns:a16="http://schemas.microsoft.com/office/drawing/2014/main" id="{23480F10-7582-BDEB-68BD-EAD9B4EB5040}"/>
              </a:ext>
            </a:extLst>
          </p:cNvPr>
          <p:cNvCxnSpPr>
            <a:cxnSpLocks/>
          </p:cNvCxnSpPr>
          <p:nvPr/>
        </p:nvCxnSpPr>
        <p:spPr>
          <a:xfrm>
            <a:off x="4186044" y="3519918"/>
            <a:ext cx="0" cy="3132809"/>
          </a:xfrm>
          <a:prstGeom prst="straightConnector1">
            <a:avLst/>
          </a:prstGeom>
          <a:noFill/>
          <a:ln w="12700" cap="flat" cmpd="sng">
            <a:solidFill>
              <a:srgbClr val="496D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6;p3">
            <a:extLst>
              <a:ext uri="{FF2B5EF4-FFF2-40B4-BE49-F238E27FC236}">
                <a16:creationId xmlns:a16="http://schemas.microsoft.com/office/drawing/2014/main" id="{517E1C43-829A-F10B-5C45-1C10E7DAC6FC}"/>
              </a:ext>
            </a:extLst>
          </p:cNvPr>
          <p:cNvSpPr txBox="1"/>
          <p:nvPr/>
        </p:nvSpPr>
        <p:spPr>
          <a:xfrm>
            <a:off x="722844" y="406663"/>
            <a:ext cx="5373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Tamanho do </a:t>
            </a:r>
            <a:r>
              <a:rPr lang="pt-BR" sz="400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Funcionalismo</a:t>
            </a:r>
            <a:r>
              <a:rPr lang="pt-BR" sz="4000" b="1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Público</a:t>
            </a:r>
            <a:endParaRPr sz="12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2;p3">
            <a:extLst>
              <a:ext uri="{FF2B5EF4-FFF2-40B4-BE49-F238E27FC236}">
                <a16:creationId xmlns:a16="http://schemas.microsoft.com/office/drawing/2014/main" id="{A6B95B33-D4CC-6D45-1F49-C1A1CBE3BD6F}"/>
              </a:ext>
            </a:extLst>
          </p:cNvPr>
          <p:cNvSpPr txBox="1"/>
          <p:nvPr/>
        </p:nvSpPr>
        <p:spPr>
          <a:xfrm>
            <a:off x="4420341" y="3678230"/>
            <a:ext cx="296802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7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Relação número de servidores públicos/população ocupada*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2246C3-DDDE-8C6C-795C-74BD2FB5F142}"/>
              </a:ext>
            </a:extLst>
          </p:cNvPr>
          <p:cNvSpPr txBox="1"/>
          <p:nvPr/>
        </p:nvSpPr>
        <p:spPr>
          <a:xfrm>
            <a:off x="713742" y="5697241"/>
            <a:ext cx="736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F1321E7-414F-D7C2-1D2A-EA678E69E334}"/>
              </a:ext>
            </a:extLst>
          </p:cNvPr>
          <p:cNvSpPr txBox="1"/>
          <p:nvPr/>
        </p:nvSpPr>
        <p:spPr>
          <a:xfrm>
            <a:off x="450506" y="5212129"/>
            <a:ext cx="1262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5,6%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537734-AD03-5C94-7358-8432F39CA969}"/>
              </a:ext>
            </a:extLst>
          </p:cNvPr>
          <p:cNvSpPr txBox="1"/>
          <p:nvPr/>
        </p:nvSpPr>
        <p:spPr>
          <a:xfrm>
            <a:off x="1667899" y="5697241"/>
            <a:ext cx="1169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Média latino-americana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7FC4023-305D-A617-3CCD-A08225E5DED5}"/>
              </a:ext>
            </a:extLst>
          </p:cNvPr>
          <p:cNvSpPr txBox="1"/>
          <p:nvPr/>
        </p:nvSpPr>
        <p:spPr>
          <a:xfrm>
            <a:off x="1620918" y="5212129"/>
            <a:ext cx="1262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4,4%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03D6929-559F-97EC-FC17-73D705CC534F}"/>
              </a:ext>
            </a:extLst>
          </p:cNvPr>
          <p:cNvSpPr txBox="1"/>
          <p:nvPr/>
        </p:nvSpPr>
        <p:spPr>
          <a:xfrm>
            <a:off x="3054386" y="5697241"/>
            <a:ext cx="736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OCDE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0D0741-BAA6-52FA-27D1-0F38C569B2F2}"/>
              </a:ext>
            </a:extLst>
          </p:cNvPr>
          <p:cNvSpPr txBox="1"/>
          <p:nvPr/>
        </p:nvSpPr>
        <p:spPr>
          <a:xfrm>
            <a:off x="2791150" y="5212129"/>
            <a:ext cx="1262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9,5</a:t>
            </a:r>
            <a:r>
              <a:rPr lang="pt-BR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34699047-BA22-A0C8-9A6D-A6799D4C20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579" y="4701999"/>
            <a:ext cx="442825" cy="462897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677A57E0-EF8A-6FA2-A62B-1A1713DFEC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0991" y="4701999"/>
            <a:ext cx="442825" cy="462897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9274AABE-15F1-00CC-EB94-484A0A3F92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1223" y="4701999"/>
            <a:ext cx="442825" cy="46289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66DB41F4-1C0A-6534-AF8D-0B153964A29B}"/>
              </a:ext>
            </a:extLst>
          </p:cNvPr>
          <p:cNvSpPr txBox="1"/>
          <p:nvPr/>
        </p:nvSpPr>
        <p:spPr>
          <a:xfrm>
            <a:off x="4934983" y="5697241"/>
            <a:ext cx="736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5A971EC-4C99-9440-1A9B-7CBFE3BC7CE9}"/>
              </a:ext>
            </a:extLst>
          </p:cNvPr>
          <p:cNvSpPr txBox="1"/>
          <p:nvPr/>
        </p:nvSpPr>
        <p:spPr>
          <a:xfrm>
            <a:off x="4403910" y="5212129"/>
            <a:ext cx="1798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12,1% </a:t>
            </a:r>
            <a:r>
              <a:rPr lang="pt-BR" sz="1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(2017)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84C711F-E4A4-E992-FA49-234A9672E106}"/>
              </a:ext>
            </a:extLst>
          </p:cNvPr>
          <p:cNvSpPr txBox="1"/>
          <p:nvPr/>
        </p:nvSpPr>
        <p:spPr>
          <a:xfrm>
            <a:off x="6451300" y="5697241"/>
            <a:ext cx="736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OCDE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B37940E-E5A1-4601-2C8D-88ED1278D3DC}"/>
              </a:ext>
            </a:extLst>
          </p:cNvPr>
          <p:cNvSpPr txBox="1"/>
          <p:nvPr/>
        </p:nvSpPr>
        <p:spPr>
          <a:xfrm>
            <a:off x="6188064" y="5212129"/>
            <a:ext cx="1262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18%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D37EAF94-DE38-97A1-B977-7730D10C53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0512" y="4721596"/>
            <a:ext cx="677924" cy="423703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5192A788-F41B-F987-69EA-EDF33FF97D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9168" y="4721596"/>
            <a:ext cx="677924" cy="423703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52A515-DC7B-BB8F-0ECB-0E1329E2377C}"/>
              </a:ext>
            </a:extLst>
          </p:cNvPr>
          <p:cNvSpPr txBox="1"/>
          <p:nvPr/>
        </p:nvSpPr>
        <p:spPr>
          <a:xfrm>
            <a:off x="4403909" y="6146472"/>
            <a:ext cx="7247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*Pesquisa OCDE/WB de 2017. O RELATÓRIO em 2018 trouxe a proporção da nossa RAIS de 2017 que aponta para 18%. A cifra fica em dessintonia com o quadro anterior de proporção populacional da OCDE. </a:t>
            </a:r>
            <a:endParaRPr lang="pt-BR" sz="1400" b="0" i="0" u="none" strike="noStrike" cap="none" dirty="0">
              <a:solidFill>
                <a:schemeClr val="bg1">
                  <a:lumMod val="50000"/>
                </a:schemeClr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4E07811D-7C2C-4704-97AA-7410F00D2F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0682" y="5106134"/>
            <a:ext cx="295275" cy="323850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EDE8BB5F-15A4-A11E-80AF-6FDB0E6B4473}"/>
              </a:ext>
            </a:extLst>
          </p:cNvPr>
          <p:cNvSpPr txBox="1"/>
          <p:nvPr/>
        </p:nvSpPr>
        <p:spPr>
          <a:xfrm>
            <a:off x="8618588" y="5697241"/>
            <a:ext cx="736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EUA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2A1C337-4E6E-6F90-8499-9BFE7A0B8954}"/>
              </a:ext>
            </a:extLst>
          </p:cNvPr>
          <p:cNvSpPr txBox="1"/>
          <p:nvPr/>
        </p:nvSpPr>
        <p:spPr>
          <a:xfrm>
            <a:off x="8355352" y="5212129"/>
            <a:ext cx="1262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15,2%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023E0B7-6708-9E13-DC89-CED823F14D5E}"/>
              </a:ext>
            </a:extLst>
          </p:cNvPr>
          <p:cNvSpPr txBox="1"/>
          <p:nvPr/>
        </p:nvSpPr>
        <p:spPr>
          <a:xfrm>
            <a:off x="9881561" y="5697241"/>
            <a:ext cx="999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Reino Unido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E83D2F1-D0B2-BA89-41B0-260E438011AE}"/>
              </a:ext>
            </a:extLst>
          </p:cNvPr>
          <p:cNvSpPr txBox="1"/>
          <p:nvPr/>
        </p:nvSpPr>
        <p:spPr>
          <a:xfrm>
            <a:off x="9730758" y="5212129"/>
            <a:ext cx="1262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16,4%</a:t>
            </a:r>
          </a:p>
        </p:txBody>
      </p:sp>
      <p:sp>
        <p:nvSpPr>
          <p:cNvPr id="35" name="Google Shape;122;p3">
            <a:extLst>
              <a:ext uri="{FF2B5EF4-FFF2-40B4-BE49-F238E27FC236}">
                <a16:creationId xmlns:a16="http://schemas.microsoft.com/office/drawing/2014/main" id="{ABE3628F-9E6B-CD6B-A27A-063094A9AABE}"/>
              </a:ext>
            </a:extLst>
          </p:cNvPr>
          <p:cNvSpPr txBox="1"/>
          <p:nvPr/>
        </p:nvSpPr>
        <p:spPr>
          <a:xfrm>
            <a:off x="8460656" y="4869403"/>
            <a:ext cx="2533075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7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Países de tradição liberal:</a:t>
            </a:r>
          </a:p>
        </p:txBody>
      </p:sp>
    </p:spTree>
    <p:extLst>
      <p:ext uri="{BB962C8B-B14F-4D97-AF65-F5344CB8AC3E}">
        <p14:creationId xmlns:p14="http://schemas.microsoft.com/office/powerpoint/2010/main" val="393364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B3571F60-4A7B-9C1D-FFD6-C9C7D1728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80B3FE01-85D6-CF11-475D-928B47E494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7;g3e1f55e2a5d_0_2" title="ED. Niemyer cor branca.png">
            <a:extLst>
              <a:ext uri="{FF2B5EF4-FFF2-40B4-BE49-F238E27FC236}">
                <a16:creationId xmlns:a16="http://schemas.microsoft.com/office/drawing/2014/main" id="{2A94DB15-3798-D296-440F-639F6665649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7200" y="5753515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A569144C-FECE-6272-2D91-9C1A0DF3EE75}"/>
              </a:ext>
            </a:extLst>
          </p:cNvPr>
          <p:cNvSpPr txBox="1"/>
          <p:nvPr/>
        </p:nvSpPr>
        <p:spPr>
          <a:xfrm>
            <a:off x="722844" y="289863"/>
            <a:ext cx="10618616" cy="96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O tamanho do funcionalismo</a:t>
            </a:r>
            <a:endParaRPr sz="1200" b="0" i="0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E1E576-8743-B4FB-8DEA-11B665FA4C80}"/>
              </a:ext>
            </a:extLst>
          </p:cNvPr>
          <p:cNvSpPr txBox="1"/>
          <p:nvPr/>
        </p:nvSpPr>
        <p:spPr>
          <a:xfrm>
            <a:off x="837045" y="1426504"/>
            <a:ext cx="6867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sz="1400" dirty="0">
                <a:solidFill>
                  <a:schemeClr val="bg1"/>
                </a:solidFill>
              </a:rPr>
              <a:t>Servidores do setor público como proporção da população ocupada*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0" name="Google Shape;103;g3194ce500c0_0_0">
            <a:extLst>
              <a:ext uri="{FF2B5EF4-FFF2-40B4-BE49-F238E27FC236}">
                <a16:creationId xmlns:a16="http://schemas.microsoft.com/office/drawing/2014/main" id="{B7033A57-2185-8DFA-3573-73AD76D4950A}"/>
              </a:ext>
            </a:extLst>
          </p:cNvPr>
          <p:cNvSpPr txBox="1"/>
          <p:nvPr/>
        </p:nvSpPr>
        <p:spPr>
          <a:xfrm>
            <a:off x="6903696" y="5426641"/>
            <a:ext cx="4666208" cy="20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bg1"/>
                </a:solidFill>
              </a:rPr>
              <a:t>Fonte: Atlas do Estado Brasileiro/IPEA – com dados da OCDE e Banco Mundial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m 10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1E891E35-A54D-6CD0-86B4-71D83AFFB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44" y="2098397"/>
            <a:ext cx="4953691" cy="3972479"/>
          </a:xfrm>
          <a:prstGeom prst="rect">
            <a:avLst/>
          </a:prstGeom>
        </p:spPr>
      </p:pic>
      <p:pic>
        <p:nvPicPr>
          <p:cNvPr id="12" name="Imagem 11" descr="Interface gráfica do usuário, Texto, Aplicativo, chat ou mensagem de texto&#10;&#10;O conteúdo gerado por IA pode estar incorreto.">
            <a:extLst>
              <a:ext uri="{FF2B5EF4-FFF2-40B4-BE49-F238E27FC236}">
                <a16:creationId xmlns:a16="http://schemas.microsoft.com/office/drawing/2014/main" id="{686EDFE2-5857-F6ED-8767-5C39CE5B1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696" y="1952226"/>
            <a:ext cx="4887007" cy="3439005"/>
          </a:xfrm>
          <a:prstGeom prst="rect">
            <a:avLst/>
          </a:prstGeom>
        </p:spPr>
      </p:pic>
      <p:pic>
        <p:nvPicPr>
          <p:cNvPr id="13" name="Imagem 12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5943B280-4433-0D24-6CE6-9996A2217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802" y="1380240"/>
            <a:ext cx="2486372" cy="581106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A6BD259B-F17B-C761-259A-A738496471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0441" y="4931327"/>
            <a:ext cx="504825" cy="3524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5243C37-E752-E96C-315C-1551450BC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691" y="2784729"/>
            <a:ext cx="1124107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83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DC05F142-DA3D-8D45-8C7B-00B6DF962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28128C7A-A8B9-C4DB-53B4-12D8426008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C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6;p3">
            <a:extLst>
              <a:ext uri="{FF2B5EF4-FFF2-40B4-BE49-F238E27FC236}">
                <a16:creationId xmlns:a16="http://schemas.microsoft.com/office/drawing/2014/main" id="{E93E3E39-BB44-7126-F94D-A674AC6EAB43}"/>
              </a:ext>
            </a:extLst>
          </p:cNvPr>
          <p:cNvSpPr txBox="1"/>
          <p:nvPr/>
        </p:nvSpPr>
        <p:spPr>
          <a:xfrm>
            <a:off x="722844" y="289863"/>
            <a:ext cx="10234966" cy="95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i="0" u="none" strike="noStrike" cap="none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Funcionalismo Público em números</a:t>
            </a:r>
            <a:endParaRPr sz="1200" b="0" i="0" u="none" strike="noStrike" cap="none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3;p4">
            <a:extLst>
              <a:ext uri="{FF2B5EF4-FFF2-40B4-BE49-F238E27FC236}">
                <a16:creationId xmlns:a16="http://schemas.microsoft.com/office/drawing/2014/main" id="{339E67E6-6C13-EDC9-B785-4A80F5F75BD1}"/>
              </a:ext>
            </a:extLst>
          </p:cNvPr>
          <p:cNvSpPr txBox="1">
            <a:spLocks/>
          </p:cNvSpPr>
          <p:nvPr/>
        </p:nvSpPr>
        <p:spPr>
          <a:xfrm>
            <a:off x="722844" y="1643192"/>
            <a:ext cx="10927976" cy="4494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l">
              <a:lnSpc>
                <a:spcPct val="115000"/>
              </a:lnSpc>
              <a:spcBef>
                <a:spcPts val="1200"/>
              </a:spcBef>
              <a:buSzPts val="1800"/>
              <a:buFont typeface="Arial"/>
              <a:buAutoNum type="arabicPeriod"/>
            </a:pPr>
            <a:r>
              <a:rPr lang="pt-BR" sz="1800" b="1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Governo Federal</a:t>
            </a:r>
            <a:r>
              <a:rPr lang="pt-BR" sz="1800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:</a:t>
            </a:r>
          </a:p>
          <a:p>
            <a:pPr marL="1028700" lvl="2" indent="0" algn="l">
              <a:lnSpc>
                <a:spcPct val="115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Emprega </a:t>
            </a:r>
            <a:r>
              <a:rPr lang="pt-BR" b="1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12% dos servidores públicos</a:t>
            </a: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1028700" lvl="2" indent="0" algn="l">
              <a:lnSpc>
                <a:spcPct val="115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Gasta </a:t>
            </a:r>
            <a:r>
              <a:rPr lang="pt-BR" b="1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25% do total</a:t>
            </a: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 com salários e vencimentos.</a:t>
            </a:r>
          </a:p>
          <a:p>
            <a:pPr marL="914400" indent="0" algn="l">
              <a:lnSpc>
                <a:spcPct val="115000"/>
              </a:lnSpc>
              <a:spcBef>
                <a:spcPts val="1200"/>
              </a:spcBef>
            </a:pPr>
            <a:endParaRPr lang="pt-BR" sz="18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  <a:sym typeface="Arial"/>
            </a:endParaRPr>
          </a:p>
          <a:p>
            <a:pPr indent="-342900" algn="l">
              <a:lnSpc>
                <a:spcPct val="115000"/>
              </a:lnSpc>
              <a:spcBef>
                <a:spcPts val="1200"/>
              </a:spcBef>
              <a:buSzPts val="1800"/>
              <a:buFont typeface="Arial"/>
              <a:buAutoNum type="arabicPeriod"/>
            </a:pPr>
            <a:r>
              <a:rPr lang="pt-BR" sz="1800" b="1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Governos Estaduais</a:t>
            </a:r>
            <a:r>
              <a:rPr lang="pt-BR" sz="1800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:</a:t>
            </a:r>
          </a:p>
          <a:p>
            <a:pPr marL="1028700" lvl="2" indent="0" algn="l">
              <a:lnSpc>
                <a:spcPct val="115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Empregam </a:t>
            </a:r>
            <a:r>
              <a:rPr lang="pt-BR" b="1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31% dos servidores públicos</a:t>
            </a: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1028700" lvl="2" indent="0" algn="l">
              <a:lnSpc>
                <a:spcPct val="115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São responsáveis por aproximadamente </a:t>
            </a:r>
            <a:r>
              <a:rPr lang="pt-BR" b="1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25% dos gastos</a:t>
            </a: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 com salários e vencimentos.</a:t>
            </a:r>
          </a:p>
          <a:p>
            <a:pPr marL="914400" indent="0" algn="l">
              <a:lnSpc>
                <a:spcPct val="115000"/>
              </a:lnSpc>
              <a:spcBef>
                <a:spcPts val="1200"/>
              </a:spcBef>
            </a:pPr>
            <a:endParaRPr lang="pt-BR" sz="18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  <a:sym typeface="Arial"/>
            </a:endParaRPr>
          </a:p>
          <a:p>
            <a:pPr indent="-342900" algn="l">
              <a:lnSpc>
                <a:spcPct val="115000"/>
              </a:lnSpc>
              <a:spcBef>
                <a:spcPts val="1200"/>
              </a:spcBef>
              <a:buSzPts val="1800"/>
              <a:buFont typeface="Arial"/>
              <a:buAutoNum type="arabicPeriod"/>
            </a:pPr>
            <a:r>
              <a:rPr lang="pt-BR" sz="1800" b="1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Governos Municipais</a:t>
            </a:r>
            <a:r>
              <a:rPr lang="pt-BR" sz="1800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:</a:t>
            </a:r>
          </a:p>
          <a:p>
            <a:pPr marL="1028700" lvl="2" indent="0" algn="l">
              <a:lnSpc>
                <a:spcPct val="115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Empregam </a:t>
            </a:r>
            <a:r>
              <a:rPr lang="pt-BR" b="1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57% dos servidores públicos</a:t>
            </a: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1028700" lvl="2" indent="0" algn="l">
              <a:lnSpc>
                <a:spcPct val="115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Respondem por cerca de </a:t>
            </a:r>
            <a:r>
              <a:rPr lang="pt-BR" b="1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50% dos gastos</a:t>
            </a:r>
            <a:r>
              <a:rPr lang="pt-BR" dirty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  <a:sym typeface="Arial"/>
              </a:rPr>
              <a:t> com salários e vencimentos.</a:t>
            </a:r>
          </a:p>
          <a:p>
            <a:pPr marL="635000" indent="-228600" algn="l">
              <a:lnSpc>
                <a:spcPct val="115000"/>
              </a:lnSpc>
              <a:spcBef>
                <a:spcPts val="1200"/>
              </a:spcBef>
              <a:buSzPts val="1100"/>
            </a:pPr>
            <a:endParaRPr lang="pt-BR" sz="12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1" indent="0" algn="l">
              <a:lnSpc>
                <a:spcPct val="150000"/>
              </a:lnSpc>
              <a:spcBef>
                <a:spcPts val="1500"/>
              </a:spcBef>
              <a:buSzPts val="2500"/>
            </a:pPr>
            <a:endParaRPr lang="pt-BR" sz="25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" name="Google Shape;112;p3">
            <a:extLst>
              <a:ext uri="{FF2B5EF4-FFF2-40B4-BE49-F238E27FC236}">
                <a16:creationId xmlns:a16="http://schemas.microsoft.com/office/drawing/2014/main" id="{907B043A-B713-4191-F673-28C749E3F3CD}"/>
              </a:ext>
            </a:extLst>
          </p:cNvPr>
          <p:cNvGrpSpPr/>
          <p:nvPr/>
        </p:nvGrpSpPr>
        <p:grpSpPr>
          <a:xfrm>
            <a:off x="631120" y="1758322"/>
            <a:ext cx="514243" cy="524655"/>
            <a:chOff x="105508" y="2930769"/>
            <a:chExt cx="890954" cy="890954"/>
          </a:xfrm>
        </p:grpSpPr>
        <p:sp>
          <p:nvSpPr>
            <p:cNvPr id="7" name="Google Shape;113;p3">
              <a:extLst>
                <a:ext uri="{FF2B5EF4-FFF2-40B4-BE49-F238E27FC236}">
                  <a16:creationId xmlns:a16="http://schemas.microsoft.com/office/drawing/2014/main" id="{B6A26E65-D057-B9CD-3EF2-F2DFD0348585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14;p3">
              <a:extLst>
                <a:ext uri="{FF2B5EF4-FFF2-40B4-BE49-F238E27FC236}">
                  <a16:creationId xmlns:a16="http://schemas.microsoft.com/office/drawing/2014/main" id="{49A40459-D668-4325-1CEC-BACA6810301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112;p3">
            <a:extLst>
              <a:ext uri="{FF2B5EF4-FFF2-40B4-BE49-F238E27FC236}">
                <a16:creationId xmlns:a16="http://schemas.microsoft.com/office/drawing/2014/main" id="{A996E004-E973-7CE5-8CB1-44A3FEF2FAED}"/>
              </a:ext>
            </a:extLst>
          </p:cNvPr>
          <p:cNvGrpSpPr/>
          <p:nvPr/>
        </p:nvGrpSpPr>
        <p:grpSpPr>
          <a:xfrm>
            <a:off x="631119" y="3268580"/>
            <a:ext cx="514243" cy="524655"/>
            <a:chOff x="105508" y="2930769"/>
            <a:chExt cx="890954" cy="890954"/>
          </a:xfrm>
        </p:grpSpPr>
        <p:sp>
          <p:nvSpPr>
            <p:cNvPr id="13" name="Google Shape;113;p3">
              <a:extLst>
                <a:ext uri="{FF2B5EF4-FFF2-40B4-BE49-F238E27FC236}">
                  <a16:creationId xmlns:a16="http://schemas.microsoft.com/office/drawing/2014/main" id="{5F39BB13-1EF2-505C-75BA-D17677902E4A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14;p3">
              <a:extLst>
                <a:ext uri="{FF2B5EF4-FFF2-40B4-BE49-F238E27FC236}">
                  <a16:creationId xmlns:a16="http://schemas.microsoft.com/office/drawing/2014/main" id="{11131C94-8FAF-12C2-54D8-5D6AF018A2F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112;p3">
            <a:extLst>
              <a:ext uri="{FF2B5EF4-FFF2-40B4-BE49-F238E27FC236}">
                <a16:creationId xmlns:a16="http://schemas.microsoft.com/office/drawing/2014/main" id="{D9A4A655-124F-6FB1-9BF3-8D58507CAD16}"/>
              </a:ext>
            </a:extLst>
          </p:cNvPr>
          <p:cNvGrpSpPr/>
          <p:nvPr/>
        </p:nvGrpSpPr>
        <p:grpSpPr>
          <a:xfrm>
            <a:off x="631119" y="4875846"/>
            <a:ext cx="514243" cy="524655"/>
            <a:chOff x="105508" y="2930769"/>
            <a:chExt cx="890954" cy="890954"/>
          </a:xfrm>
        </p:grpSpPr>
        <p:sp>
          <p:nvSpPr>
            <p:cNvPr id="16" name="Google Shape;113;p3">
              <a:extLst>
                <a:ext uri="{FF2B5EF4-FFF2-40B4-BE49-F238E27FC236}">
                  <a16:creationId xmlns:a16="http://schemas.microsoft.com/office/drawing/2014/main" id="{08D2D5E8-FCC4-04AB-D020-24F161709B14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Google Shape;114;p3">
              <a:extLst>
                <a:ext uri="{FF2B5EF4-FFF2-40B4-BE49-F238E27FC236}">
                  <a16:creationId xmlns:a16="http://schemas.microsoft.com/office/drawing/2014/main" id="{59FBAAD7-1643-A0A9-46F1-25A5C1B4A0A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13;p3">
            <a:extLst>
              <a:ext uri="{FF2B5EF4-FFF2-40B4-BE49-F238E27FC236}">
                <a16:creationId xmlns:a16="http://schemas.microsoft.com/office/drawing/2014/main" id="{102C4128-BD5D-8808-8B4B-1A56A798088B}"/>
              </a:ext>
            </a:extLst>
          </p:cNvPr>
          <p:cNvSpPr/>
          <p:nvPr/>
        </p:nvSpPr>
        <p:spPr>
          <a:xfrm>
            <a:off x="1547264" y="2267987"/>
            <a:ext cx="146926" cy="149901"/>
          </a:xfrm>
          <a:prstGeom prst="ellipse">
            <a:avLst/>
          </a:prstGeom>
          <a:noFill/>
          <a:ln w="15875">
            <a:solidFill>
              <a:srgbClr val="496D2E"/>
            </a:solidFill>
          </a:ln>
          <a:effectLst>
            <a:outerShdw blurRad="139700" dist="88900" dir="2400000" algn="ctr" rotWithShape="0">
              <a:schemeClr val="dk1">
                <a:alpha val="12156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3;p3">
            <a:extLst>
              <a:ext uri="{FF2B5EF4-FFF2-40B4-BE49-F238E27FC236}">
                <a16:creationId xmlns:a16="http://schemas.microsoft.com/office/drawing/2014/main" id="{DB3D04E4-F100-AF14-2114-58784F4C58AB}"/>
              </a:ext>
            </a:extLst>
          </p:cNvPr>
          <p:cNvSpPr/>
          <p:nvPr/>
        </p:nvSpPr>
        <p:spPr>
          <a:xfrm>
            <a:off x="1547264" y="2547701"/>
            <a:ext cx="146926" cy="149901"/>
          </a:xfrm>
          <a:prstGeom prst="ellipse">
            <a:avLst/>
          </a:prstGeom>
          <a:noFill/>
          <a:ln w="15875">
            <a:solidFill>
              <a:srgbClr val="496D2E"/>
            </a:solidFill>
          </a:ln>
          <a:effectLst>
            <a:outerShdw blurRad="139700" dist="88900" dir="2400000" algn="ctr" rotWithShape="0">
              <a:schemeClr val="dk1">
                <a:alpha val="12156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3;p3">
            <a:extLst>
              <a:ext uri="{FF2B5EF4-FFF2-40B4-BE49-F238E27FC236}">
                <a16:creationId xmlns:a16="http://schemas.microsoft.com/office/drawing/2014/main" id="{C5471C41-0F61-4A5A-8782-E3F93601483C}"/>
              </a:ext>
            </a:extLst>
          </p:cNvPr>
          <p:cNvSpPr/>
          <p:nvPr/>
        </p:nvSpPr>
        <p:spPr>
          <a:xfrm>
            <a:off x="1547264" y="3839559"/>
            <a:ext cx="146926" cy="149901"/>
          </a:xfrm>
          <a:prstGeom prst="ellipse">
            <a:avLst/>
          </a:prstGeom>
          <a:noFill/>
          <a:ln w="15875">
            <a:solidFill>
              <a:srgbClr val="496D2E"/>
            </a:solidFill>
          </a:ln>
          <a:effectLst>
            <a:outerShdw blurRad="139700" dist="88900" dir="2400000" algn="ctr" rotWithShape="0">
              <a:schemeClr val="dk1">
                <a:alpha val="12156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13;p3">
            <a:extLst>
              <a:ext uri="{FF2B5EF4-FFF2-40B4-BE49-F238E27FC236}">
                <a16:creationId xmlns:a16="http://schemas.microsoft.com/office/drawing/2014/main" id="{74DA45A2-8F55-DEBD-29F0-1246AD63BBE2}"/>
              </a:ext>
            </a:extLst>
          </p:cNvPr>
          <p:cNvSpPr/>
          <p:nvPr/>
        </p:nvSpPr>
        <p:spPr>
          <a:xfrm>
            <a:off x="1547264" y="4119273"/>
            <a:ext cx="146926" cy="149901"/>
          </a:xfrm>
          <a:prstGeom prst="ellipse">
            <a:avLst/>
          </a:prstGeom>
          <a:noFill/>
          <a:ln w="15875">
            <a:solidFill>
              <a:srgbClr val="496D2E"/>
            </a:solidFill>
          </a:ln>
          <a:effectLst>
            <a:outerShdw blurRad="139700" dist="88900" dir="2400000" algn="ctr" rotWithShape="0">
              <a:schemeClr val="dk1">
                <a:alpha val="12156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13;p3">
            <a:extLst>
              <a:ext uri="{FF2B5EF4-FFF2-40B4-BE49-F238E27FC236}">
                <a16:creationId xmlns:a16="http://schemas.microsoft.com/office/drawing/2014/main" id="{5034BE99-1923-3B22-7C1D-7DF0D120ECD2}"/>
              </a:ext>
            </a:extLst>
          </p:cNvPr>
          <p:cNvSpPr/>
          <p:nvPr/>
        </p:nvSpPr>
        <p:spPr>
          <a:xfrm>
            <a:off x="1547264" y="5400932"/>
            <a:ext cx="146926" cy="149901"/>
          </a:xfrm>
          <a:prstGeom prst="ellipse">
            <a:avLst/>
          </a:prstGeom>
          <a:noFill/>
          <a:ln w="15875">
            <a:solidFill>
              <a:srgbClr val="496D2E"/>
            </a:solidFill>
          </a:ln>
          <a:effectLst>
            <a:outerShdw blurRad="139700" dist="88900" dir="2400000" algn="ctr" rotWithShape="0">
              <a:schemeClr val="dk1">
                <a:alpha val="12156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13;p3">
            <a:extLst>
              <a:ext uri="{FF2B5EF4-FFF2-40B4-BE49-F238E27FC236}">
                <a16:creationId xmlns:a16="http://schemas.microsoft.com/office/drawing/2014/main" id="{690CE5B9-B29C-3097-8D32-8D571507DF07}"/>
              </a:ext>
            </a:extLst>
          </p:cNvPr>
          <p:cNvSpPr/>
          <p:nvPr/>
        </p:nvSpPr>
        <p:spPr>
          <a:xfrm>
            <a:off x="1547264" y="5680646"/>
            <a:ext cx="146926" cy="149901"/>
          </a:xfrm>
          <a:prstGeom prst="ellipse">
            <a:avLst/>
          </a:prstGeom>
          <a:noFill/>
          <a:ln w="15875">
            <a:solidFill>
              <a:srgbClr val="496D2E"/>
            </a:solidFill>
          </a:ln>
          <a:effectLst>
            <a:outerShdw blurRad="139700" dist="88900" dir="2400000" algn="ctr" rotWithShape="0">
              <a:schemeClr val="dk1">
                <a:alpha val="12156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97;g3e1f55e2a5d_0_2" title="ED. Niemyer cor branca.png">
            <a:extLst>
              <a:ext uri="{FF2B5EF4-FFF2-40B4-BE49-F238E27FC236}">
                <a16:creationId xmlns:a16="http://schemas.microsoft.com/office/drawing/2014/main" id="{78870861-A15C-4A6D-AF0D-526E6BA2F6C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7200" y="5753515"/>
            <a:ext cx="2569649" cy="762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69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30CC334B-5F43-14F0-8F48-704205F03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2128705B-A28C-841B-7404-C7E0A55BA453}"/>
              </a:ext>
            </a:extLst>
          </p:cNvPr>
          <p:cNvSpPr/>
          <p:nvPr/>
        </p:nvSpPr>
        <p:spPr>
          <a:xfrm>
            <a:off x="0" y="0"/>
            <a:ext cx="6882063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E2F546D1-D420-687C-097B-A90BBE02D3E4}"/>
              </a:ext>
            </a:extLst>
          </p:cNvPr>
          <p:cNvSpPr txBox="1"/>
          <p:nvPr/>
        </p:nvSpPr>
        <p:spPr>
          <a:xfrm>
            <a:off x="722844" y="289862"/>
            <a:ext cx="6159219" cy="227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Funcionalismo Público em números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2744D2-4A63-38F3-E5F1-18B637063B6E}"/>
              </a:ext>
            </a:extLst>
          </p:cNvPr>
          <p:cNvSpPr txBox="1"/>
          <p:nvPr/>
        </p:nvSpPr>
        <p:spPr>
          <a:xfrm>
            <a:off x="722844" y="2473130"/>
            <a:ext cx="5655316" cy="328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Núm. de servidores por esfera federativa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União: </a:t>
            </a:r>
            <a:r>
              <a:rPr lang="pt-BR" sz="20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12%  (25% da massa salarial)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Estados: </a:t>
            </a:r>
            <a:r>
              <a:rPr lang="pt-BR" sz="20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31%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Municípios: </a:t>
            </a:r>
            <a:r>
              <a:rPr lang="pt-BR" sz="200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57%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E676C0F-FB28-1F68-136C-9FFAF95437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5332" y="1937771"/>
            <a:ext cx="4963820" cy="377139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2ED7EB-3881-3661-F27F-08FD4B173F68}"/>
              </a:ext>
            </a:extLst>
          </p:cNvPr>
          <p:cNvSpPr txBox="1"/>
          <p:nvPr/>
        </p:nvSpPr>
        <p:spPr>
          <a:xfrm>
            <a:off x="6941787" y="1100343"/>
            <a:ext cx="509091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dirty="0">
                <a:solidFill>
                  <a:srgbClr val="7E3111"/>
                </a:solidFill>
                <a:latin typeface="+mn-lt"/>
              </a:rPr>
              <a:t>Em crescimento</a:t>
            </a:r>
          </a:p>
          <a:p>
            <a:pPr algn="ctr"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sz="1200" dirty="0">
                <a:solidFill>
                  <a:srgbClr val="7E3111"/>
                </a:solidFill>
                <a:latin typeface="+mn-lt"/>
              </a:rPr>
              <a:t>Número de vínculos municipais, estaduais e federais</a:t>
            </a:r>
          </a:p>
        </p:txBody>
      </p:sp>
      <p:grpSp>
        <p:nvGrpSpPr>
          <p:cNvPr id="8" name="Google Shape;112;p3">
            <a:extLst>
              <a:ext uri="{FF2B5EF4-FFF2-40B4-BE49-F238E27FC236}">
                <a16:creationId xmlns:a16="http://schemas.microsoft.com/office/drawing/2014/main" id="{15994B99-CE61-2183-9B0E-7345F307C280}"/>
              </a:ext>
            </a:extLst>
          </p:cNvPr>
          <p:cNvGrpSpPr/>
          <p:nvPr/>
        </p:nvGrpSpPr>
        <p:grpSpPr>
          <a:xfrm>
            <a:off x="965956" y="3464183"/>
            <a:ext cx="416402" cy="424832"/>
            <a:chOff x="105508" y="2930769"/>
            <a:chExt cx="890954" cy="890954"/>
          </a:xfrm>
        </p:grpSpPr>
        <p:sp>
          <p:nvSpPr>
            <p:cNvPr id="9" name="Google Shape;113;p3">
              <a:extLst>
                <a:ext uri="{FF2B5EF4-FFF2-40B4-BE49-F238E27FC236}">
                  <a16:creationId xmlns:a16="http://schemas.microsoft.com/office/drawing/2014/main" id="{60A45757-6A5C-C993-CDC5-48AA26409E84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4;p3">
              <a:extLst>
                <a:ext uri="{FF2B5EF4-FFF2-40B4-BE49-F238E27FC236}">
                  <a16:creationId xmlns:a16="http://schemas.microsoft.com/office/drawing/2014/main" id="{41204EF0-0B9D-29E8-1FE2-82B135C2B34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2;p3">
            <a:extLst>
              <a:ext uri="{FF2B5EF4-FFF2-40B4-BE49-F238E27FC236}">
                <a16:creationId xmlns:a16="http://schemas.microsoft.com/office/drawing/2014/main" id="{064CE07C-79E2-49A5-F5E2-193D49E2B4BD}"/>
              </a:ext>
            </a:extLst>
          </p:cNvPr>
          <p:cNvGrpSpPr/>
          <p:nvPr/>
        </p:nvGrpSpPr>
        <p:grpSpPr>
          <a:xfrm>
            <a:off x="965956" y="4374258"/>
            <a:ext cx="416402" cy="424832"/>
            <a:chOff x="105508" y="2930769"/>
            <a:chExt cx="890954" cy="890954"/>
          </a:xfrm>
        </p:grpSpPr>
        <p:sp>
          <p:nvSpPr>
            <p:cNvPr id="18" name="Google Shape;113;p3">
              <a:extLst>
                <a:ext uri="{FF2B5EF4-FFF2-40B4-BE49-F238E27FC236}">
                  <a16:creationId xmlns:a16="http://schemas.microsoft.com/office/drawing/2014/main" id="{9B311671-CE29-6008-C0A0-853718CA1B7C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14;p3">
              <a:extLst>
                <a:ext uri="{FF2B5EF4-FFF2-40B4-BE49-F238E27FC236}">
                  <a16:creationId xmlns:a16="http://schemas.microsoft.com/office/drawing/2014/main" id="{5AF04E9E-3831-BD9D-AEB5-49EAA60CF5A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112;p3">
            <a:extLst>
              <a:ext uri="{FF2B5EF4-FFF2-40B4-BE49-F238E27FC236}">
                <a16:creationId xmlns:a16="http://schemas.microsoft.com/office/drawing/2014/main" id="{17060A5A-E1BC-2FBD-03CA-5D619EB06955}"/>
              </a:ext>
            </a:extLst>
          </p:cNvPr>
          <p:cNvGrpSpPr/>
          <p:nvPr/>
        </p:nvGrpSpPr>
        <p:grpSpPr>
          <a:xfrm>
            <a:off x="965956" y="5284333"/>
            <a:ext cx="416402" cy="424832"/>
            <a:chOff x="105508" y="2930769"/>
            <a:chExt cx="890954" cy="890954"/>
          </a:xfrm>
        </p:grpSpPr>
        <p:sp>
          <p:nvSpPr>
            <p:cNvPr id="21" name="Google Shape;113;p3">
              <a:extLst>
                <a:ext uri="{FF2B5EF4-FFF2-40B4-BE49-F238E27FC236}">
                  <a16:creationId xmlns:a16="http://schemas.microsoft.com/office/drawing/2014/main" id="{B3456ED7-EC4E-FA6E-04EA-7865F9B8439F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4;p3">
              <a:extLst>
                <a:ext uri="{FF2B5EF4-FFF2-40B4-BE49-F238E27FC236}">
                  <a16:creationId xmlns:a16="http://schemas.microsoft.com/office/drawing/2014/main" id="{3FDE6CDF-B9BF-9D83-320D-6A899314413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12128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D10F47B0-DD73-5845-14DA-8274713B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D2D94278-08D3-A4E3-4AE9-16076DB94F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C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2237B3-850F-86F9-0D41-EBF061DCD068}"/>
              </a:ext>
            </a:extLst>
          </p:cNvPr>
          <p:cNvSpPr txBox="1"/>
          <p:nvPr/>
        </p:nvSpPr>
        <p:spPr>
          <a:xfrm>
            <a:off x="404579" y="1761955"/>
            <a:ext cx="10983019" cy="189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Prêmio é o valor a maior que o setor público paga em relação ao setor privado. </a:t>
            </a: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Prêmio da amostra de países pesquisados é de 21%.</a:t>
            </a:r>
          </a:p>
        </p:txBody>
      </p:sp>
      <p:sp>
        <p:nvSpPr>
          <p:cNvPr id="4" name="Google Shape;126;p3">
            <a:extLst>
              <a:ext uri="{FF2B5EF4-FFF2-40B4-BE49-F238E27FC236}">
                <a16:creationId xmlns:a16="http://schemas.microsoft.com/office/drawing/2014/main" id="{39A00A8F-E6CE-BF10-EE61-8E49F157888F}"/>
              </a:ext>
            </a:extLst>
          </p:cNvPr>
          <p:cNvSpPr txBox="1"/>
          <p:nvPr/>
        </p:nvSpPr>
        <p:spPr>
          <a:xfrm>
            <a:off x="722844" y="289863"/>
            <a:ext cx="10234966" cy="95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i="0" u="none" strike="noStrike" cap="none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Prêmio Salarial</a:t>
            </a:r>
          </a:p>
        </p:txBody>
      </p:sp>
      <p:grpSp>
        <p:nvGrpSpPr>
          <p:cNvPr id="6" name="Google Shape;112;p3">
            <a:extLst>
              <a:ext uri="{FF2B5EF4-FFF2-40B4-BE49-F238E27FC236}">
                <a16:creationId xmlns:a16="http://schemas.microsoft.com/office/drawing/2014/main" id="{12B4431E-412A-1C8C-625D-A2A634F76DE9}"/>
              </a:ext>
            </a:extLst>
          </p:cNvPr>
          <p:cNvGrpSpPr/>
          <p:nvPr/>
        </p:nvGrpSpPr>
        <p:grpSpPr>
          <a:xfrm>
            <a:off x="631120" y="1918742"/>
            <a:ext cx="514243" cy="524655"/>
            <a:chOff x="105508" y="2930769"/>
            <a:chExt cx="890954" cy="890954"/>
          </a:xfrm>
        </p:grpSpPr>
        <p:sp>
          <p:nvSpPr>
            <p:cNvPr id="7" name="Google Shape;113;p3">
              <a:extLst>
                <a:ext uri="{FF2B5EF4-FFF2-40B4-BE49-F238E27FC236}">
                  <a16:creationId xmlns:a16="http://schemas.microsoft.com/office/drawing/2014/main" id="{0B6D4A78-3A5E-A605-0E26-807FA8EC9399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14;p3">
              <a:extLst>
                <a:ext uri="{FF2B5EF4-FFF2-40B4-BE49-F238E27FC236}">
                  <a16:creationId xmlns:a16="http://schemas.microsoft.com/office/drawing/2014/main" id="{D0CB7887-45A6-294E-F1C2-CB101624084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112;p3">
            <a:extLst>
              <a:ext uri="{FF2B5EF4-FFF2-40B4-BE49-F238E27FC236}">
                <a16:creationId xmlns:a16="http://schemas.microsoft.com/office/drawing/2014/main" id="{3F9B30F3-25C8-B121-A69E-09B184C0DC38}"/>
              </a:ext>
            </a:extLst>
          </p:cNvPr>
          <p:cNvGrpSpPr/>
          <p:nvPr/>
        </p:nvGrpSpPr>
        <p:grpSpPr>
          <a:xfrm>
            <a:off x="631119" y="3124202"/>
            <a:ext cx="514243" cy="524655"/>
            <a:chOff x="105508" y="2930769"/>
            <a:chExt cx="890954" cy="890954"/>
          </a:xfrm>
        </p:grpSpPr>
        <p:sp>
          <p:nvSpPr>
            <p:cNvPr id="13" name="Google Shape;113;p3">
              <a:extLst>
                <a:ext uri="{FF2B5EF4-FFF2-40B4-BE49-F238E27FC236}">
                  <a16:creationId xmlns:a16="http://schemas.microsoft.com/office/drawing/2014/main" id="{70224CF8-E690-6232-9788-82F449C2EB35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14;p3">
              <a:extLst>
                <a:ext uri="{FF2B5EF4-FFF2-40B4-BE49-F238E27FC236}">
                  <a16:creationId xmlns:a16="http://schemas.microsoft.com/office/drawing/2014/main" id="{96BAFA23-E98E-816F-E0BD-53E422FC01B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oogle Shape;97;g3e1f55e2a5d_0_2" title="ED. Niemyer cor branca.png">
            <a:extLst>
              <a:ext uri="{FF2B5EF4-FFF2-40B4-BE49-F238E27FC236}">
                <a16:creationId xmlns:a16="http://schemas.microsoft.com/office/drawing/2014/main" id="{BFD3D270-65B5-F04D-ECAB-608A0850762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7200" y="5753515"/>
            <a:ext cx="2569649" cy="762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987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7056F6AE-D5A0-6725-76C1-989A0AFE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512A5899-FF9D-18A0-A2D7-3E9C6268547D}"/>
              </a:ext>
            </a:extLst>
          </p:cNvPr>
          <p:cNvSpPr txBox="1"/>
          <p:nvPr/>
        </p:nvSpPr>
        <p:spPr>
          <a:xfrm>
            <a:off x="3259517" y="2542170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E491CBEB-02AF-9845-3DF5-B03E8CEAC1B0}"/>
              </a:ext>
            </a:extLst>
          </p:cNvPr>
          <p:cNvSpPr txBox="1"/>
          <p:nvPr/>
        </p:nvSpPr>
        <p:spPr>
          <a:xfrm>
            <a:off x="3539890" y="3758976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7E7B7A06-96BA-9DDE-2BFF-0D7B77287C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7;g3e1f55e2a5d_0_2" title="ED. Niemyer cor branca.png">
            <a:extLst>
              <a:ext uri="{FF2B5EF4-FFF2-40B4-BE49-F238E27FC236}">
                <a16:creationId xmlns:a16="http://schemas.microsoft.com/office/drawing/2014/main" id="{537E221A-983D-63CE-E6EA-A569A2F437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7200" y="5753515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2;g3194ce500c0_0_29">
            <a:extLst>
              <a:ext uri="{FF2B5EF4-FFF2-40B4-BE49-F238E27FC236}">
                <a16:creationId xmlns:a16="http://schemas.microsoft.com/office/drawing/2014/main" id="{F742B4CC-3189-D64F-0B48-49BC8C25A4CF}"/>
              </a:ext>
            </a:extLst>
          </p:cNvPr>
          <p:cNvSpPr txBox="1"/>
          <p:nvPr/>
        </p:nvSpPr>
        <p:spPr>
          <a:xfrm>
            <a:off x="722700" y="276487"/>
            <a:ext cx="5373300" cy="107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i="0" u="none" strike="noStrike" cap="none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Prêmio Salarial</a:t>
            </a:r>
            <a:endParaRPr sz="4000" b="0" i="0" u="none" strike="noStrike" cap="none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51;g3194ce500c0_0_29">
            <a:extLst>
              <a:ext uri="{FF2B5EF4-FFF2-40B4-BE49-F238E27FC236}">
                <a16:creationId xmlns:a16="http://schemas.microsoft.com/office/drawing/2014/main" id="{FAF40C2F-ACC7-90D7-6C04-68C7023DA45A}"/>
              </a:ext>
            </a:extLst>
          </p:cNvPr>
          <p:cNvSpPr txBox="1">
            <a:spLocks/>
          </p:cNvSpPr>
          <p:nvPr/>
        </p:nvSpPr>
        <p:spPr>
          <a:xfrm>
            <a:off x="754928" y="1797857"/>
            <a:ext cx="10928100" cy="44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1" indent="0" algn="l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pt-BR" sz="2500" b="1" dirty="0">
                <a:solidFill>
                  <a:schemeClr val="bg1"/>
                </a:solidFill>
                <a:latin typeface="+mn-lt"/>
              </a:rPr>
              <a:t>Federal: </a:t>
            </a:r>
            <a:r>
              <a:rPr lang="pt-BR" sz="2500" dirty="0">
                <a:solidFill>
                  <a:schemeClr val="bg1"/>
                </a:solidFill>
                <a:latin typeface="+mn-lt"/>
              </a:rPr>
              <a:t>os salários são </a:t>
            </a:r>
            <a:r>
              <a:rPr lang="pt-BR" sz="2500" b="1" dirty="0">
                <a:solidFill>
                  <a:schemeClr val="bg1"/>
                </a:solidFill>
                <a:latin typeface="+mn-lt"/>
              </a:rPr>
              <a:t>96% </a:t>
            </a:r>
            <a:r>
              <a:rPr lang="pt-BR" sz="2500" dirty="0">
                <a:solidFill>
                  <a:schemeClr val="bg1"/>
                </a:solidFill>
                <a:latin typeface="+mn-lt"/>
              </a:rPr>
              <a:t>maiores que trabalhadores do setor privado formal.</a:t>
            </a:r>
            <a:endParaRPr lang="pt-BR" dirty="0">
              <a:solidFill>
                <a:schemeClr val="bg1"/>
              </a:solidFill>
              <a:latin typeface="+mn-lt"/>
            </a:endParaRPr>
          </a:p>
          <a:p>
            <a:pPr marL="457200" lvl="1" indent="0" algn="l">
              <a:lnSpc>
                <a:spcPct val="150000"/>
              </a:lnSpc>
              <a:spcBef>
                <a:spcPts val="1500"/>
              </a:spcBef>
              <a:buSzPct val="100000"/>
            </a:pPr>
            <a:r>
              <a:rPr lang="pt-BR" sz="2500" b="1" dirty="0">
                <a:solidFill>
                  <a:schemeClr val="bg1"/>
                </a:solidFill>
                <a:latin typeface="+mn-lt"/>
              </a:rPr>
              <a:t>Estadual: </a:t>
            </a:r>
            <a:r>
              <a:rPr lang="pt-BR" sz="2500" dirty="0">
                <a:solidFill>
                  <a:schemeClr val="bg1"/>
                </a:solidFill>
                <a:latin typeface="+mn-lt"/>
              </a:rPr>
              <a:t>em média, </a:t>
            </a:r>
            <a:r>
              <a:rPr lang="pt-BR" sz="2500" b="1" dirty="0">
                <a:solidFill>
                  <a:schemeClr val="bg1"/>
                </a:solidFill>
                <a:latin typeface="+mn-lt"/>
              </a:rPr>
              <a:t>16%</a:t>
            </a:r>
            <a:r>
              <a:rPr lang="pt-BR" sz="2500" dirty="0">
                <a:solidFill>
                  <a:schemeClr val="bg1"/>
                </a:solidFill>
                <a:latin typeface="+mn-lt"/>
              </a:rPr>
              <a:t> maior que o setor privado formal. </a:t>
            </a:r>
            <a:endParaRPr lang="pt-BR" dirty="0">
              <a:solidFill>
                <a:schemeClr val="bg1"/>
              </a:solidFill>
              <a:latin typeface="+mn-lt"/>
            </a:endParaRPr>
          </a:p>
          <a:p>
            <a:pPr marL="457200" lvl="1" indent="0" algn="l">
              <a:lnSpc>
                <a:spcPct val="150000"/>
              </a:lnSpc>
              <a:spcBef>
                <a:spcPts val="1500"/>
              </a:spcBef>
              <a:buSzPct val="100000"/>
            </a:pPr>
            <a:r>
              <a:rPr lang="pt-BR" sz="2500" b="1" dirty="0">
                <a:solidFill>
                  <a:schemeClr val="bg1"/>
                </a:solidFill>
                <a:latin typeface="+mn-lt"/>
              </a:rPr>
              <a:t>Municipal: </a:t>
            </a:r>
            <a:r>
              <a:rPr lang="pt-BR" sz="2500" dirty="0">
                <a:solidFill>
                  <a:schemeClr val="bg1"/>
                </a:solidFill>
                <a:latin typeface="+mn-lt"/>
              </a:rPr>
              <a:t>servidores municipais, que são maioria no funcionalismo público, ganham </a:t>
            </a:r>
            <a:r>
              <a:rPr lang="pt-BR" sz="2500" b="1" dirty="0">
                <a:solidFill>
                  <a:schemeClr val="bg1"/>
                </a:solidFill>
                <a:latin typeface="+mn-lt"/>
              </a:rPr>
              <a:t>similar</a:t>
            </a:r>
            <a:r>
              <a:rPr lang="pt-BR" sz="2500" dirty="0">
                <a:solidFill>
                  <a:schemeClr val="bg1"/>
                </a:solidFill>
                <a:latin typeface="+mn-lt"/>
              </a:rPr>
              <a:t> ao setor privado. </a:t>
            </a:r>
          </a:p>
          <a:p>
            <a:pPr marL="0" lvl="1" indent="0" algn="l">
              <a:lnSpc>
                <a:spcPct val="150000"/>
              </a:lnSpc>
              <a:spcBef>
                <a:spcPts val="1500"/>
              </a:spcBef>
              <a:buSzPct val="100000"/>
            </a:pPr>
            <a:r>
              <a:rPr lang="pt-BR" sz="2500" dirty="0">
                <a:solidFill>
                  <a:schemeClr val="bg1"/>
                </a:solidFill>
                <a:latin typeface="+mn-lt"/>
              </a:rPr>
              <a:t>Servidores públicos como um todo têm, em média, salários </a:t>
            </a:r>
            <a:r>
              <a:rPr lang="pt-BR" sz="2500" b="1" dirty="0">
                <a:solidFill>
                  <a:schemeClr val="bg1"/>
                </a:solidFill>
                <a:latin typeface="+mn-lt"/>
              </a:rPr>
              <a:t>8% maiores</a:t>
            </a:r>
            <a:r>
              <a:rPr lang="pt-BR" sz="2500" dirty="0">
                <a:solidFill>
                  <a:schemeClr val="bg1"/>
                </a:solidFill>
                <a:latin typeface="+mn-lt"/>
              </a:rPr>
              <a:t> que trabalhadores similares do setor privado.</a:t>
            </a:r>
            <a:br>
              <a:rPr lang="pt-BR" sz="2500" dirty="0">
                <a:solidFill>
                  <a:schemeClr val="bg1"/>
                </a:solidFill>
                <a:latin typeface="+mn-lt"/>
              </a:rPr>
            </a:br>
            <a:br>
              <a:rPr lang="pt-BR" sz="2500" dirty="0">
                <a:solidFill>
                  <a:schemeClr val="bg1"/>
                </a:solidFill>
                <a:latin typeface="+mn-lt"/>
              </a:rPr>
            </a:br>
            <a:r>
              <a:rPr lang="pt-BR" sz="2500" b="1" dirty="0">
                <a:solidFill>
                  <a:schemeClr val="bg1"/>
                </a:solidFill>
                <a:latin typeface="+mn-lt"/>
              </a:rPr>
              <a:t>Na amostra de países pesquisado pelo relatório do </a:t>
            </a:r>
            <a:br>
              <a:rPr lang="pt-BR" sz="2500" b="1" dirty="0">
                <a:solidFill>
                  <a:schemeClr val="bg1"/>
                </a:solidFill>
                <a:latin typeface="+mn-lt"/>
              </a:rPr>
            </a:br>
            <a:r>
              <a:rPr lang="pt-BR" sz="2500" b="1" dirty="0">
                <a:solidFill>
                  <a:schemeClr val="bg1"/>
                </a:solidFill>
                <a:latin typeface="+mn-lt"/>
              </a:rPr>
              <a:t>Banco Mundial, o prêmio salarial é, em média, de 21%.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oogle Shape;112;p3">
            <a:extLst>
              <a:ext uri="{FF2B5EF4-FFF2-40B4-BE49-F238E27FC236}">
                <a16:creationId xmlns:a16="http://schemas.microsoft.com/office/drawing/2014/main" id="{80F515B0-2EB4-1EEB-4DF3-C5914ABA2DAA}"/>
              </a:ext>
            </a:extLst>
          </p:cNvPr>
          <p:cNvGrpSpPr/>
          <p:nvPr/>
        </p:nvGrpSpPr>
        <p:grpSpPr>
          <a:xfrm>
            <a:off x="754784" y="1823318"/>
            <a:ext cx="416402" cy="424832"/>
            <a:chOff x="105508" y="2930769"/>
            <a:chExt cx="890954" cy="890954"/>
          </a:xfrm>
        </p:grpSpPr>
        <p:sp>
          <p:nvSpPr>
            <p:cNvPr id="8" name="Google Shape;113;p3">
              <a:extLst>
                <a:ext uri="{FF2B5EF4-FFF2-40B4-BE49-F238E27FC236}">
                  <a16:creationId xmlns:a16="http://schemas.microsoft.com/office/drawing/2014/main" id="{005A08D8-FE92-94CF-D17F-FC8910041E14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114;p3">
              <a:extLst>
                <a:ext uri="{FF2B5EF4-FFF2-40B4-BE49-F238E27FC236}">
                  <a16:creationId xmlns:a16="http://schemas.microsoft.com/office/drawing/2014/main" id="{76658C0E-58A3-1329-712C-4DCCBB924A7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oogle Shape;112;p3">
            <a:extLst>
              <a:ext uri="{FF2B5EF4-FFF2-40B4-BE49-F238E27FC236}">
                <a16:creationId xmlns:a16="http://schemas.microsoft.com/office/drawing/2014/main" id="{E06FAFAD-5DEF-4934-E34F-F096FDD63DD9}"/>
              </a:ext>
            </a:extLst>
          </p:cNvPr>
          <p:cNvGrpSpPr/>
          <p:nvPr/>
        </p:nvGrpSpPr>
        <p:grpSpPr>
          <a:xfrm>
            <a:off x="754784" y="2454735"/>
            <a:ext cx="416402" cy="424832"/>
            <a:chOff x="105508" y="2930769"/>
            <a:chExt cx="890954" cy="890954"/>
          </a:xfrm>
        </p:grpSpPr>
        <p:sp>
          <p:nvSpPr>
            <p:cNvPr id="11" name="Google Shape;113;p3">
              <a:extLst>
                <a:ext uri="{FF2B5EF4-FFF2-40B4-BE49-F238E27FC236}">
                  <a16:creationId xmlns:a16="http://schemas.microsoft.com/office/drawing/2014/main" id="{138AD682-CE54-B012-BCD7-AED278500F36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114;p3">
              <a:extLst>
                <a:ext uri="{FF2B5EF4-FFF2-40B4-BE49-F238E27FC236}">
                  <a16:creationId xmlns:a16="http://schemas.microsoft.com/office/drawing/2014/main" id="{581B6368-78C2-A6C2-B7D4-3917811D10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112;p3">
            <a:extLst>
              <a:ext uri="{FF2B5EF4-FFF2-40B4-BE49-F238E27FC236}">
                <a16:creationId xmlns:a16="http://schemas.microsoft.com/office/drawing/2014/main" id="{63C54366-A68F-FA81-17B0-B8735FE9572A}"/>
              </a:ext>
            </a:extLst>
          </p:cNvPr>
          <p:cNvGrpSpPr/>
          <p:nvPr/>
        </p:nvGrpSpPr>
        <p:grpSpPr>
          <a:xfrm>
            <a:off x="754784" y="3076067"/>
            <a:ext cx="416402" cy="424832"/>
            <a:chOff x="105508" y="2930769"/>
            <a:chExt cx="890954" cy="890954"/>
          </a:xfrm>
        </p:grpSpPr>
        <p:sp>
          <p:nvSpPr>
            <p:cNvPr id="14" name="Google Shape;113;p3">
              <a:extLst>
                <a:ext uri="{FF2B5EF4-FFF2-40B4-BE49-F238E27FC236}">
                  <a16:creationId xmlns:a16="http://schemas.microsoft.com/office/drawing/2014/main" id="{03DD47F1-480B-8928-1D14-7FCC68216D8E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14;p3">
              <a:extLst>
                <a:ext uri="{FF2B5EF4-FFF2-40B4-BE49-F238E27FC236}">
                  <a16:creationId xmlns:a16="http://schemas.microsoft.com/office/drawing/2014/main" id="{C63F022B-84FD-8510-EA93-D5115E7370C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577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A44DC0D3-45F3-F7F8-DDB4-C0DA1DA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3BBA0E-D64A-84CC-9D7B-46BF6AA3F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83" y="0"/>
            <a:ext cx="4922617" cy="5442612"/>
          </a:xfrm>
          <a:prstGeom prst="rect">
            <a:avLst/>
          </a:prstGeom>
        </p:spPr>
      </p:pic>
      <p:sp>
        <p:nvSpPr>
          <p:cNvPr id="8" name="Google Shape;119;p3">
            <a:extLst>
              <a:ext uri="{FF2B5EF4-FFF2-40B4-BE49-F238E27FC236}">
                <a16:creationId xmlns:a16="http://schemas.microsoft.com/office/drawing/2014/main" id="{56DB9614-43E4-8160-80C8-2A47BDDF43E2}"/>
              </a:ext>
            </a:extLst>
          </p:cNvPr>
          <p:cNvSpPr/>
          <p:nvPr/>
        </p:nvSpPr>
        <p:spPr>
          <a:xfrm>
            <a:off x="0" y="4017818"/>
            <a:ext cx="12192000" cy="2840182"/>
          </a:xfrm>
          <a:prstGeom prst="rect">
            <a:avLst/>
          </a:prstGeom>
          <a:solidFill>
            <a:srgbClr val="283C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37490EB-97B9-B047-95E4-C5B3E2C6D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004" y="-681183"/>
            <a:ext cx="11821391" cy="7880927"/>
          </a:xfrm>
          <a:prstGeom prst="rect">
            <a:avLst/>
          </a:prstGeom>
        </p:spPr>
      </p:pic>
      <p:sp>
        <p:nvSpPr>
          <p:cNvPr id="3" name="Google Shape;162;g3194ce500c0_0_29">
            <a:extLst>
              <a:ext uri="{FF2B5EF4-FFF2-40B4-BE49-F238E27FC236}">
                <a16:creationId xmlns:a16="http://schemas.microsoft.com/office/drawing/2014/main" id="{26AC389A-72DE-73C7-D4AB-C34A05612B04}"/>
              </a:ext>
            </a:extLst>
          </p:cNvPr>
          <p:cNvSpPr txBox="1"/>
          <p:nvPr/>
        </p:nvSpPr>
        <p:spPr>
          <a:xfrm>
            <a:off x="7116982" y="5596856"/>
            <a:ext cx="4150241" cy="68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chemeClr val="dk1"/>
              </a:buClr>
              <a:buSzPts val="4400"/>
            </a:pPr>
            <a:r>
              <a:rPr lang="pt-BR" sz="1200" i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https://</a:t>
            </a:r>
            <a:r>
              <a:rPr lang="pt-BR" sz="1200" i="1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www.editoracontracorrente.com.br</a:t>
            </a:r>
            <a:r>
              <a:rPr lang="pt-BR" sz="1200" i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/</a:t>
            </a:r>
            <a:r>
              <a:rPr lang="pt-BR" sz="1200" i="1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product</a:t>
            </a:r>
            <a:r>
              <a:rPr lang="pt-BR" sz="1200" i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/solidariedade-fiscal-ponta-de-estoque</a:t>
            </a:r>
            <a:endParaRPr sz="1200" i="1" u="none" strike="noStrike" cap="none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D79FE-DA04-C2CD-F616-B2C47DEA3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627" y="2365706"/>
            <a:ext cx="3130952" cy="3130952"/>
          </a:xfrm>
          <a:prstGeom prst="rect">
            <a:avLst/>
          </a:prstGeom>
        </p:spPr>
      </p:pic>
      <p:sp>
        <p:nvSpPr>
          <p:cNvPr id="5" name="Google Shape;162;g3194ce500c0_0_29">
            <a:extLst>
              <a:ext uri="{FF2B5EF4-FFF2-40B4-BE49-F238E27FC236}">
                <a16:creationId xmlns:a16="http://schemas.microsoft.com/office/drawing/2014/main" id="{AB445C1C-DF49-A342-26AA-B9362380AE53}"/>
              </a:ext>
            </a:extLst>
          </p:cNvPr>
          <p:cNvSpPr txBox="1"/>
          <p:nvPr/>
        </p:nvSpPr>
        <p:spPr>
          <a:xfrm>
            <a:off x="7116981" y="889649"/>
            <a:ext cx="4150241" cy="1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Adquira </a:t>
            </a:r>
            <a:endParaRPr sz="4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B7"/>
              </a:buClr>
              <a:buSzPts val="4400"/>
              <a:buFont typeface="Calibri"/>
              <a:buNone/>
            </a:pPr>
            <a:r>
              <a:rPr lang="pt-BR" sz="4000" b="1" i="0" u="none" strike="noStrike" cap="none" dirty="0">
                <a:solidFill>
                  <a:srgbClr val="283C18"/>
                </a:solidFill>
                <a:latin typeface="+mj-lt"/>
                <a:ea typeface="Calibri"/>
                <a:cs typeface="Calibri"/>
                <a:sym typeface="Calibri"/>
              </a:rPr>
              <a:t>Aqui!</a:t>
            </a:r>
            <a:endParaRPr sz="4000" b="0" i="0" u="none" strike="noStrike" cap="none" dirty="0">
              <a:solidFill>
                <a:srgbClr val="283C18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304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C0AD3D7E-858F-658F-144F-C61030E3A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1f55e2a5d_0_11">
            <a:extLst>
              <a:ext uri="{FF2B5EF4-FFF2-40B4-BE49-F238E27FC236}">
                <a16:creationId xmlns:a16="http://schemas.microsoft.com/office/drawing/2014/main" id="{60F63903-3F2F-D53C-48FB-E95D6FE73820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14" name="Google Shape;114;g3e1f55e2a5d_0_11">
            <a:extLst>
              <a:ext uri="{FF2B5EF4-FFF2-40B4-BE49-F238E27FC236}">
                <a16:creationId xmlns:a16="http://schemas.microsoft.com/office/drawing/2014/main" id="{8226FA74-0F9F-E12B-29D9-04ECD0675136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15" name="Google Shape;115;g3e1f55e2a5d_0_11">
            <a:extLst>
              <a:ext uri="{FF2B5EF4-FFF2-40B4-BE49-F238E27FC236}">
                <a16:creationId xmlns:a16="http://schemas.microsoft.com/office/drawing/2014/main" id="{5C1FBABD-0F30-2EBA-15D0-12D8063BAA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e1f55e2a5d_0_11" title="ED. Niemyer cor branca.png">
            <a:extLst>
              <a:ext uri="{FF2B5EF4-FFF2-40B4-BE49-F238E27FC236}">
                <a16:creationId xmlns:a16="http://schemas.microsoft.com/office/drawing/2014/main" id="{55E6A0A2-521C-2566-CCBB-DA078A52BF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571993"/>
            <a:ext cx="4151930" cy="123260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e1f55e2a5d_0_11">
            <a:extLst>
              <a:ext uri="{FF2B5EF4-FFF2-40B4-BE49-F238E27FC236}">
                <a16:creationId xmlns:a16="http://schemas.microsoft.com/office/drawing/2014/main" id="{DFA3E089-5121-74B0-0847-BACFCDD4D48A}"/>
              </a:ext>
            </a:extLst>
          </p:cNvPr>
          <p:cNvSpPr txBox="1"/>
          <p:nvPr/>
        </p:nvSpPr>
        <p:spPr>
          <a:xfrm>
            <a:off x="1421400" y="2296300"/>
            <a:ext cx="934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DB9920"/>
                </a:solidFill>
              </a:rPr>
              <a:t>MUITO OBRIGADO!</a:t>
            </a:r>
            <a:endParaRPr dirty="0">
              <a:solidFill>
                <a:srgbClr val="DB992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353C47-DE82-D340-FB09-5DB1CF807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605" y="4694872"/>
            <a:ext cx="3747609" cy="11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2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A741BA1A-4606-6A2F-EBB2-67C1C2E19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1911595F-FEE6-BF02-1218-31F7CF76D72F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7C5E3DEC-400A-3700-511A-F32E01FBF300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D4633D02-AA73-5750-B0F9-4F59FA2C6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263ADB6B-CC84-5D21-6990-C54EB18EFBB7}"/>
              </a:ext>
            </a:extLst>
          </p:cNvPr>
          <p:cNvSpPr txBox="1">
            <a:spLocks/>
          </p:cNvSpPr>
          <p:nvPr/>
        </p:nvSpPr>
        <p:spPr>
          <a:xfrm>
            <a:off x="722850" y="519347"/>
            <a:ext cx="11169606" cy="76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3600"/>
              <a:buFont typeface="Montserrat"/>
              <a:buNone/>
            </a:pPr>
            <a:r>
              <a:rPr lang="pt-BR" sz="4000" b="1" dirty="0">
                <a:solidFill>
                  <a:schemeClr val="bg1"/>
                </a:solidFill>
                <a:latin typeface="+mj-lt"/>
              </a:rPr>
              <a:t>Participação do Governo no PIB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oogle Shape;97;g3e1f55e2a5d_0_2" title="ED. Niemyer cor branca.png">
            <a:extLst>
              <a:ext uri="{FF2B5EF4-FFF2-40B4-BE49-F238E27FC236}">
                <a16:creationId xmlns:a16="http://schemas.microsoft.com/office/drawing/2014/main" id="{58AA2010-D669-E737-0DEB-4C09C6EA16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807" y="289516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3;g3194ce500c0_0_0">
            <a:extLst>
              <a:ext uri="{FF2B5EF4-FFF2-40B4-BE49-F238E27FC236}">
                <a16:creationId xmlns:a16="http://schemas.microsoft.com/office/drawing/2014/main" id="{D93CA7B5-18D9-E839-F176-3B51387AAD93}"/>
              </a:ext>
            </a:extLst>
          </p:cNvPr>
          <p:cNvSpPr txBox="1"/>
          <p:nvPr/>
        </p:nvSpPr>
        <p:spPr>
          <a:xfrm>
            <a:off x="722851" y="6276269"/>
            <a:ext cx="10893761" cy="37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</a:rPr>
              <a:t>FONTE: INTERNATIONAL MONETARY FUND (IMF). </a:t>
            </a:r>
            <a:r>
              <a:rPr lang="pt-BR" sz="1000" i="1" dirty="0">
                <a:solidFill>
                  <a:schemeClr val="bg1">
                    <a:lumMod val="50000"/>
                  </a:schemeClr>
                </a:solidFill>
              </a:rPr>
              <a:t>World Economic Outlook </a:t>
            </a:r>
            <a:r>
              <a:rPr lang="pt-BR" sz="1000" i="1" dirty="0" err="1">
                <a:solidFill>
                  <a:schemeClr val="bg1">
                    <a:lumMod val="50000"/>
                  </a:schemeClr>
                </a:solidFill>
              </a:rPr>
              <a:t>Database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</a:rPr>
              <a:t>. Participação do governo no PIB por regiões. Washington, D.C., outubro de 2024. </a:t>
            </a:r>
            <a:endParaRPr sz="200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B7F6791-40AE-AA55-F91D-F76A1082E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224489"/>
              </p:ext>
            </p:extLst>
          </p:nvPr>
        </p:nvGraphicFramePr>
        <p:xfrm>
          <a:off x="722851" y="1801560"/>
          <a:ext cx="10746298" cy="431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405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9A07D2D2-D4EA-A2E8-5A68-C88E372D2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F038E16C-8E2E-190B-01C1-F2144D7E5AD2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BAECD658-B6EF-FC6F-CAD2-A23FEBB77043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88C7B522-D45A-6BEC-5509-06B001E9E8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g3e1f55e2a5d_0_2" title="ED. Niemyer cor branca.png">
            <a:extLst>
              <a:ext uri="{FF2B5EF4-FFF2-40B4-BE49-F238E27FC236}">
                <a16:creationId xmlns:a16="http://schemas.microsoft.com/office/drawing/2014/main" id="{DAECBE21-3DC7-4BD0-2182-95AE7051AE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807" y="289516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: Cantos Arredondados 2">
            <a:extLst>
              <a:ext uri="{FF2B5EF4-FFF2-40B4-BE49-F238E27FC236}">
                <a16:creationId xmlns:a16="http://schemas.microsoft.com/office/drawing/2014/main" id="{5FD9B488-9CA0-B17E-3868-2DFBF4A13028}"/>
              </a:ext>
            </a:extLst>
          </p:cNvPr>
          <p:cNvSpPr/>
          <p:nvPr/>
        </p:nvSpPr>
        <p:spPr>
          <a:xfrm>
            <a:off x="5537856" y="1730476"/>
            <a:ext cx="263176" cy="4070556"/>
          </a:xfrm>
          <a:prstGeom prst="roundRect">
            <a:avLst/>
          </a:prstGeom>
          <a:solidFill>
            <a:srgbClr val="283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1A0C371-CF59-28A6-DCCD-0D1883992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892307"/>
              </p:ext>
            </p:extLst>
          </p:nvPr>
        </p:nvGraphicFramePr>
        <p:xfrm>
          <a:off x="179103" y="145794"/>
          <a:ext cx="11833793" cy="656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Gráfico 15">
            <a:extLst>
              <a:ext uri="{FF2B5EF4-FFF2-40B4-BE49-F238E27FC236}">
                <a16:creationId xmlns:a16="http://schemas.microsoft.com/office/drawing/2014/main" id="{0E51EEB7-06CF-7824-E2FF-1E602D8A07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6861" y="1554263"/>
            <a:ext cx="504825" cy="3524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9ECA3B1-937E-8426-C592-5C1E4F9885A5}"/>
              </a:ext>
            </a:extLst>
          </p:cNvPr>
          <p:cNvSpPr txBox="1"/>
          <p:nvPr/>
        </p:nvSpPr>
        <p:spPr>
          <a:xfrm>
            <a:off x="5319880" y="1066127"/>
            <a:ext cx="77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i="0" u="none" strike="noStrike" cap="none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29º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07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7BEE75C3-E8C5-F833-1AC8-4072138F1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ED1C3A66-7674-D771-B03A-2434A6972063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08E72F0A-E231-7EE9-70DB-0E44E6B04B78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0414D320-C606-7368-DA02-3F15A9C506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7;g3e1f55e2a5d_0_2" title="ED. Niemyer cor branca.png">
            <a:extLst>
              <a:ext uri="{FF2B5EF4-FFF2-40B4-BE49-F238E27FC236}">
                <a16:creationId xmlns:a16="http://schemas.microsoft.com/office/drawing/2014/main" id="{50ECD414-0CBB-7DC9-6D78-554B12F9F9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807" y="289516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1;g31cfb362b7a_0_39">
            <a:extLst>
              <a:ext uri="{FF2B5EF4-FFF2-40B4-BE49-F238E27FC236}">
                <a16:creationId xmlns:a16="http://schemas.microsoft.com/office/drawing/2014/main" id="{BB2E80CE-2A70-FBFF-209C-62DC7EAE8C30}"/>
              </a:ext>
            </a:extLst>
          </p:cNvPr>
          <p:cNvSpPr txBox="1"/>
          <p:nvPr/>
        </p:nvSpPr>
        <p:spPr>
          <a:xfrm>
            <a:off x="1155775" y="680100"/>
            <a:ext cx="8653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tângulo: Cantos Arredondados 2">
            <a:extLst>
              <a:ext uri="{FF2B5EF4-FFF2-40B4-BE49-F238E27FC236}">
                <a16:creationId xmlns:a16="http://schemas.microsoft.com/office/drawing/2014/main" id="{CCBE22FF-7755-6F2E-A627-630B2E35F2EC}"/>
              </a:ext>
            </a:extLst>
          </p:cNvPr>
          <p:cNvSpPr/>
          <p:nvPr/>
        </p:nvSpPr>
        <p:spPr>
          <a:xfrm>
            <a:off x="9996682" y="4011516"/>
            <a:ext cx="184729" cy="2100894"/>
          </a:xfrm>
          <a:prstGeom prst="roundRect">
            <a:avLst/>
          </a:prstGeom>
          <a:solidFill>
            <a:srgbClr val="A741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1A9A886-D3B6-D234-441D-E5BE9FB07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480577"/>
              </p:ext>
            </p:extLst>
          </p:nvPr>
        </p:nvGraphicFramePr>
        <p:xfrm>
          <a:off x="68017" y="163285"/>
          <a:ext cx="12055965" cy="653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Gráfico 5">
            <a:extLst>
              <a:ext uri="{FF2B5EF4-FFF2-40B4-BE49-F238E27FC236}">
                <a16:creationId xmlns:a16="http://schemas.microsoft.com/office/drawing/2014/main" id="{30F06FE0-1F3A-5DA7-F9DD-D727D156BC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6633" y="3835303"/>
            <a:ext cx="504825" cy="3524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70C8712-6CFC-4C43-EB6B-00D6A13EF0FC}"/>
              </a:ext>
            </a:extLst>
          </p:cNvPr>
          <p:cNvSpPr txBox="1"/>
          <p:nvPr/>
        </p:nvSpPr>
        <p:spPr>
          <a:xfrm>
            <a:off x="1593469" y="2218566"/>
            <a:ext cx="2797955" cy="476903"/>
          </a:xfrm>
          <a:prstGeom prst="rect">
            <a:avLst/>
          </a:prstGeom>
          <a:solidFill>
            <a:srgbClr val="1A271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kern="1200" dirty="0" err="1">
                <a:solidFill>
                  <a:schemeClr val="bg1"/>
                </a:solidFill>
              </a:rPr>
              <a:t>Países</a:t>
            </a:r>
            <a:r>
              <a:rPr lang="en-US" sz="1300" kern="1200" dirty="0">
                <a:solidFill>
                  <a:schemeClr val="bg1"/>
                </a:solidFill>
              </a:rPr>
              <a:t> de </a:t>
            </a:r>
            <a:r>
              <a:rPr lang="en-US" sz="1300" kern="1200" dirty="0" err="1">
                <a:solidFill>
                  <a:schemeClr val="bg1"/>
                </a:solidFill>
              </a:rPr>
              <a:t>alta</a:t>
            </a:r>
            <a:r>
              <a:rPr lang="en-US" sz="1300" kern="1200" dirty="0">
                <a:solidFill>
                  <a:schemeClr val="bg1"/>
                </a:solidFill>
              </a:rPr>
              <a:t> </a:t>
            </a:r>
            <a:r>
              <a:rPr lang="en-US" sz="1300" kern="1200" dirty="0" err="1">
                <a:solidFill>
                  <a:schemeClr val="bg1"/>
                </a:solidFill>
              </a:rPr>
              <a:t>renda</a:t>
            </a:r>
            <a:r>
              <a:rPr lang="en-US" sz="1300" kern="1200" baseline="0" dirty="0">
                <a:solidFill>
                  <a:schemeClr val="bg1"/>
                </a:solidFill>
              </a:rPr>
              <a:t> da OCDE e </a:t>
            </a:r>
          </a:p>
          <a:p>
            <a:r>
              <a:rPr lang="en-US" sz="1300" kern="1200" baseline="0" dirty="0">
                <a:solidFill>
                  <a:schemeClr val="bg1"/>
                </a:solidFill>
              </a:rPr>
              <a:t>da Europa, </a:t>
            </a:r>
            <a:r>
              <a:rPr lang="en-US" sz="1300" kern="1200" baseline="0" dirty="0" err="1">
                <a:solidFill>
                  <a:schemeClr val="bg1"/>
                </a:solidFill>
              </a:rPr>
              <a:t>média</a:t>
            </a:r>
            <a:r>
              <a:rPr lang="en-US" sz="1300" kern="1200" baseline="0" dirty="0">
                <a:solidFill>
                  <a:schemeClr val="bg1"/>
                </a:solidFill>
              </a:rPr>
              <a:t> 16.088 Int$</a:t>
            </a:r>
            <a:endParaRPr lang="en-US" sz="13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2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527B991C-A2CC-DA64-53A6-74B5A1A41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0AFBD39E-9538-7048-2069-B52F992BD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7;g3e1f55e2a5d_0_2" title="ED. Niemyer cor branca.png">
            <a:extLst>
              <a:ext uri="{FF2B5EF4-FFF2-40B4-BE49-F238E27FC236}">
                <a16:creationId xmlns:a16="http://schemas.microsoft.com/office/drawing/2014/main" id="{A33E6604-10AB-C753-9EEB-8DD64DCEDB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807" y="289516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8;p6">
            <a:extLst>
              <a:ext uri="{FF2B5EF4-FFF2-40B4-BE49-F238E27FC236}">
                <a16:creationId xmlns:a16="http://schemas.microsoft.com/office/drawing/2014/main" id="{29A6D766-8429-940B-D4CB-114317AD17D0}"/>
              </a:ext>
            </a:extLst>
          </p:cNvPr>
          <p:cNvSpPr/>
          <p:nvPr/>
        </p:nvSpPr>
        <p:spPr>
          <a:xfrm>
            <a:off x="10282228" y="2703209"/>
            <a:ext cx="772059" cy="3848009"/>
          </a:xfrm>
          <a:prstGeom prst="roundRect">
            <a:avLst>
              <a:gd name="adj" fmla="val 16667"/>
            </a:avLst>
          </a:prstGeom>
          <a:solidFill>
            <a:srgbClr val="7E3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Google Shape;89;p6">
            <a:extLst>
              <a:ext uri="{FF2B5EF4-FFF2-40B4-BE49-F238E27FC236}">
                <a16:creationId xmlns:a16="http://schemas.microsoft.com/office/drawing/2014/main" id="{01CB8D59-1897-7F42-4D9D-A1117DDFE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812789"/>
              </p:ext>
            </p:extLst>
          </p:nvPr>
        </p:nvGraphicFramePr>
        <p:xfrm>
          <a:off x="489020" y="1467062"/>
          <a:ext cx="11213959" cy="497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oogle Shape;90;p6">
            <a:extLst>
              <a:ext uri="{FF2B5EF4-FFF2-40B4-BE49-F238E27FC236}">
                <a16:creationId xmlns:a16="http://schemas.microsoft.com/office/drawing/2014/main" id="{C593770C-3F03-A721-C9CF-EB2A43C6373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09757" y="2589753"/>
            <a:ext cx="504825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1;p6">
            <a:extLst>
              <a:ext uri="{FF2B5EF4-FFF2-40B4-BE49-F238E27FC236}">
                <a16:creationId xmlns:a16="http://schemas.microsoft.com/office/drawing/2014/main" id="{8E1B9190-8879-6978-E526-CDE6D28B1675}"/>
              </a:ext>
            </a:extLst>
          </p:cNvPr>
          <p:cNvSpPr txBox="1"/>
          <p:nvPr/>
        </p:nvSpPr>
        <p:spPr>
          <a:xfrm>
            <a:off x="10278168" y="2128088"/>
            <a:ext cx="7761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29</a:t>
            </a:r>
            <a:r>
              <a:rPr lang="pt-BR" sz="2400" b="1" i="0" u="none" strike="noStrike" cap="none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º</a:t>
            </a:r>
            <a:endParaRPr sz="2400" dirty="0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92;p6">
            <a:extLst>
              <a:ext uri="{FF2B5EF4-FFF2-40B4-BE49-F238E27FC236}">
                <a16:creationId xmlns:a16="http://schemas.microsoft.com/office/drawing/2014/main" id="{CC408032-9AF5-120D-765A-A759C18D8C15}"/>
              </a:ext>
            </a:extLst>
          </p:cNvPr>
          <p:cNvSpPr txBox="1"/>
          <p:nvPr/>
        </p:nvSpPr>
        <p:spPr>
          <a:xfrm>
            <a:off x="891415" y="1353605"/>
            <a:ext cx="5488120" cy="323166"/>
          </a:xfrm>
          <a:prstGeom prst="rect">
            <a:avLst/>
          </a:prstGeom>
          <a:solidFill>
            <a:srgbClr val="7E31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Países de alta renda da OCDE e  da Europa, média 34,8% do PIB </a:t>
            </a:r>
            <a:endParaRPr sz="13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8" name="Google Shape;93;p6">
            <a:extLst>
              <a:ext uri="{FF2B5EF4-FFF2-40B4-BE49-F238E27FC236}">
                <a16:creationId xmlns:a16="http://schemas.microsoft.com/office/drawing/2014/main" id="{6384A719-ECFE-213E-9CFC-5EE607E9379C}"/>
              </a:ext>
            </a:extLst>
          </p:cNvPr>
          <p:cNvSpPr txBox="1"/>
          <p:nvPr/>
        </p:nvSpPr>
        <p:spPr>
          <a:xfrm>
            <a:off x="489020" y="522679"/>
            <a:ext cx="1121396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ARRECADAÇÃO TRIBUTÁRIA POR PERCENTUAL DO PIB (2019)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3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5D3664F1-74CA-ED1A-5F10-CAE6A0A23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8616bd3d0_0_4">
            <a:extLst>
              <a:ext uri="{FF2B5EF4-FFF2-40B4-BE49-F238E27FC236}">
                <a16:creationId xmlns:a16="http://schemas.microsoft.com/office/drawing/2014/main" id="{6981EF48-F47C-34C4-D7AE-2CA9E149272D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104" name="Google Shape;104;g3a8616bd3d0_0_4">
            <a:extLst>
              <a:ext uri="{FF2B5EF4-FFF2-40B4-BE49-F238E27FC236}">
                <a16:creationId xmlns:a16="http://schemas.microsoft.com/office/drawing/2014/main" id="{68E38775-3139-7AEA-509D-D216B6E7D2E4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D759B590-B83F-A9C5-26E7-DE7233F013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7;g3e1f55e2a5d_0_2" title="ED. Niemyer cor branca.png">
            <a:extLst>
              <a:ext uri="{FF2B5EF4-FFF2-40B4-BE49-F238E27FC236}">
                <a16:creationId xmlns:a16="http://schemas.microsoft.com/office/drawing/2014/main" id="{532A984A-0F27-AFEC-2F2E-1E1C91EA35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807" y="289516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1;g31cfb362b7a_0_39">
            <a:extLst>
              <a:ext uri="{FF2B5EF4-FFF2-40B4-BE49-F238E27FC236}">
                <a16:creationId xmlns:a16="http://schemas.microsoft.com/office/drawing/2014/main" id="{3F00049C-DEEC-EC91-00CB-61CCB03FFBCC}"/>
              </a:ext>
            </a:extLst>
          </p:cNvPr>
          <p:cNvSpPr txBox="1"/>
          <p:nvPr/>
        </p:nvSpPr>
        <p:spPr>
          <a:xfrm>
            <a:off x="1155775" y="680100"/>
            <a:ext cx="8653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p7">
            <a:extLst>
              <a:ext uri="{FF2B5EF4-FFF2-40B4-BE49-F238E27FC236}">
                <a16:creationId xmlns:a16="http://schemas.microsoft.com/office/drawing/2014/main" id="{887D00EB-BC6B-4043-F9A2-0B6306E2D213}"/>
              </a:ext>
            </a:extLst>
          </p:cNvPr>
          <p:cNvSpPr/>
          <p:nvPr/>
        </p:nvSpPr>
        <p:spPr>
          <a:xfrm>
            <a:off x="10307724" y="4807974"/>
            <a:ext cx="772059" cy="1563462"/>
          </a:xfrm>
          <a:prstGeom prst="roundRect">
            <a:avLst>
              <a:gd name="adj" fmla="val 16667"/>
            </a:avLst>
          </a:prstGeom>
          <a:solidFill>
            <a:srgbClr val="1A27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" name="Google Shape;100;p7">
            <a:extLst>
              <a:ext uri="{FF2B5EF4-FFF2-40B4-BE49-F238E27FC236}">
                <a16:creationId xmlns:a16="http://schemas.microsoft.com/office/drawing/2014/main" id="{A31464D5-CEF4-45D4-47C1-B2C9B20AA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4695"/>
              </p:ext>
            </p:extLst>
          </p:nvPr>
        </p:nvGraphicFramePr>
        <p:xfrm>
          <a:off x="489020" y="1673942"/>
          <a:ext cx="11213960" cy="466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Google Shape;101;p7">
            <a:extLst>
              <a:ext uri="{FF2B5EF4-FFF2-40B4-BE49-F238E27FC236}">
                <a16:creationId xmlns:a16="http://schemas.microsoft.com/office/drawing/2014/main" id="{5AEF196E-8873-BAD9-0015-97A359CD8AAF}"/>
              </a:ext>
            </a:extLst>
          </p:cNvPr>
          <p:cNvSpPr txBox="1"/>
          <p:nvPr/>
        </p:nvSpPr>
        <p:spPr>
          <a:xfrm>
            <a:off x="489020" y="522679"/>
            <a:ext cx="1121396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ARRECADAÇÃO TRIBUTÁRIA PER CAPITA EM DÓLAR PPP</a:t>
            </a:r>
            <a:r>
              <a:rPr lang="pt-BR" sz="9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2017</a:t>
            </a:r>
            <a:r>
              <a:rPr lang="pt-BR" sz="15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, 2019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" name="Google Shape;102;p7">
            <a:extLst>
              <a:ext uri="{FF2B5EF4-FFF2-40B4-BE49-F238E27FC236}">
                <a16:creationId xmlns:a16="http://schemas.microsoft.com/office/drawing/2014/main" id="{5C322EEA-D4AC-80F8-D4ED-846708773B4A}"/>
              </a:ext>
            </a:extLst>
          </p:cNvPr>
          <p:cNvSpPr txBox="1"/>
          <p:nvPr/>
        </p:nvSpPr>
        <p:spPr>
          <a:xfrm>
            <a:off x="1162819" y="1512359"/>
            <a:ext cx="5247524" cy="323166"/>
          </a:xfrm>
          <a:prstGeom prst="rect">
            <a:avLst/>
          </a:prstGeom>
          <a:solidFill>
            <a:srgbClr val="1A27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Países de alta renda da OCDE e da Europa, média 16.088 Int$</a:t>
            </a:r>
            <a:endParaRPr sz="120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Google Shape;103;p7">
            <a:extLst>
              <a:ext uri="{FF2B5EF4-FFF2-40B4-BE49-F238E27FC236}">
                <a16:creationId xmlns:a16="http://schemas.microsoft.com/office/drawing/2014/main" id="{0848FB9B-E726-5C71-89C1-3B0EADD92B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4085" y="4634863"/>
            <a:ext cx="504825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4;p7">
            <a:extLst>
              <a:ext uri="{FF2B5EF4-FFF2-40B4-BE49-F238E27FC236}">
                <a16:creationId xmlns:a16="http://schemas.microsoft.com/office/drawing/2014/main" id="{BD4725D3-2554-075E-8FC7-3F24FC555D3B}"/>
              </a:ext>
            </a:extLst>
          </p:cNvPr>
          <p:cNvSpPr txBox="1"/>
          <p:nvPr/>
        </p:nvSpPr>
        <p:spPr>
          <a:xfrm>
            <a:off x="10302496" y="4173198"/>
            <a:ext cx="7761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53º</a:t>
            </a:r>
            <a:endParaRPr sz="2400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6729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815387A3-329C-F606-54B9-76CC575AA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1f55e2a5d_0_2">
            <a:extLst>
              <a:ext uri="{FF2B5EF4-FFF2-40B4-BE49-F238E27FC236}">
                <a16:creationId xmlns:a16="http://schemas.microsoft.com/office/drawing/2014/main" id="{EE710272-06AE-6E4D-52AF-4997DE107284}"/>
              </a:ext>
            </a:extLst>
          </p:cNvPr>
          <p:cNvSpPr txBox="1"/>
          <p:nvPr/>
        </p:nvSpPr>
        <p:spPr>
          <a:xfrm>
            <a:off x="3227433" y="2830926"/>
            <a:ext cx="57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PALESTRA</a:t>
            </a:r>
            <a:endParaRPr/>
          </a:p>
        </p:txBody>
      </p:sp>
      <p:sp>
        <p:nvSpPr>
          <p:cNvPr id="95" name="Google Shape;95;g3e1f55e2a5d_0_2">
            <a:extLst>
              <a:ext uri="{FF2B5EF4-FFF2-40B4-BE49-F238E27FC236}">
                <a16:creationId xmlns:a16="http://schemas.microsoft.com/office/drawing/2014/main" id="{2D5A5A65-056A-933E-900F-6BE6762FFC2D}"/>
              </a:ext>
            </a:extLst>
          </p:cNvPr>
          <p:cNvSpPr txBox="1"/>
          <p:nvPr/>
        </p:nvSpPr>
        <p:spPr>
          <a:xfrm>
            <a:off x="3507806" y="4047732"/>
            <a:ext cx="517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FFE800"/>
                </a:solidFill>
                <a:latin typeface="Calibri"/>
                <a:ea typeface="Calibri"/>
                <a:cs typeface="Calibri"/>
                <a:sym typeface="Calibri"/>
              </a:rPr>
              <a:t>Nome Palestrante</a:t>
            </a:r>
            <a:endParaRPr/>
          </a:p>
        </p:txBody>
      </p:sp>
      <p:sp>
        <p:nvSpPr>
          <p:cNvPr id="96" name="Google Shape;96;g3e1f55e2a5d_0_2">
            <a:extLst>
              <a:ext uri="{FF2B5EF4-FFF2-40B4-BE49-F238E27FC236}">
                <a16:creationId xmlns:a16="http://schemas.microsoft.com/office/drawing/2014/main" id="{2833063D-4F97-F479-A76D-00CF0C6527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41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7;g3e1f55e2a5d_0_2" title="ED. Niemyer cor branca.png">
            <a:extLst>
              <a:ext uri="{FF2B5EF4-FFF2-40B4-BE49-F238E27FC236}">
                <a16:creationId xmlns:a16="http://schemas.microsoft.com/office/drawing/2014/main" id="{103AB9C9-86F6-159A-0105-339554923D5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7200" y="5753515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1;g2d63e316f1f_1_0">
            <a:extLst>
              <a:ext uri="{FF2B5EF4-FFF2-40B4-BE49-F238E27FC236}">
                <a16:creationId xmlns:a16="http://schemas.microsoft.com/office/drawing/2014/main" id="{D819E657-056A-EF21-D25D-8B8C421AC347}"/>
              </a:ext>
            </a:extLst>
          </p:cNvPr>
          <p:cNvSpPr txBox="1">
            <a:spLocks/>
          </p:cNvSpPr>
          <p:nvPr/>
        </p:nvSpPr>
        <p:spPr>
          <a:xfrm>
            <a:off x="722845" y="289836"/>
            <a:ext cx="10847780" cy="108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buSzPts val="3600"/>
              <a:buFont typeface="Montserrat"/>
              <a:buNone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 Brasil arrecada muito imposto?</a:t>
            </a:r>
          </a:p>
        </p:txBody>
      </p:sp>
      <p:sp>
        <p:nvSpPr>
          <p:cNvPr id="6" name="Google Shape;233;g2d63e316f1f_1_0">
            <a:extLst>
              <a:ext uri="{FF2B5EF4-FFF2-40B4-BE49-F238E27FC236}">
                <a16:creationId xmlns:a16="http://schemas.microsoft.com/office/drawing/2014/main" id="{FDE14945-19C8-264D-BA0C-BD742BF69788}"/>
              </a:ext>
            </a:extLst>
          </p:cNvPr>
          <p:cNvSpPr txBox="1"/>
          <p:nvPr/>
        </p:nvSpPr>
        <p:spPr>
          <a:xfrm>
            <a:off x="722845" y="1554656"/>
            <a:ext cx="10847780" cy="374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Apesar de ser a 10º economia mundial, o Brasil ocupa a 29ª posição em arrecadação em relação ao PIB oficial e  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53ª posição em arrecadação per capita ($ 4.726),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 entre 121 países, ficando atrás de vizinhos como Argentina, Chile e Uruguai e com desempenho similar  à Costa Rica, Panamá e Cazaquistão.</a:t>
            </a:r>
            <a:endParaRPr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Noruega arrecada até 5,3 vezes mais por pessoa.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</a:br>
            <a:endParaRPr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Na média das economias avançadas, esse valor é de $ 16.668, cerca de 3,5 vezes mais.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7" name="Google Shape;112;p3">
            <a:extLst>
              <a:ext uri="{FF2B5EF4-FFF2-40B4-BE49-F238E27FC236}">
                <a16:creationId xmlns:a16="http://schemas.microsoft.com/office/drawing/2014/main" id="{F560FEE4-2B25-4EB3-F5F2-45CB829B884F}"/>
              </a:ext>
            </a:extLst>
          </p:cNvPr>
          <p:cNvGrpSpPr/>
          <p:nvPr/>
        </p:nvGrpSpPr>
        <p:grpSpPr>
          <a:xfrm>
            <a:off x="722845" y="3496940"/>
            <a:ext cx="416402" cy="424832"/>
            <a:chOff x="105508" y="2930769"/>
            <a:chExt cx="890954" cy="890954"/>
          </a:xfrm>
        </p:grpSpPr>
        <p:sp>
          <p:nvSpPr>
            <p:cNvPr id="8" name="Google Shape;113;p3">
              <a:extLst>
                <a:ext uri="{FF2B5EF4-FFF2-40B4-BE49-F238E27FC236}">
                  <a16:creationId xmlns:a16="http://schemas.microsoft.com/office/drawing/2014/main" id="{585D6A72-6D08-7006-9423-227D93733207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114;p3">
              <a:extLst>
                <a:ext uri="{FF2B5EF4-FFF2-40B4-BE49-F238E27FC236}">
                  <a16:creationId xmlns:a16="http://schemas.microsoft.com/office/drawing/2014/main" id="{18F7B4E4-21D4-46E0-8D2A-59BCE71AEAF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oogle Shape;112;p3">
            <a:extLst>
              <a:ext uri="{FF2B5EF4-FFF2-40B4-BE49-F238E27FC236}">
                <a16:creationId xmlns:a16="http://schemas.microsoft.com/office/drawing/2014/main" id="{27B17AF5-AAED-15F4-1A10-30D1945FC2F0}"/>
              </a:ext>
            </a:extLst>
          </p:cNvPr>
          <p:cNvGrpSpPr/>
          <p:nvPr/>
        </p:nvGrpSpPr>
        <p:grpSpPr>
          <a:xfrm>
            <a:off x="722845" y="4330900"/>
            <a:ext cx="416402" cy="424832"/>
            <a:chOff x="105508" y="2930769"/>
            <a:chExt cx="890954" cy="890954"/>
          </a:xfrm>
        </p:grpSpPr>
        <p:sp>
          <p:nvSpPr>
            <p:cNvPr id="11" name="Google Shape;113;p3">
              <a:extLst>
                <a:ext uri="{FF2B5EF4-FFF2-40B4-BE49-F238E27FC236}">
                  <a16:creationId xmlns:a16="http://schemas.microsoft.com/office/drawing/2014/main" id="{F306C0EE-B35B-AFB5-C73E-A4D9F62F673D}"/>
                </a:ext>
              </a:extLst>
            </p:cNvPr>
            <p:cNvSpPr/>
            <p:nvPr/>
          </p:nvSpPr>
          <p:spPr>
            <a:xfrm>
              <a:off x="105508" y="2930769"/>
              <a:ext cx="890954" cy="8909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39700" dist="88900" dir="2400000" algn="ctr" rotWithShape="0">
                <a:schemeClr val="dk1">
                  <a:alpha val="12156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114;p3">
              <a:extLst>
                <a:ext uri="{FF2B5EF4-FFF2-40B4-BE49-F238E27FC236}">
                  <a16:creationId xmlns:a16="http://schemas.microsoft.com/office/drawing/2014/main" id="{96B471B7-DA09-9906-2F11-08AA471F541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5729" y="3264199"/>
              <a:ext cx="290512" cy="2240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07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486C7158-0577-B917-DC81-5E26B05FC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8616bd3d0_0_4">
            <a:extLst>
              <a:ext uri="{FF2B5EF4-FFF2-40B4-BE49-F238E27FC236}">
                <a16:creationId xmlns:a16="http://schemas.microsoft.com/office/drawing/2014/main" id="{3B87B626-3911-67B3-902C-A1459C64A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7;g3e1f55e2a5d_0_2" title="ED. Niemyer cor branca.png">
            <a:extLst>
              <a:ext uri="{FF2B5EF4-FFF2-40B4-BE49-F238E27FC236}">
                <a16:creationId xmlns:a16="http://schemas.microsoft.com/office/drawing/2014/main" id="{F94BACD0-A367-3695-8EC5-F1295681E5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807" y="289516"/>
            <a:ext cx="2569649" cy="7628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5;g3a8616bd3d0_0_4">
            <a:extLst>
              <a:ext uri="{FF2B5EF4-FFF2-40B4-BE49-F238E27FC236}">
                <a16:creationId xmlns:a16="http://schemas.microsoft.com/office/drawing/2014/main" id="{3B7A6873-F330-2B90-44FF-7FC67AE0B4BA}"/>
              </a:ext>
            </a:extLst>
          </p:cNvPr>
          <p:cNvSpPr/>
          <p:nvPr/>
        </p:nvSpPr>
        <p:spPr>
          <a:xfrm>
            <a:off x="179882" y="1341897"/>
            <a:ext cx="11827239" cy="534371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5;g3a8616bd3d0_0_4">
            <a:extLst>
              <a:ext uri="{FF2B5EF4-FFF2-40B4-BE49-F238E27FC236}">
                <a16:creationId xmlns:a16="http://schemas.microsoft.com/office/drawing/2014/main" id="{42503913-137F-6E69-00E3-B25D75074ED6}"/>
              </a:ext>
            </a:extLst>
          </p:cNvPr>
          <p:cNvSpPr/>
          <p:nvPr/>
        </p:nvSpPr>
        <p:spPr>
          <a:xfrm>
            <a:off x="179882" y="172388"/>
            <a:ext cx="8843380" cy="146154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3BE4DA-7964-1076-5CCB-025E0EAF52E2}"/>
              </a:ext>
            </a:extLst>
          </p:cNvPr>
          <p:cNvSpPr txBox="1"/>
          <p:nvPr/>
        </p:nvSpPr>
        <p:spPr>
          <a:xfrm>
            <a:off x="489020" y="479685"/>
            <a:ext cx="80853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pt-BR" dirty="0">
                <a:solidFill>
                  <a:srgbClr val="283C18"/>
                </a:solidFill>
              </a:rPr>
              <a:t>Impostos Indiretos: percentual do PIB e participação na arrecadação, 2005-19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47ACA234-7B4E-B29D-7772-CEF4B5B3F2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0441" y="5617405"/>
            <a:ext cx="504825" cy="35242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7DDC932D-C74F-2AA4-0320-F1CA144D76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31227" y="942646"/>
            <a:ext cx="14727541" cy="56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15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1084</Words>
  <Application>Microsoft Macintosh PowerPoint</Application>
  <PresentationFormat>Widescreen</PresentationFormat>
  <Paragraphs>162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Montserrat</vt:lpstr>
      <vt:lpstr>Montserrat SemiBold</vt:lpstr>
      <vt:lpstr>Poppins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Carla Ferreira</dc:creator>
  <cp:lastModifiedBy>Paula de Melo</cp:lastModifiedBy>
  <cp:revision>47</cp:revision>
  <dcterms:created xsi:type="dcterms:W3CDTF">2022-06-12T17:21:25Z</dcterms:created>
  <dcterms:modified xsi:type="dcterms:W3CDTF">2026-06-01T20:13:43Z</dcterms:modified>
</cp:coreProperties>
</file>