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6.xml" ContentType="application/vnd.openxmlformats-officedocument.presentationml.notesSlide+xml"/>
  <Override PartName="/ppt/notesSlides/_rels/notesSlide6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3.jpeg" ContentType="image/jpeg"/>
  <Override PartName="/ppt/media/image1.jpeg" ContentType="image/jpeg"/>
  <Override PartName="/ppt/media/image28.png" ContentType="image/png"/>
  <Override PartName="/ppt/media/image100.png" ContentType="image/png"/>
  <Override PartName="/ppt/media/image38.png" ContentType="image/png"/>
  <Override PartName="/ppt/media/image2.jpeg" ContentType="image/jpeg"/>
  <Override PartName="/ppt/media/image8.png" ContentType="image/png"/>
  <Override PartName="/ppt/media/image5.png" ContentType="image/png"/>
  <Override PartName="/ppt/media/image120.png" ContentType="image/png"/>
  <Override PartName="/ppt/media/image48.png" ContentType="image/png"/>
  <Override PartName="/ppt/media/image3.jpeg" ContentType="image/jpeg"/>
  <Override PartName="/ppt/media/image55.jpeg" ContentType="image/jpeg"/>
  <Override PartName="/ppt/media/image4.jpeg" ContentType="image/jpeg"/>
  <Override PartName="/ppt/media/image58.png" ContentType="image/png"/>
  <Override PartName="/ppt/media/image72.png" ContentType="image/png"/>
  <Override PartName="/ppt/media/image6.png" ContentType="image/png"/>
  <Override PartName="/ppt/media/image7.jpeg" ContentType="image/jpeg"/>
  <Override PartName="/ppt/media/image31.png" ContentType="image/png"/>
  <Override PartName="/ppt/media/image9.jpeg" ContentType="image/jpeg"/>
  <Override PartName="/ppt/media/image51.png" ContentType="image/png"/>
  <Override PartName="/ppt/media/image10.jpeg" ContentType="image/jpeg"/>
  <Override PartName="/ppt/media/image56.png" ContentType="image/png"/>
  <Override PartName="/ppt/media/image66.png" ContentType="image/png"/>
  <Override PartName="/ppt/media/image11.jpeg" ContentType="image/jpeg"/>
  <Override PartName="/ppt/media/image76.png" ContentType="image/png"/>
  <Override PartName="/ppt/media/image12.jpeg" ContentType="image/jpeg"/>
  <Override PartName="/ppt/media/image102.jpeg" ContentType="image/jpeg"/>
  <Override PartName="/ppt/media/image86.png" ContentType="image/png"/>
  <Override PartName="/ppt/media/image13.jpeg" ContentType="image/jpeg"/>
  <Override PartName="/ppt/media/image80.jpeg" ContentType="image/jpeg"/>
  <Override PartName="/ppt/media/image19.png" ContentType="image/png"/>
  <Override PartName="/ppt/media/image96.png" ContentType="image/png"/>
  <Override PartName="/ppt/media/image14.jpeg" ContentType="image/jpeg"/>
  <Override PartName="/ppt/media/image101.png" ContentType="image/png"/>
  <Override PartName="/ppt/media/image29.png" ContentType="image/png"/>
  <Override PartName="/ppt/media/image15.jpeg" ContentType="image/jpeg"/>
  <Override PartName="/ppt/media/image111.png" ContentType="image/png"/>
  <Override PartName="/ppt/media/image39.png" ContentType="image/png"/>
  <Override PartName="/ppt/media/image61.wmf" ContentType="image/x-wmf"/>
  <Override PartName="/ppt/media/image16.png" ContentType="image/png"/>
  <Override PartName="/ppt/media/image17.png" ContentType="image/png"/>
  <Override PartName="/ppt/media/image107.jpeg" ContentType="image/jpeg"/>
  <Override PartName="/ppt/media/image18.jpeg" ContentType="image/jpeg"/>
  <Override PartName="/ppt/media/image20.png" ContentType="image/png"/>
  <Override PartName="/ppt/media/image139.png" ContentType="image/png"/>
  <Override PartName="/ppt/media/image40.jpeg" ContentType="image/jpeg"/>
  <Override PartName="/ppt/media/image21.png" ContentType="image/png"/>
  <Override PartName="/ppt/media/image22.jpeg" ContentType="image/jpeg"/>
  <Override PartName="/ppt/media/image23.png" ContentType="image/png"/>
  <Override PartName="/ppt/media/image24.png" ContentType="image/png"/>
  <Override PartName="/ppt/media/image114.jpeg" ContentType="image/jpeg"/>
  <Override PartName="/ppt/media/image25.jpeg" ContentType="image/jpeg"/>
  <Override PartName="/ppt/media/image27.png" ContentType="image/png"/>
  <Override PartName="/ppt/media/image26.png" ContentType="image/png"/>
  <Override PartName="/ppt/media/hdphoto1.wdp" ContentType="image/vnd.ms-photo"/>
  <Override PartName="/ppt/media/image36.jpeg" ContentType="image/jpeg"/>
  <Override PartName="/ppt/media/image30.jpeg" ContentType="image/jpeg"/>
  <Override PartName="/ppt/media/image32.jpeg" ContentType="image/jpeg"/>
  <Override PartName="/ppt/media/image52.png" ContentType="image/png"/>
  <Override PartName="/ppt/media/image33.jpeg" ContentType="image/jpeg"/>
  <Override PartName="/ppt/media/image74.wmf" ContentType="image/x-wmf"/>
  <Override PartName="/ppt/media/image62.png" ContentType="image/png"/>
  <Override PartName="/ppt/media/image34.png" ContentType="image/png"/>
  <Override PartName="/ppt/media/image35.png" ContentType="image/png"/>
  <Override PartName="/ppt/media/image37.png" ContentType="image/png"/>
  <Override PartName="/ppt/media/image41.png" ContentType="image/png"/>
  <Override PartName="/ppt/media/image42.png" ContentType="image/png"/>
  <Override PartName="/ppt/media/image49.jpeg" ContentType="image/jpeg"/>
  <Override PartName="/ppt/media/image43.png" ContentType="image/png"/>
  <Override PartName="/ppt/media/image44.png" ContentType="image/png"/>
  <Override PartName="/ppt/media/image45.jpeg" ContentType="image/jpeg"/>
  <Override PartName="/ppt/media/image46.png" ContentType="image/png"/>
  <Override PartName="/ppt/media/image47.png" ContentType="image/png"/>
  <Override PartName="/ppt/media/image50.png" ContentType="image/png"/>
  <Override PartName="/ppt/media/image54.png" ContentType="image/png"/>
  <Override PartName="/ppt/media/image57.png" ContentType="image/png"/>
  <Override PartName="/ppt/media/image59.png" ContentType="image/png"/>
  <Override PartName="/ppt/media/image131.png" ContentType="image/png"/>
  <Override PartName="/ppt/media/image60.png" ContentType="image/png"/>
  <Override PartName="/ppt/media/image63.png" ContentType="image/png"/>
  <Override PartName="/ppt/media/image64.png" ContentType="image/png"/>
  <Override PartName="/ppt/media/image65.jpeg" ContentType="image/jpeg"/>
  <Override PartName="/ppt/media/image67.png" ContentType="image/png"/>
  <Override PartName="/ppt/media/image68.png" ContentType="image/png"/>
  <Override PartName="/ppt/media/image140.png" ContentType="image/png"/>
  <Override PartName="/ppt/media/image69.png" ContentType="image/png"/>
  <Override PartName="/ppt/media/image141.png" ContentType="image/png"/>
  <Override PartName="/ppt/media/image70.png" ContentType="image/png"/>
  <Override PartName="/ppt/media/image71.jpeg" ContentType="image/jpeg"/>
  <Override PartName="/ppt/media/image73.png" ContentType="image/png"/>
  <Override PartName="/ppt/media/image75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jpeg" ContentType="image/jpeg"/>
  <Override PartName="/ppt/media/image91.jpeg" ContentType="image/jpeg"/>
  <Override PartName="/ppt/media/image92.png" ContentType="image/png"/>
  <Override PartName="/ppt/media/image93.png" ContentType="image/png"/>
  <Override PartName="/ppt/media/image94.jpeg" ContentType="image/jpeg"/>
  <Override PartName="/ppt/media/image95.jpeg" ContentType="image/jpeg"/>
  <Override PartName="/ppt/media/image97.png" ContentType="image/png"/>
  <Override PartName="/ppt/media/image98.jpeg" ContentType="image/jpeg"/>
  <Override PartName="/ppt/media/image99.jpeg" ContentType="image/jpe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8.png" ContentType="image/png"/>
  <Override PartName="/ppt/media/image109.png" ContentType="image/png"/>
  <Override PartName="/ppt/media/image110.jpeg" ContentType="image/jpeg"/>
  <Override PartName="/ppt/media/image112.png" ContentType="image/png"/>
  <Override PartName="/ppt/media/image113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19.png" ContentType="image/png"/>
  <Override PartName="/ppt/media/image121.png" ContentType="image/png"/>
  <Override PartName="/ppt/media/image122.png" ContentType="image/png"/>
  <Override PartName="/ppt/media/image123.jpeg" ContentType="image/jpeg"/>
  <Override PartName="/ppt/media/image124.png" ContentType="image/png"/>
  <Override PartName="/ppt/media/image125.png" ContentType="image/png"/>
  <Override PartName="/ppt/media/image126.png" ContentType="image/pn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2.png" ContentType="image/png"/>
  <Override PartName="/ppt/media/image133.jpeg" ContentType="image/jpeg"/>
  <Override PartName="/ppt/media/image134.png" ContentType="image/png"/>
  <Override PartName="/ppt/media/image135.png" ContentType="image/png"/>
  <Override PartName="/ppt/media/image136.jpeg" ContentType="image/jpeg"/>
  <Override PartName="/ppt/media/image137.png" ContentType="image/png"/>
  <Override PartName="/ppt/media/image138.png" ContentType="image/png"/>
  <Override PartName="/ppt/media/image142.png" ContentType="image/png"/>
  <Override PartName="/ppt/media/image143.png" ContentType="image/png"/>
  <Override PartName="/ppt/media/image144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mover o slide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2000" spc="-1" strike="noStrike">
                <a:latin typeface="Arial"/>
              </a:rPr>
              <a:t>Clique para editar o formato de notas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t-BR" sz="1400" spc="-1" strike="noStrike">
                <a:latin typeface="Times New Roman"/>
              </a:rPr>
              <a:t>&lt;cabeçalho&gt;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7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7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8A25B8C-4750-4816-AD0C-E15AE0813825}" type="slidenum">
              <a:rPr b="0" lang="pt-BR" sz="1400" spc="-1" strike="noStrike">
                <a:latin typeface="Times New Roman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471" name="Slide Number Placeholder 3_1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6A9622B-C510-4483-851C-9964B4AC2B9E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rmAutofit/>
          </a:bodyPr>
          <a:p>
            <a:r>
              <a:rPr b="0" lang="pt-BR" sz="60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t-B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F407E793-1A66-47AD-8FA8-13FA7E9D9CBB}" type="slidenum">
              <a:rPr b="0" lang="pt-BR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da estrutura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"/>
          <p:cNvSpPr/>
          <p:nvPr/>
        </p:nvSpPr>
        <p:spPr>
          <a:xfrm>
            <a:off x="0" y="0"/>
            <a:ext cx="3503160" cy="6878520"/>
          </a:xfrm>
          <a:prstGeom prst="rect">
            <a:avLst/>
          </a:prstGeom>
          <a:blipFill rotWithShape="0">
            <a:blip r:embed="rId2"/>
            <a:srcRect/>
            <a:tile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"/>
          <p:cNvSpPr/>
          <p:nvPr/>
        </p:nvSpPr>
        <p:spPr>
          <a:xfrm>
            <a:off x="431640" y="0"/>
            <a:ext cx="5968800" cy="6858000"/>
          </a:xfrm>
          <a:prstGeom prst="ellipse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3" name=""/>
          <p:cNvGrpSpPr/>
          <p:nvPr/>
        </p:nvGrpSpPr>
        <p:grpSpPr>
          <a:xfrm>
            <a:off x="719280" y="1557360"/>
            <a:ext cx="11180160" cy="1049400"/>
            <a:chOff x="719280" y="1557360"/>
            <a:chExt cx="11180160" cy="1049400"/>
          </a:xfrm>
        </p:grpSpPr>
        <p:grpSp>
          <p:nvGrpSpPr>
            <p:cNvPr id="44" name=""/>
            <p:cNvGrpSpPr/>
            <p:nvPr/>
          </p:nvGrpSpPr>
          <p:grpSpPr>
            <a:xfrm>
              <a:off x="1081080" y="1665360"/>
              <a:ext cx="876240" cy="471240"/>
              <a:chOff x="1081080" y="1665360"/>
              <a:chExt cx="876240" cy="471240"/>
            </a:xfrm>
          </p:grpSpPr>
          <p:sp>
            <p:nvSpPr>
              <p:cNvPr id="45" name=""/>
              <p:cNvSpPr/>
              <p:nvPr/>
            </p:nvSpPr>
            <p:spPr>
              <a:xfrm>
                <a:off x="1081080" y="1665360"/>
                <a:ext cx="538560" cy="471240"/>
              </a:xfrm>
              <a:prstGeom prst="rect">
                <a:avLst/>
              </a:prstGeom>
              <a:solidFill>
                <a:srgbClr val="008000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" name=""/>
              <p:cNvSpPr/>
              <p:nvPr/>
            </p:nvSpPr>
            <p:spPr>
              <a:xfrm>
                <a:off x="1554480" y="1665360"/>
                <a:ext cx="402840" cy="471240"/>
              </a:xfrm>
              <a:prstGeom prst="rect">
                <a:avLst/>
              </a:prstGeom>
              <a:gradFill rotWithShape="0">
                <a:gsLst>
                  <a:gs pos="0">
                    <a:srgbClr val="00e4a8"/>
                  </a:gs>
                  <a:gs pos="100000">
                    <a:srgbClr val="f7fefc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" name=""/>
            <p:cNvGrpSpPr/>
            <p:nvPr/>
          </p:nvGrpSpPr>
          <p:grpSpPr>
            <a:xfrm>
              <a:off x="1238040" y="2087640"/>
              <a:ext cx="914400" cy="471240"/>
              <a:chOff x="1238040" y="2087640"/>
              <a:chExt cx="914400" cy="471240"/>
            </a:xfrm>
          </p:grpSpPr>
          <p:sp>
            <p:nvSpPr>
              <p:cNvPr id="48" name=""/>
              <p:cNvSpPr/>
              <p:nvPr/>
            </p:nvSpPr>
            <p:spPr>
              <a:xfrm>
                <a:off x="1238040" y="2087640"/>
                <a:ext cx="520560" cy="471240"/>
              </a:xfrm>
              <a:prstGeom prst="rect">
                <a:avLst/>
              </a:prstGeom>
              <a:gradFill rotWithShape="0">
                <a:gsLst>
                  <a:gs pos="0">
                    <a:srgbClr val="00ff00"/>
                  </a:gs>
                  <a:gs pos="50000">
                    <a:srgbClr val="007600"/>
                  </a:gs>
                  <a:gs pos="100000">
                    <a:srgbClr val="00ff00"/>
                  </a:gs>
                </a:gsLst>
                <a:lin ang="189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9" name=""/>
              <p:cNvSpPr/>
              <p:nvPr/>
            </p:nvSpPr>
            <p:spPr>
              <a:xfrm>
                <a:off x="1697400" y="2087640"/>
                <a:ext cx="455040" cy="471240"/>
              </a:xfrm>
              <a:prstGeom prst="rect">
                <a:avLst/>
              </a:prstGeom>
              <a:blipFill rotWithShape="0">
                <a:blip r:embed="rId3">
                  <a:alphaModFix amt="29000"/>
                </a:blip>
                <a:srcRect/>
                <a:tile/>
              </a:blip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0" name=""/>
            <p:cNvSpPr/>
            <p:nvPr/>
          </p:nvSpPr>
          <p:spPr>
            <a:xfrm>
              <a:off x="719280" y="2014560"/>
              <a:ext cx="692280" cy="419040"/>
            </a:xfrm>
            <a:prstGeom prst="rect">
              <a:avLst/>
            </a:prstGeom>
            <a:gradFill rotWithShape="0">
              <a:gsLst>
                <a:gs pos="0">
                  <a:srgbClr val="e2f0b6"/>
                </a:gs>
                <a:gs pos="100000">
                  <a:srgbClr val="99cc00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1" name=""/>
            <p:cNvSpPr/>
            <p:nvPr/>
          </p:nvSpPr>
          <p:spPr>
            <a:xfrm>
              <a:off x="1506960" y="1557360"/>
              <a:ext cx="33480" cy="1049400"/>
            </a:xfrm>
            <a:prstGeom prst="rect">
              <a:avLst/>
            </a:prstGeom>
            <a:solidFill>
              <a:srgbClr val="1c1c1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2" name=""/>
            <p:cNvSpPr/>
            <p:nvPr/>
          </p:nvSpPr>
          <p:spPr>
            <a:xfrm flipV="1">
              <a:off x="1110960" y="2379240"/>
              <a:ext cx="10788480" cy="52560"/>
            </a:xfrm>
            <a:prstGeom prst="rect">
              <a:avLst/>
            </a:prstGeom>
            <a:gradFill rotWithShape="0">
              <a:gsLst>
                <a:gs pos="0">
                  <a:srgbClr val="97bb93"/>
                </a:gs>
                <a:gs pos="100000">
                  <a:srgbClr val="3f8238">
                    <a:alpha val="0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87520" y="476280"/>
            <a:ext cx="10386720" cy="752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r>
              <a:rPr b="0" lang="pt-BR" sz="4330" spc="-1" strike="noStrike">
                <a:solidFill>
                  <a:srgbClr val="333399"/>
                </a:solidFill>
                <a:latin typeface="Tahoma"/>
              </a:rPr>
              <a:t>Clique para editar o formato do texto do título</a:t>
            </a:r>
            <a:endParaRPr b="0" lang="pt-BR" sz="4330" spc="-1" strike="noStrike">
              <a:solidFill>
                <a:srgbClr val="333399"/>
              </a:solidFill>
              <a:latin typeface="Tahoma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576080" y="2017440"/>
            <a:ext cx="10359000" cy="4111560"/>
          </a:xfrm>
          <a:prstGeom prst="rect">
            <a:avLst/>
          </a:prstGeom>
        </p:spPr>
        <p:txBody>
          <a:bodyPr lIns="90000" rIns="90000" tIns="46800" bIns="46800">
            <a:normAutofit fontScale="82000"/>
          </a:bodyPr>
          <a:p>
            <a:pPr marL="342720" indent="-342720">
              <a:spcBef>
                <a:spcPts val="799"/>
              </a:spcBef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Clique para editar o formato do texto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  <a:p>
            <a:pPr lvl="1"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2.º nível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  <a:p>
            <a:pPr lvl="2"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3.º nível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  <a:p>
            <a:pPr lvl="3"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4.º nível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  <a:p>
            <a:pPr lvl="4"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5.º nível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  <a:p>
            <a:pPr lvl="5"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6.º nível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  <a:p>
            <a:pPr lvl="6" marL="342720" indent="-342720">
              <a:spcBef>
                <a:spcPts val="799"/>
              </a:spcBef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48920"/>
                <a:tab algn="l" pos="898200"/>
                <a:tab algn="l" pos="1347480"/>
                <a:tab algn="l" pos="1796760"/>
                <a:tab algn="l" pos="2246040"/>
                <a:tab algn="l" pos="2695320"/>
                <a:tab algn="l" pos="3144600"/>
                <a:tab algn="l" pos="3593880"/>
                <a:tab algn="l" pos="4043160"/>
                <a:tab algn="l" pos="449244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</a:tabLst>
            </a:pPr>
            <a:r>
              <a:rPr b="0" lang="pt-BR" sz="3200" spc="-1" strike="noStrike">
                <a:solidFill>
                  <a:srgbClr val="000000"/>
                </a:solidFill>
                <a:latin typeface="Tahoma"/>
              </a:rPr>
              <a:t>7.º nível da estrutura de tópicos</a:t>
            </a:r>
            <a:endParaRPr b="0" lang="pt-BR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5" name=""/>
          <p:cNvSpPr/>
          <p:nvPr/>
        </p:nvSpPr>
        <p:spPr>
          <a:xfrm>
            <a:off x="1320840" y="6248520"/>
            <a:ext cx="253980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"/>
          <p:cNvSpPr/>
          <p:nvPr/>
        </p:nvSpPr>
        <p:spPr>
          <a:xfrm>
            <a:off x="4572000" y="6248520"/>
            <a:ext cx="386064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PlaceHolder 3"/>
          <p:cNvSpPr>
            <a:spLocks noGrp="1"/>
          </p:cNvSpPr>
          <p:nvPr>
            <p:ph type="sldNum"/>
          </p:nvPr>
        </p:nvSpPr>
        <p:spPr>
          <a:xfrm>
            <a:off x="9143280" y="6248160"/>
            <a:ext cx="2535840" cy="45396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  <a:tab algn="l" pos="10782000"/>
              </a:tabLst>
            </a:pPr>
            <a:fld id="{ED0549B3-5095-483C-98BF-9E4DC7CAF144}" type="slidenum">
              <a:rPr b="0" lang="pt-BR" sz="1400" spc="-1" strike="noStrike">
                <a:solidFill>
                  <a:srgbClr val="1c1c1c"/>
                </a:solidFill>
                <a:latin typeface="Times New Roman"/>
                <a:ea typeface="Segoe UI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t-BR" sz="1800" spc="-1" strike="noStrike">
                <a:latin typeface="Arial"/>
              </a:rPr>
              <a:t>Clique para editar o formato do texto do título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Clique para editar o formato do texto da estrutura de tópicos</a:t>
            </a:r>
            <a:endParaRPr b="0" lang="pt-B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latin typeface="Arial"/>
              </a:rPr>
              <a:t>2.º nível da estrutura de tópicos</a:t>
            </a:r>
            <a:endParaRPr b="0" lang="pt-B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3.º nível da estrutura de tópicos</a:t>
            </a:r>
            <a:endParaRPr b="0" lang="pt-B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latin typeface="Arial"/>
              </a:rPr>
              <a:t>4.º nível da estrutura de tópicos</a:t>
            </a:r>
            <a:endParaRPr b="0" lang="pt-B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5.º nível da estrutura de tópicos</a:t>
            </a:r>
            <a:endParaRPr b="0" lang="pt-B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6.º nível da estrutura de tópicos</a:t>
            </a:r>
            <a:endParaRPr b="0" lang="pt-B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7.º nível da estrutura de tópicos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Clique para editar o formato do texto da estrutura de tópicos</a:t>
            </a:r>
            <a:endParaRPr b="0" lang="pt-BR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latin typeface="Arial"/>
              </a:rPr>
              <a:t>2.º nível da estrutura de tópicos</a:t>
            </a:r>
            <a:endParaRPr b="0" lang="pt-BR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3.º nível da estrutura de tópicos</a:t>
            </a:r>
            <a:endParaRPr b="0" lang="pt-BR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pc="-1" strike="noStrike">
                <a:latin typeface="Arial"/>
              </a:rPr>
              <a:t>4.º nível da estrutura de tópicos</a:t>
            </a:r>
            <a:endParaRPr b="0" lang="pt-BR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5.º nível da estrutura de tópicos</a:t>
            </a:r>
            <a:endParaRPr b="0" lang="pt-BR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6.º nível da estrutura de tópicos</a:t>
            </a:r>
            <a:endParaRPr b="0" lang="pt-BR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pc="-1" strike="noStrike">
                <a:latin typeface="Arial"/>
              </a:rPr>
              <a:t>7.º nível da estrutura de tópicos</a:t>
            </a:r>
            <a:endParaRPr b="0" lang="pt-BR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wmf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jpe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7" Type="http://schemas.openxmlformats.org/officeDocument/2006/relationships/image" Target="../media/image71.jpeg"/><Relationship Id="rId18" Type="http://schemas.openxmlformats.org/officeDocument/2006/relationships/image" Target="../media/image72.png"/><Relationship Id="rId19" Type="http://schemas.openxmlformats.org/officeDocument/2006/relationships/image" Target="../media/image73.png"/><Relationship Id="rId20" Type="http://schemas.openxmlformats.org/officeDocument/2006/relationships/image" Target="../media/image74.wmf"/><Relationship Id="rId21" Type="http://schemas.openxmlformats.org/officeDocument/2006/relationships/image" Target="../media/image75.png"/><Relationship Id="rId22" Type="http://schemas.openxmlformats.org/officeDocument/2006/relationships/image" Target="../media/image76.png"/><Relationship Id="rId23" Type="http://schemas.openxmlformats.org/officeDocument/2006/relationships/image" Target="../media/image77.png"/><Relationship Id="rId24" Type="http://schemas.openxmlformats.org/officeDocument/2006/relationships/slideLayout" Target="../slideLayouts/slideLayout2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jpe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jpeg"/><Relationship Id="rId4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image" Target="../media/image109.png"/><Relationship Id="rId3" Type="http://schemas.openxmlformats.org/officeDocument/2006/relationships/image" Target="../media/image110.jpeg"/><Relationship Id="rId4" Type="http://schemas.openxmlformats.org/officeDocument/2006/relationships/image" Target="../media/image111.png"/><Relationship Id="rId5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jpe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jpeg"/><Relationship Id="rId4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28.jpeg"/><Relationship Id="rId2" Type="http://schemas.openxmlformats.org/officeDocument/2006/relationships/image" Target="../media/image129.jpeg"/><Relationship Id="rId3" Type="http://schemas.openxmlformats.org/officeDocument/2006/relationships/image" Target="../media/image130.jpeg"/><Relationship Id="rId4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jpeg"/><Relationship Id="rId4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jpeg"/><Relationship Id="rId4" Type="http://schemas.openxmlformats.org/officeDocument/2006/relationships/image" Target="../media/image137.png"/><Relationship Id="rId5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image" Target="../media/image142.png"/><Relationship Id="rId3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microsoft.com/office/2007/relationships/hdphoto" Target="../media/hdphoto1.wdp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84;p1"/>
          <p:cNvSpPr/>
          <p:nvPr/>
        </p:nvSpPr>
        <p:spPr>
          <a:xfrm>
            <a:off x="3227400" y="2831040"/>
            <a:ext cx="573660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176" name="Google Shape;85;p1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77" name="Google Shape;86;p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Google Shape;87;p1" descr=""/>
          <p:cNvPicPr/>
          <p:nvPr/>
        </p:nvPicPr>
        <p:blipFill>
          <a:blip r:embed="rId1"/>
          <a:stretch/>
        </p:blipFill>
        <p:spPr>
          <a:xfrm>
            <a:off x="3156840" y="105480"/>
            <a:ext cx="5877720" cy="1744560"/>
          </a:xfrm>
          <a:prstGeom prst="rect">
            <a:avLst/>
          </a:prstGeom>
          <a:ln w="0">
            <a:noFill/>
          </a:ln>
        </p:spPr>
      </p:pic>
      <p:sp>
        <p:nvSpPr>
          <p:cNvPr id="179" name="Google Shape;88;p1"/>
          <p:cNvSpPr/>
          <p:nvPr/>
        </p:nvSpPr>
        <p:spPr>
          <a:xfrm>
            <a:off x="559800" y="2911680"/>
            <a:ext cx="11500200" cy="76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db9920"/>
                </a:solidFill>
                <a:latin typeface="Arial"/>
                <a:ea typeface="Arial"/>
              </a:rPr>
              <a:t>30 anos da Educação Fiscal no Brasil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80" name="Google Shape;89;p1"/>
          <p:cNvSpPr/>
          <p:nvPr/>
        </p:nvSpPr>
        <p:spPr>
          <a:xfrm>
            <a:off x="4500000" y="5040000"/>
            <a:ext cx="6840720" cy="10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2800" spc="-1" strike="noStrike">
                <a:solidFill>
                  <a:srgbClr val="ffffff"/>
                </a:solidFill>
                <a:latin typeface="Arial"/>
                <a:ea typeface="Arial"/>
              </a:rPr>
              <a:t>Cicero Melo</a:t>
            </a:r>
            <a:endParaRPr b="0" lang="pt-BR" sz="28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ffffff"/>
                </a:solidFill>
                <a:latin typeface="Arial"/>
                <a:ea typeface="Arial"/>
              </a:rPr>
              <a:t>Coordenador-Geral do GT66</a:t>
            </a:r>
            <a:endParaRPr b="0" lang="pt-BR" sz="2000" spc="-1" strike="noStrike">
              <a:latin typeface="Aria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ffffff"/>
                </a:solidFill>
                <a:latin typeface="Arial"/>
                <a:ea typeface="Arial"/>
              </a:rPr>
              <a:t>cicero.melo@economia.df.gov.br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94;g3e1f55e2a5d_0_3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51" name="Google Shape;95;g3e1f55e2a5d_0_3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52" name="Google Shape;96;g3e1f55e2a5d_0_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3" name="Google Shape;97;g3e1f55e2a5d_0_3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54" name="Google Shape;98;g3e1f55e2a5d_0_2"/>
          <p:cNvSpPr/>
          <p:nvPr/>
        </p:nvSpPr>
        <p:spPr>
          <a:xfrm>
            <a:off x="646920" y="1800360"/>
            <a:ext cx="10897920" cy="374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ffff"/>
                </a:solidFill>
                <a:latin typeface="Arial"/>
                <a:ea typeface="Arial"/>
              </a:rPr>
              <a:t>2021: R$ 1,78 trilhão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ffff"/>
                </a:solidFill>
                <a:latin typeface="Arial"/>
                <a:ea typeface="Arial"/>
              </a:rPr>
              <a:t>2022: R$ 2,21 trilhões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ffff"/>
                </a:solidFill>
                <a:latin typeface="Arial"/>
                <a:ea typeface="Arial"/>
              </a:rPr>
              <a:t>2023: R$ 2,33 trilhões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ffff"/>
                </a:solidFill>
                <a:latin typeface="Arial"/>
                <a:ea typeface="Arial"/>
              </a:rPr>
              <a:t>2024: R$ 2,65 trilhões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ffff"/>
                </a:solidFill>
                <a:latin typeface="Arial"/>
                <a:ea typeface="Arial"/>
              </a:rPr>
              <a:t>2025: R$ 2,89 trilhões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4000" spc="-1" strike="noStrike">
              <a:latin typeface="Arial"/>
            </a:endParaRPr>
          </a:p>
        </p:txBody>
      </p:sp>
      <p:sp>
        <p:nvSpPr>
          <p:cNvPr id="255" name="Retângulo 1_4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6" name="Imagem 12_4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57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258" name=""/>
          <p:cNvSpPr/>
          <p:nvPr/>
        </p:nvSpPr>
        <p:spPr>
          <a:xfrm>
            <a:off x="5400000" y="360000"/>
            <a:ext cx="4860000" cy="5760000"/>
          </a:xfrm>
          <a:custGeom>
            <a:avLst/>
            <a:gdLst/>
            <a:ahLst/>
            <a:rect l="l" t="t" r="r" b="b"/>
            <a:pathLst>
              <a:path w="142" h="147">
                <a:moveTo>
                  <a:pt x="98" y="21"/>
                </a:moveTo>
                <a:cubicBezTo>
                  <a:pt x="64" y="21"/>
                  <a:pt x="36" y="50"/>
                  <a:pt x="36" y="84"/>
                </a:cubicBezTo>
                <a:cubicBezTo>
                  <a:pt x="36" y="102"/>
                  <a:pt x="22" y="116"/>
                  <a:pt x="4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47"/>
                  <a:pt x="0" y="147"/>
                  <a:pt x="0" y="147"/>
                </a:cubicBezTo>
                <a:cubicBezTo>
                  <a:pt x="4" y="147"/>
                  <a:pt x="4" y="147"/>
                  <a:pt x="4" y="147"/>
                </a:cubicBezTo>
                <a:cubicBezTo>
                  <a:pt x="39" y="147"/>
                  <a:pt x="67" y="119"/>
                  <a:pt x="67" y="84"/>
                </a:cubicBezTo>
                <a:cubicBezTo>
                  <a:pt x="67" y="67"/>
                  <a:pt x="81" y="53"/>
                  <a:pt x="98" y="53"/>
                </a:cubicBezTo>
                <a:cubicBezTo>
                  <a:pt x="103" y="53"/>
                  <a:pt x="103" y="53"/>
                  <a:pt x="103" y="5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21"/>
                  <a:pt x="103" y="21"/>
                  <a:pt x="103" y="21"/>
                </a:cubicBezTo>
                <a:lnTo>
                  <a:pt x="98" y="21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103;g3a8616bd3d0_0_4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60" name="Google Shape;104;g3a8616bd3d0_0_4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61" name="Google Shape;105;g3a8616bd3d0_0_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293d18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2" name="Google Shape;106;g3a8616bd3d0_0_4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pic>
        <p:nvPicPr>
          <p:cNvPr id="263" name="" descr=""/>
          <p:cNvPicPr/>
          <p:nvPr/>
        </p:nvPicPr>
        <p:blipFill>
          <a:blip r:embed="rId2"/>
          <a:stretch/>
        </p:blipFill>
        <p:spPr>
          <a:xfrm>
            <a:off x="0" y="162360"/>
            <a:ext cx="8156160" cy="613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94;g3e1f55e2a5d_0_8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65" name="Google Shape;95;g3e1f55e2a5d_0_8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66" name="Google Shape;96;g3e1f55e2a5d_0_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7" name="Google Shape;97;g3e1f55e2a5d_0_6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68" name="Retângulo 1_6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9" name="Imagem 12_7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271" name="Google Shape;107;g3a8616bd3d0_0_1"/>
          <p:cNvSpPr/>
          <p:nvPr/>
        </p:nvSpPr>
        <p:spPr>
          <a:xfrm>
            <a:off x="540000" y="1748880"/>
            <a:ext cx="9537120" cy="13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LETRAMENTO FISCAL</a:t>
            </a: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4"/>
          <a:stretch/>
        </p:blipFill>
        <p:spPr>
          <a:xfrm>
            <a:off x="2817360" y="3420000"/>
            <a:ext cx="4382640" cy="251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94;g3e1f55e2a5d_0_9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74" name="Google Shape;95;g3e1f55e2a5d_0_9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75" name="Google Shape;96;g3e1f55e2a5d_0_8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76" name="Google Shape;97;g3e1f55e2a5d_0_8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77" name="Retângulo 1_7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8" name="Imagem 12_8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79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280" name="Imagem 4" descr=""/>
          <p:cNvPicPr/>
          <p:nvPr/>
        </p:nvPicPr>
        <p:blipFill>
          <a:blip r:embed="rId4"/>
          <a:stretch/>
        </p:blipFill>
        <p:spPr>
          <a:xfrm>
            <a:off x="0" y="0"/>
            <a:ext cx="9138600" cy="514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94;g3e1f55e2a5d_0_10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82" name="Google Shape;95;g3e1f55e2a5d_0_10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83" name="Google Shape;96;g3e1f55e2a5d_0_9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84" name="Google Shape;97;g3e1f55e2a5d_0_9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85" name="Retângulo 1_9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6" name="Imagem 12_9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87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288" name="Google Shape;107;g3a8616bd3d0_0_2"/>
          <p:cNvSpPr/>
          <p:nvPr/>
        </p:nvSpPr>
        <p:spPr>
          <a:xfrm>
            <a:off x="540000" y="654480"/>
            <a:ext cx="9537120" cy="222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FORTALECIMENTO INSTITUCIONAL</a:t>
            </a: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</p:txBody>
      </p:sp>
      <p:pic>
        <p:nvPicPr>
          <p:cNvPr id="289" name="Picture 2_2" descr="Competências Básicas - Curso 2: Programas, ações do FNDE e controle social"/>
          <p:cNvPicPr/>
          <p:nvPr/>
        </p:nvPicPr>
        <p:blipFill>
          <a:blip r:embed="rId4"/>
          <a:stretch/>
        </p:blipFill>
        <p:spPr>
          <a:xfrm>
            <a:off x="3555000" y="2901240"/>
            <a:ext cx="3282120" cy="321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tângulo 155"/>
          <p:cNvSpPr/>
          <p:nvPr/>
        </p:nvSpPr>
        <p:spPr>
          <a:xfrm>
            <a:off x="5109480" y="1676880"/>
            <a:ext cx="7049160" cy="515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1" name="Picture 3_1" descr="Seja um cidadão nota 10. Visite o site do PEF."/>
          <p:cNvPicPr/>
          <p:nvPr/>
        </p:nvPicPr>
        <p:blipFill>
          <a:blip r:embed="rId1"/>
          <a:stretch/>
        </p:blipFill>
        <p:spPr>
          <a:xfrm>
            <a:off x="628200" y="110520"/>
            <a:ext cx="1624680" cy="11469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4_2" descr="logotipo_do_pefe"/>
          <p:cNvPicPr/>
          <p:nvPr/>
        </p:nvPicPr>
        <p:blipFill>
          <a:blip r:embed="rId2"/>
          <a:stretch/>
        </p:blipFill>
        <p:spPr>
          <a:xfrm>
            <a:off x="3315600" y="19080"/>
            <a:ext cx="2680920" cy="10584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5_1" descr=""/>
          <p:cNvPicPr/>
          <p:nvPr/>
        </p:nvPicPr>
        <p:blipFill>
          <a:blip r:embed="rId3"/>
          <a:stretch/>
        </p:blipFill>
        <p:spPr>
          <a:xfrm>
            <a:off x="7151760" y="0"/>
            <a:ext cx="2009880" cy="137556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4_3" descr=""/>
          <p:cNvPicPr/>
          <p:nvPr/>
        </p:nvPicPr>
        <p:blipFill>
          <a:blip r:embed="rId4"/>
          <a:stretch/>
        </p:blipFill>
        <p:spPr>
          <a:xfrm>
            <a:off x="9935280" y="333360"/>
            <a:ext cx="1578240" cy="115668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41_1" descr="educafiscal"/>
          <p:cNvPicPr/>
          <p:nvPr/>
        </p:nvPicPr>
        <p:blipFill>
          <a:blip r:embed="rId5"/>
          <a:stretch/>
        </p:blipFill>
        <p:spPr>
          <a:xfrm>
            <a:off x="303840" y="2558520"/>
            <a:ext cx="1372680" cy="157896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43_1" descr="topo_r1_c4"/>
          <p:cNvPicPr/>
          <p:nvPr/>
        </p:nvPicPr>
        <p:blipFill>
          <a:blip r:embed="rId6"/>
          <a:stretch/>
        </p:blipFill>
        <p:spPr>
          <a:xfrm>
            <a:off x="4078800" y="2781360"/>
            <a:ext cx="4456800" cy="6184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45_1" descr="Logomarcafiscal"/>
          <p:cNvPicPr/>
          <p:nvPr/>
        </p:nvPicPr>
        <p:blipFill>
          <a:blip r:embed="rId7"/>
          <a:stretch/>
        </p:blipFill>
        <p:spPr>
          <a:xfrm>
            <a:off x="9744840" y="1916280"/>
            <a:ext cx="2166840" cy="10742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46_1" descr="boneco"/>
          <p:cNvPicPr/>
          <p:nvPr/>
        </p:nvPicPr>
        <p:blipFill>
          <a:blip r:embed="rId8"/>
          <a:stretch/>
        </p:blipFill>
        <p:spPr>
          <a:xfrm>
            <a:off x="0" y="4941720"/>
            <a:ext cx="1440360" cy="13359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47_1" descr="tit_educacao-fiscal"/>
          <p:cNvPicPr/>
          <p:nvPr/>
        </p:nvPicPr>
        <p:blipFill>
          <a:blip r:embed="rId9"/>
          <a:stretch/>
        </p:blipFill>
        <p:spPr>
          <a:xfrm>
            <a:off x="8879400" y="3284640"/>
            <a:ext cx="2960280" cy="7358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148_1" descr="Gefinho"/>
          <p:cNvPicPr/>
          <p:nvPr/>
        </p:nvPicPr>
        <p:blipFill>
          <a:blip r:embed="rId10"/>
          <a:stretch/>
        </p:blipFill>
        <p:spPr>
          <a:xfrm>
            <a:off x="1870920" y="3068640"/>
            <a:ext cx="1588680" cy="11818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49_1" descr="logo_educ_fiscal"/>
          <p:cNvPicPr/>
          <p:nvPr/>
        </p:nvPicPr>
        <p:blipFill>
          <a:blip r:embed="rId11"/>
          <a:stretch/>
        </p:blipFill>
        <p:spPr>
          <a:xfrm>
            <a:off x="1582920" y="4292640"/>
            <a:ext cx="2395080" cy="56628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50_1" descr=""/>
          <p:cNvPicPr/>
          <p:nvPr/>
        </p:nvPicPr>
        <p:blipFill>
          <a:blip r:embed="rId12"/>
          <a:stretch/>
        </p:blipFill>
        <p:spPr>
          <a:xfrm>
            <a:off x="4078800" y="4581360"/>
            <a:ext cx="3737160" cy="57096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51_1" descr=""/>
          <p:cNvPicPr/>
          <p:nvPr/>
        </p:nvPicPr>
        <p:blipFill>
          <a:blip r:embed="rId13"/>
          <a:stretch/>
        </p:blipFill>
        <p:spPr>
          <a:xfrm>
            <a:off x="2639520" y="5157720"/>
            <a:ext cx="1984680" cy="92952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52_1" descr=""/>
          <p:cNvPicPr/>
          <p:nvPr/>
        </p:nvPicPr>
        <p:blipFill>
          <a:blip r:embed="rId14"/>
          <a:stretch/>
        </p:blipFill>
        <p:spPr>
          <a:xfrm>
            <a:off x="5615280" y="5229360"/>
            <a:ext cx="1737000" cy="64872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53_1" descr=""/>
          <p:cNvPicPr/>
          <p:nvPr/>
        </p:nvPicPr>
        <p:blipFill>
          <a:blip r:embed="rId15"/>
          <a:stretch/>
        </p:blipFill>
        <p:spPr>
          <a:xfrm>
            <a:off x="8496360" y="4581360"/>
            <a:ext cx="1472040" cy="83916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154_1" descr="Cópia de logo_educacao"/>
          <p:cNvPicPr/>
          <p:nvPr/>
        </p:nvPicPr>
        <p:blipFill>
          <a:blip r:embed="rId16"/>
          <a:stretch/>
        </p:blipFill>
        <p:spPr>
          <a:xfrm>
            <a:off x="9603360" y="5661000"/>
            <a:ext cx="2581560" cy="902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55_1" descr="Educação Fiscal"/>
          <p:cNvPicPr/>
          <p:nvPr/>
        </p:nvPicPr>
        <p:blipFill>
          <a:blip r:embed="rId17"/>
          <a:stretch/>
        </p:blipFill>
        <p:spPr>
          <a:xfrm>
            <a:off x="0" y="6143760"/>
            <a:ext cx="5705640" cy="708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56_1" descr=""/>
          <p:cNvPicPr/>
          <p:nvPr/>
        </p:nvPicPr>
        <p:blipFill>
          <a:blip r:embed="rId18"/>
          <a:srcRect l="22602" t="23487" r="3682" b="7534"/>
          <a:stretch/>
        </p:blipFill>
        <p:spPr>
          <a:xfrm>
            <a:off x="7439760" y="5589720"/>
            <a:ext cx="2009880" cy="111852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57_1" descr=""/>
          <p:cNvPicPr/>
          <p:nvPr/>
        </p:nvPicPr>
        <p:blipFill>
          <a:blip r:embed="rId19"/>
          <a:stretch/>
        </p:blipFill>
        <p:spPr>
          <a:xfrm>
            <a:off x="10223280" y="4508640"/>
            <a:ext cx="1764360" cy="67896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58_1" descr=""/>
          <p:cNvPicPr/>
          <p:nvPr/>
        </p:nvPicPr>
        <p:blipFill>
          <a:blip r:embed="rId20"/>
          <a:stretch/>
        </p:blipFill>
        <p:spPr>
          <a:xfrm>
            <a:off x="4944240" y="3551400"/>
            <a:ext cx="3064320" cy="882000"/>
          </a:xfrm>
          <a:prstGeom prst="rect">
            <a:avLst/>
          </a:prstGeom>
          <a:ln w="0">
            <a:noFill/>
          </a:ln>
        </p:spPr>
      </p:pic>
      <p:pic>
        <p:nvPicPr>
          <p:cNvPr id="311" name="Google Shape;381;p31_1" descr=""/>
          <p:cNvPicPr/>
          <p:nvPr/>
        </p:nvPicPr>
        <p:blipFill>
          <a:blip r:embed="rId21"/>
          <a:stretch/>
        </p:blipFill>
        <p:spPr>
          <a:xfrm>
            <a:off x="4079880" y="1260000"/>
            <a:ext cx="1757160" cy="1310760"/>
          </a:xfrm>
          <a:prstGeom prst="rect">
            <a:avLst/>
          </a:prstGeom>
          <a:ln w="0">
            <a:noFill/>
          </a:ln>
        </p:spPr>
      </p:pic>
      <p:pic>
        <p:nvPicPr>
          <p:cNvPr id="312" name="" descr=""/>
          <p:cNvPicPr/>
          <p:nvPr/>
        </p:nvPicPr>
        <p:blipFill>
          <a:blip r:embed="rId22"/>
          <a:stretch/>
        </p:blipFill>
        <p:spPr>
          <a:xfrm>
            <a:off x="1590120" y="1347480"/>
            <a:ext cx="1559880" cy="117000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23"/>
          <a:stretch/>
        </p:blipFill>
        <p:spPr>
          <a:xfrm>
            <a:off x="6333480" y="1440000"/>
            <a:ext cx="2063160" cy="109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1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3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1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3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9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5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1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nodeType="after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94;g3e1f55e2a5d_0_11"/>
          <p:cNvSpPr/>
          <p:nvPr/>
        </p:nvSpPr>
        <p:spPr>
          <a:xfrm>
            <a:off x="3060000" y="270000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pic>
        <p:nvPicPr>
          <p:cNvPr id="315" name="Google Shape;97;g3e1f55e2a5d_0_10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16" name="Retângulo 1_10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7" name="Imagem 12_11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18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319" name="" descr=""/>
          <p:cNvPicPr/>
          <p:nvPr/>
        </p:nvPicPr>
        <p:blipFill>
          <a:blip r:embed="rId4"/>
          <a:stretch/>
        </p:blipFill>
        <p:spPr>
          <a:xfrm>
            <a:off x="540000" y="5220000"/>
            <a:ext cx="2161440" cy="1437480"/>
          </a:xfrm>
          <a:prstGeom prst="rect">
            <a:avLst/>
          </a:prstGeom>
          <a:ln w="0">
            <a:noFill/>
          </a:ln>
        </p:spPr>
      </p:pic>
      <p:pic>
        <p:nvPicPr>
          <p:cNvPr id="320" name="" descr=""/>
          <p:cNvPicPr/>
          <p:nvPr/>
        </p:nvPicPr>
        <p:blipFill>
          <a:blip r:embed="rId5"/>
          <a:stretch/>
        </p:blipFill>
        <p:spPr>
          <a:xfrm>
            <a:off x="4876200" y="900000"/>
            <a:ext cx="4663800" cy="1380960"/>
          </a:xfrm>
          <a:prstGeom prst="rect">
            <a:avLst/>
          </a:prstGeom>
          <a:ln w="0">
            <a:noFill/>
          </a:ln>
        </p:spPr>
      </p:pic>
      <p:pic>
        <p:nvPicPr>
          <p:cNvPr id="321" name="" descr=""/>
          <p:cNvPicPr/>
          <p:nvPr/>
        </p:nvPicPr>
        <p:blipFill>
          <a:blip r:embed="rId6"/>
          <a:stretch/>
        </p:blipFill>
        <p:spPr>
          <a:xfrm>
            <a:off x="4860000" y="2520000"/>
            <a:ext cx="4320000" cy="664920"/>
          </a:xfrm>
          <a:prstGeom prst="rect">
            <a:avLst/>
          </a:prstGeom>
          <a:ln w="0">
            <a:noFill/>
          </a:ln>
        </p:spPr>
      </p:pic>
      <p:pic>
        <p:nvPicPr>
          <p:cNvPr id="322" name="" descr=""/>
          <p:cNvPicPr/>
          <p:nvPr/>
        </p:nvPicPr>
        <p:blipFill>
          <a:blip r:embed="rId7"/>
          <a:stretch/>
        </p:blipFill>
        <p:spPr>
          <a:xfrm>
            <a:off x="4140000" y="3778200"/>
            <a:ext cx="2520000" cy="2161800"/>
          </a:xfrm>
          <a:prstGeom prst="rect">
            <a:avLst/>
          </a:prstGeom>
          <a:ln w="0">
            <a:noFill/>
          </a:ln>
        </p:spPr>
      </p:pic>
      <p:pic>
        <p:nvPicPr>
          <p:cNvPr id="323" name="" descr=""/>
          <p:cNvPicPr/>
          <p:nvPr/>
        </p:nvPicPr>
        <p:blipFill>
          <a:blip r:embed="rId8"/>
          <a:stretch/>
        </p:blipFill>
        <p:spPr>
          <a:xfrm>
            <a:off x="1354680" y="2700000"/>
            <a:ext cx="2065320" cy="2065320"/>
          </a:xfrm>
          <a:prstGeom prst="rect">
            <a:avLst/>
          </a:prstGeom>
          <a:ln w="0">
            <a:noFill/>
          </a:ln>
        </p:spPr>
      </p:pic>
      <p:pic>
        <p:nvPicPr>
          <p:cNvPr id="324" name="" descr=""/>
          <p:cNvPicPr/>
          <p:nvPr/>
        </p:nvPicPr>
        <p:blipFill>
          <a:blip r:embed="rId9"/>
          <a:stretch/>
        </p:blipFill>
        <p:spPr>
          <a:xfrm>
            <a:off x="720000" y="540000"/>
            <a:ext cx="2160000" cy="2032920"/>
          </a:xfrm>
          <a:prstGeom prst="rect">
            <a:avLst/>
          </a:prstGeom>
          <a:ln w="0">
            <a:noFill/>
          </a:ln>
        </p:spPr>
      </p:pic>
      <p:pic>
        <p:nvPicPr>
          <p:cNvPr id="325" name="" descr=""/>
          <p:cNvPicPr/>
          <p:nvPr/>
        </p:nvPicPr>
        <p:blipFill>
          <a:blip r:embed="rId10"/>
          <a:stretch/>
        </p:blipFill>
        <p:spPr>
          <a:xfrm>
            <a:off x="7285680" y="3614760"/>
            <a:ext cx="1714320" cy="171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94;g3e1f55e2a5d_0_13"/>
          <p:cNvSpPr/>
          <p:nvPr/>
        </p:nvSpPr>
        <p:spPr>
          <a:xfrm>
            <a:off x="3060000" y="270000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pic>
        <p:nvPicPr>
          <p:cNvPr id="327" name="Google Shape;97;g3e1f55e2a5d_0_12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28" name="Retângulo 1_12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9" name="Imagem 12_13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30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331" name="" descr=""/>
          <p:cNvPicPr/>
          <p:nvPr/>
        </p:nvPicPr>
        <p:blipFill>
          <a:blip r:embed="rId4"/>
          <a:stretch/>
        </p:blipFill>
        <p:spPr>
          <a:xfrm>
            <a:off x="1440000" y="360000"/>
            <a:ext cx="7200000" cy="632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94;g3e1f55e2a5d_0_15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33" name="Google Shape;95;g3e1f55e2a5d_0_13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34" name="Google Shape;96;g3e1f55e2a5d_0_12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35" name="Google Shape;97;g3e1f55e2a5d_0_14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36" name="Retângulo 1_14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7" name="Imagem 12_15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38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339" name="Google Shape;107;g3a8616bd3d0_0_8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340" name="Google Shape;107;g3a8616bd3d0_0_9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341" name="Google Shape;107;g3a8616bd3d0_0_10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342" name="Google Shape;107;g3a8616bd3d0_0_11"/>
          <p:cNvSpPr/>
          <p:nvPr/>
        </p:nvSpPr>
        <p:spPr>
          <a:xfrm>
            <a:off x="540000" y="654480"/>
            <a:ext cx="9537120" cy="545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ffff"/>
                </a:solidFill>
                <a:latin typeface="Arial"/>
                <a:ea typeface="Arial"/>
              </a:rPr>
              <a:t>- 2 eixos estruturantes</a:t>
            </a:r>
            <a:endParaRPr b="0" lang="pt-BR" sz="4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Função social do tributo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Controle social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- 4 focos temáticos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Comunidade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Cadeia produtiva 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Contribuição 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retribuição</a:t>
            </a:r>
            <a:endParaRPr b="0" lang="pt-BR" sz="3600" spc="-1" strike="noStrike">
              <a:latin typeface="Arial"/>
            </a:endParaRPr>
          </a:p>
        </p:txBody>
      </p:sp>
      <p:pic>
        <p:nvPicPr>
          <p:cNvPr id="343" name="Picture 8" descr="imagem11"/>
          <p:cNvPicPr/>
          <p:nvPr/>
        </p:nvPicPr>
        <p:blipFill>
          <a:blip r:embed="rId4"/>
          <a:stretch/>
        </p:blipFill>
        <p:spPr>
          <a:xfrm>
            <a:off x="6660000" y="360000"/>
            <a:ext cx="3420000" cy="506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94;g3e1f55e2a5d_0_16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45" name="Google Shape;95;g3e1f55e2a5d_0_14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46" name="Google Shape;96;g3e1f55e2a5d_0_1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7" name="Google Shape;97;g3e1f55e2a5d_0_15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48" name="Retângulo 1_15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9" name="Imagem 12_16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50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351" name="Google Shape;107;g3a8616bd3d0_0_12"/>
          <p:cNvSpPr/>
          <p:nvPr/>
        </p:nvSpPr>
        <p:spPr>
          <a:xfrm>
            <a:off x="504720" y="15840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</p:txBody>
      </p:sp>
      <p:pic>
        <p:nvPicPr>
          <p:cNvPr id="352" name="" descr=""/>
          <p:cNvPicPr/>
          <p:nvPr/>
        </p:nvPicPr>
        <p:blipFill>
          <a:blip r:embed="rId4"/>
          <a:stretch/>
        </p:blipFill>
        <p:spPr>
          <a:xfrm>
            <a:off x="2520000" y="1080000"/>
            <a:ext cx="3960000" cy="558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94;g3e1f55e2a5d_0_2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182" name="Google Shape;95;g3e1f55e2a5d_0_2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83" name="Google Shape;96;g3e1f55e2a5d_0_2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Google Shape;97;g3e1f55e2a5d_0_2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2"/>
          <a:stretch/>
        </p:blipFill>
        <p:spPr>
          <a:xfrm>
            <a:off x="168120" y="912960"/>
            <a:ext cx="3464640" cy="1980000"/>
          </a:xfrm>
          <a:prstGeom prst="rect">
            <a:avLst/>
          </a:prstGeom>
          <a:ln w="0">
            <a:noFill/>
          </a:ln>
        </p:spPr>
      </p:pic>
      <p:sp>
        <p:nvSpPr>
          <p:cNvPr id="186" name="Retângulo 1_8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7" name="Imagem 12_10" descr="Uma imagem contendo texto, desenho&#10;&#10;Descrição gerada automaticamente"/>
          <p:cNvPicPr/>
          <p:nvPr/>
        </p:nvPicPr>
        <p:blipFill>
          <a:blip r:embed="rId3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188" name="" descr=""/>
          <p:cNvPicPr/>
          <p:nvPr/>
        </p:nvPicPr>
        <p:blipFill>
          <a:blip r:embed="rId4"/>
          <a:stretch/>
        </p:blipFill>
        <p:spPr>
          <a:xfrm>
            <a:off x="10747800" y="280764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5"/>
          <a:stretch/>
        </p:blipFill>
        <p:spPr>
          <a:xfrm>
            <a:off x="3732120" y="78480"/>
            <a:ext cx="3467880" cy="1956960"/>
          </a:xfrm>
          <a:prstGeom prst="rect">
            <a:avLst/>
          </a:prstGeom>
          <a:ln w="0">
            <a:noFill/>
          </a:ln>
        </p:spPr>
      </p:pic>
      <p:pic>
        <p:nvPicPr>
          <p:cNvPr id="190" name="" descr=""/>
          <p:cNvPicPr/>
          <p:nvPr/>
        </p:nvPicPr>
        <p:blipFill>
          <a:blip r:embed="rId6"/>
          <a:stretch/>
        </p:blipFill>
        <p:spPr>
          <a:xfrm>
            <a:off x="7380000" y="540000"/>
            <a:ext cx="2950560" cy="1639800"/>
          </a:xfrm>
          <a:prstGeom prst="rect">
            <a:avLst/>
          </a:prstGeom>
          <a:ln w="0">
            <a:noFill/>
          </a:ln>
        </p:spPr>
      </p:pic>
      <p:pic>
        <p:nvPicPr>
          <p:cNvPr id="191" name="" descr=""/>
          <p:cNvPicPr/>
          <p:nvPr/>
        </p:nvPicPr>
        <p:blipFill>
          <a:blip r:embed="rId7"/>
          <a:stretch/>
        </p:blipFill>
        <p:spPr>
          <a:xfrm>
            <a:off x="3960000" y="4749120"/>
            <a:ext cx="3619800" cy="2026800"/>
          </a:xfrm>
          <a:prstGeom prst="rect">
            <a:avLst/>
          </a:prstGeom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8"/>
          <a:stretch/>
        </p:blipFill>
        <p:spPr>
          <a:xfrm>
            <a:off x="3799800" y="2215440"/>
            <a:ext cx="3716640" cy="240372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9"/>
          <a:stretch/>
        </p:blipFill>
        <p:spPr>
          <a:xfrm>
            <a:off x="7704720" y="2520000"/>
            <a:ext cx="2735280" cy="2736360"/>
          </a:xfrm>
          <a:prstGeom prst="rect">
            <a:avLst/>
          </a:prstGeom>
          <a:ln w="0">
            <a:noFill/>
          </a:ln>
        </p:spPr>
      </p:pic>
      <p:pic>
        <p:nvPicPr>
          <p:cNvPr id="194" name="" descr=""/>
          <p:cNvPicPr/>
          <p:nvPr/>
        </p:nvPicPr>
        <p:blipFill>
          <a:blip r:embed="rId10"/>
          <a:stretch/>
        </p:blipFill>
        <p:spPr>
          <a:xfrm>
            <a:off x="180000" y="3485520"/>
            <a:ext cx="3420000" cy="2094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94;g3e1f55e2a5d_0_18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54" name="Google Shape;95;g3e1f55e2a5d_0_16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55" name="Google Shape;96;g3e1f55e2a5d_0_1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56" name="Google Shape;97;g3e1f55e2a5d_0_17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57" name="Retângulo 1_17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8" name="Imagem 12_18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3_3" descr=""/>
          <p:cNvPicPr/>
          <p:nvPr/>
        </p:nvPicPr>
        <p:blipFill>
          <a:blip r:embed="rId4"/>
          <a:stretch/>
        </p:blipFill>
        <p:spPr>
          <a:xfrm>
            <a:off x="571320" y="1881360"/>
            <a:ext cx="3790800" cy="4051080"/>
          </a:xfrm>
          <a:prstGeom prst="rect">
            <a:avLst/>
          </a:prstGeom>
          <a:ln w="0">
            <a:noFill/>
          </a:ln>
        </p:spPr>
      </p:pic>
      <p:sp>
        <p:nvSpPr>
          <p:cNvPr id="361" name="Text Box 13_2"/>
          <p:cNvSpPr/>
          <p:nvPr/>
        </p:nvSpPr>
        <p:spPr>
          <a:xfrm>
            <a:off x="571320" y="720000"/>
            <a:ext cx="79750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O tributo como exercício da opressão</a:t>
            </a:r>
            <a:endParaRPr b="0" lang="pt-BR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62" name="" descr=""/>
          <p:cNvPicPr/>
          <p:nvPr/>
        </p:nvPicPr>
        <p:blipFill>
          <a:blip r:embed="rId5"/>
          <a:stretch/>
        </p:blipFill>
        <p:spPr>
          <a:xfrm>
            <a:off x="4974120" y="1386720"/>
            <a:ext cx="3535560" cy="435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94;g3e1f55e2a5d_0_19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64" name="Google Shape;95;g3e1f55e2a5d_0_17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65" name="Google Shape;96;g3e1f55e2a5d_0_15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6" name="Google Shape;97;g3e1f55e2a5d_0_18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67" name="Retângulo 1_18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8" name="Imagem 12_19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69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370" name="Google Shape;107;g3a8616bd3d0_0_7"/>
          <p:cNvSpPr/>
          <p:nvPr/>
        </p:nvSpPr>
        <p:spPr>
          <a:xfrm>
            <a:off x="542880" y="2039400"/>
            <a:ext cx="9537120" cy="192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O Tributo necessita de ser legitimado</a:t>
            </a:r>
            <a:endParaRPr b="0" lang="pt-BR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94;g3e1f55e2a5d_0_20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72" name="Google Shape;95;g3e1f55e2a5d_0_18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73" name="Google Shape;96;g3e1f55e2a5d_0_17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Google Shape;97;g3e1f55e2a5d_0_19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75" name="Retângulo 1_19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6" name="Imagem 12_20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77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378" name="" descr=""/>
          <p:cNvPicPr/>
          <p:nvPr/>
        </p:nvPicPr>
        <p:blipFill>
          <a:blip r:embed="rId4"/>
          <a:stretch/>
        </p:blipFill>
        <p:spPr>
          <a:xfrm>
            <a:off x="3468240" y="180000"/>
            <a:ext cx="4991760" cy="615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94;g3e1f55e2a5d_0_21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80" name="Google Shape;95;g3e1f55e2a5d_0_19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81" name="Google Shape;96;g3e1f55e2a5d_0_18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82" name="Google Shape;97;g3e1f55e2a5d_0_20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83" name="Retângulo 1_20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4" name="Imagem 12_21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85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386" name="" descr=""/>
          <p:cNvPicPr/>
          <p:nvPr/>
        </p:nvPicPr>
        <p:blipFill>
          <a:blip r:embed="rId4"/>
          <a:stretch/>
        </p:blipFill>
        <p:spPr>
          <a:xfrm>
            <a:off x="3686760" y="180000"/>
            <a:ext cx="4233240" cy="5220000"/>
          </a:xfrm>
          <a:prstGeom prst="rect">
            <a:avLst/>
          </a:prstGeom>
          <a:ln w="0">
            <a:noFill/>
          </a:ln>
        </p:spPr>
      </p:pic>
      <p:pic>
        <p:nvPicPr>
          <p:cNvPr id="387" name="" descr=""/>
          <p:cNvPicPr/>
          <p:nvPr/>
        </p:nvPicPr>
        <p:blipFill>
          <a:blip r:embed="rId5"/>
          <a:stretch/>
        </p:blipFill>
        <p:spPr>
          <a:xfrm>
            <a:off x="1722960" y="132480"/>
            <a:ext cx="2057040" cy="1127520"/>
          </a:xfrm>
          <a:prstGeom prst="rect">
            <a:avLst/>
          </a:prstGeom>
          <a:ln w="0">
            <a:noFill/>
          </a:ln>
        </p:spPr>
      </p:pic>
      <p:pic>
        <p:nvPicPr>
          <p:cNvPr id="388" name="" descr=""/>
          <p:cNvPicPr/>
          <p:nvPr/>
        </p:nvPicPr>
        <p:blipFill>
          <a:blip r:embed="rId6"/>
          <a:stretch/>
        </p:blipFill>
        <p:spPr>
          <a:xfrm>
            <a:off x="7866000" y="180000"/>
            <a:ext cx="2574000" cy="1670760"/>
          </a:xfrm>
          <a:prstGeom prst="rect">
            <a:avLst/>
          </a:prstGeom>
          <a:ln w="0">
            <a:noFill/>
          </a:ln>
        </p:spPr>
      </p:pic>
      <p:pic>
        <p:nvPicPr>
          <p:cNvPr id="389" name="" descr=""/>
          <p:cNvPicPr/>
          <p:nvPr/>
        </p:nvPicPr>
        <p:blipFill>
          <a:blip r:embed="rId7"/>
          <a:stretch/>
        </p:blipFill>
        <p:spPr>
          <a:xfrm>
            <a:off x="1440000" y="4105800"/>
            <a:ext cx="2457000" cy="1474200"/>
          </a:xfrm>
          <a:prstGeom prst="rect">
            <a:avLst/>
          </a:prstGeom>
          <a:ln w="0">
            <a:noFill/>
          </a:ln>
        </p:spPr>
      </p:pic>
      <p:pic>
        <p:nvPicPr>
          <p:cNvPr id="390" name="" descr=""/>
          <p:cNvPicPr/>
          <p:nvPr/>
        </p:nvPicPr>
        <p:blipFill>
          <a:blip r:embed="rId8"/>
          <a:stretch/>
        </p:blipFill>
        <p:spPr>
          <a:xfrm>
            <a:off x="8005680" y="3780000"/>
            <a:ext cx="2254320" cy="1523160"/>
          </a:xfrm>
          <a:prstGeom prst="rect">
            <a:avLst/>
          </a:prstGeom>
          <a:ln w="0">
            <a:noFill/>
          </a:ln>
        </p:spPr>
      </p:pic>
      <p:pic>
        <p:nvPicPr>
          <p:cNvPr id="391" name="" descr=""/>
          <p:cNvPicPr/>
          <p:nvPr/>
        </p:nvPicPr>
        <p:blipFill>
          <a:blip r:embed="rId9"/>
          <a:stretch/>
        </p:blipFill>
        <p:spPr>
          <a:xfrm>
            <a:off x="4860000" y="4749120"/>
            <a:ext cx="2002680" cy="1937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94;g3e1f55e2a5d_0_17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393" name="Google Shape;95;g3e1f55e2a5d_0_15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394" name="Google Shape;96;g3e1f55e2a5d_0_13"/>
          <p:cNvSpPr/>
          <p:nvPr/>
        </p:nvSpPr>
        <p:spPr>
          <a:xfrm>
            <a:off x="0" y="-37764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95" name="Google Shape;97;g3e1f55e2a5d_0_16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396" name="Retângulo 1_16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7" name="Imagem 12_17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398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399" name="Text Box 13_1"/>
          <p:cNvSpPr/>
          <p:nvPr/>
        </p:nvSpPr>
        <p:spPr>
          <a:xfrm>
            <a:off x="0" y="376920"/>
            <a:ext cx="5400000" cy="358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O trino tributário</a:t>
            </a:r>
            <a:endParaRPr b="0" lang="pt-BR" sz="40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endParaRPr b="0" lang="pt-BR" sz="40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Financiador do estado</a:t>
            </a:r>
            <a:endParaRPr b="0" lang="pt-BR" sz="32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Receptor das políticas públicas</a:t>
            </a:r>
            <a:endParaRPr b="0" lang="pt-BR" sz="3200" spc="-1" strike="noStrike">
              <a:solidFill>
                <a:srgbClr val="ffffff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Fiscal de todo processo</a:t>
            </a:r>
            <a:endParaRPr b="0" lang="pt-BR" sz="32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00" name="" descr=""/>
          <p:cNvPicPr/>
          <p:nvPr/>
        </p:nvPicPr>
        <p:blipFill>
          <a:blip r:embed="rId4"/>
          <a:stretch/>
        </p:blipFill>
        <p:spPr>
          <a:xfrm>
            <a:off x="5400000" y="321480"/>
            <a:ext cx="5091480" cy="381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94;g3e1f55e2a5d_0_12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02" name="Google Shape;95;g3e1f55e2a5d_0_12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03" name="Google Shape;96;g3e1f55e2a5d_0_1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04" name="Google Shape;97;g3e1f55e2a5d_0_11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405" name="Retângulo 1_11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6" name="Imagem 12_12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407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408" name="Google Shape;107;g3a8616bd3d0_0_3"/>
          <p:cNvSpPr/>
          <p:nvPr/>
        </p:nvSpPr>
        <p:spPr>
          <a:xfrm>
            <a:off x="540000" y="654480"/>
            <a:ext cx="9537120" cy="466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O QUE PROPÕE…</a:t>
            </a: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</p:txBody>
      </p:sp>
      <p:sp>
        <p:nvSpPr>
          <p:cNvPr id="409" name="Google Shape;107;g3a8616bd3d0_0_4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410" name="Google Shape;107;g3a8616bd3d0_0_5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Estado da Arte</a:t>
            </a:r>
            <a:endParaRPr b="0" lang="pt-BR" sz="6000" spc="-1" strike="noStrike">
              <a:latin typeface="Arial"/>
            </a:endParaRPr>
          </a:p>
        </p:txBody>
      </p:sp>
      <p:sp>
        <p:nvSpPr>
          <p:cNvPr id="411" name="Google Shape;107;g3a8616bd3d0_0_6"/>
          <p:cNvSpPr/>
          <p:nvPr/>
        </p:nvSpPr>
        <p:spPr>
          <a:xfrm>
            <a:off x="542880" y="1440000"/>
            <a:ext cx="9537120" cy="48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O equilíbrio na relação estado-cidadão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Conhecer – Valorizar – Praticar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Desconstruir mitos</a:t>
            </a: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Construir uma nova tela mental </a:t>
            </a:r>
            <a:endParaRPr b="0" lang="pt-BR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 Box 13_0"/>
          <p:cNvSpPr/>
          <p:nvPr/>
        </p:nvSpPr>
        <p:spPr>
          <a:xfrm>
            <a:off x="761400" y="1153800"/>
            <a:ext cx="106336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3200" spc="-1" strike="noStrike">
                <a:solidFill>
                  <a:srgbClr val="a50021"/>
                </a:solidFill>
                <a:latin typeface="Calibri"/>
                <a:ea typeface="DejaVu Sans"/>
              </a:rPr>
              <a:t>O tributo como exercício da opressão</a:t>
            </a:r>
            <a:endParaRPr b="0" lang="pt-BR" sz="3200" spc="-1" strike="noStrike">
              <a:latin typeface="Arial"/>
            </a:endParaRPr>
          </a:p>
        </p:txBody>
      </p:sp>
      <p:sp>
        <p:nvSpPr>
          <p:cNvPr id="413" name="Conector reto 12_2"/>
          <p:cNvSpPr/>
          <p:nvPr/>
        </p:nvSpPr>
        <p:spPr>
          <a:xfrm>
            <a:off x="380520" y="836640"/>
            <a:ext cx="11449080" cy="0"/>
          </a:xfrm>
          <a:prstGeom prst="line">
            <a:avLst/>
          </a:prstGeom>
          <a:ln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4" name="Imagem 13_2" descr="Uma imagem contendo texto, desenho&#10;&#10;Descrição gerada automaticamente"/>
          <p:cNvPicPr/>
          <p:nvPr/>
        </p:nvPicPr>
        <p:blipFill>
          <a:blip r:embed="rId1"/>
          <a:stretch/>
        </p:blipFill>
        <p:spPr>
          <a:xfrm>
            <a:off x="10992240" y="118440"/>
            <a:ext cx="911520" cy="671040"/>
          </a:xfrm>
          <a:prstGeom prst="rect">
            <a:avLst/>
          </a:prstGeom>
          <a:ln w="0">
            <a:noFill/>
          </a:ln>
        </p:spPr>
      </p:pic>
      <p:sp>
        <p:nvSpPr>
          <p:cNvPr id="415" name="Título 1_4"/>
          <p:cNvSpPr/>
          <p:nvPr/>
        </p:nvSpPr>
        <p:spPr>
          <a:xfrm>
            <a:off x="0" y="240480"/>
            <a:ext cx="121874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a50021"/>
                </a:solidFill>
                <a:latin typeface="Calibri"/>
                <a:ea typeface="DejaVu Sans"/>
              </a:rPr>
              <a:t>EDUCAÇÃO FISCAL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416" name="Imagem 10_2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533160" y="140400"/>
            <a:ext cx="911520" cy="671040"/>
          </a:xfrm>
          <a:prstGeom prst="rect">
            <a:avLst/>
          </a:prstGeom>
          <a:ln w="0">
            <a:noFill/>
          </a:ln>
        </p:spPr>
      </p:pic>
      <p:sp>
        <p:nvSpPr>
          <p:cNvPr id="417" name="Retângulo 9_2"/>
          <p:cNvSpPr/>
          <p:nvPr/>
        </p:nvSpPr>
        <p:spPr>
          <a:xfrm>
            <a:off x="1071720" y="1966320"/>
            <a:ext cx="10754640" cy="451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>
            <a:noAutofit/>
          </a:bodyPr>
          <a:p>
            <a:pPr algn="just">
              <a:lnSpc>
                <a:spcPct val="100000"/>
              </a:lnSpc>
            </a:pPr>
            <a:r>
              <a:rPr b="1" lang="pt-BR" sz="140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Raízes históricas da rejeição social ao tributo</a:t>
            </a:r>
            <a:endParaRPr b="0" lang="pt-BR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pt-BR" sz="1450" spc="-1" strike="noStrike">
                <a:solidFill>
                  <a:srgbClr val="000000"/>
                </a:solidFill>
                <a:latin typeface="Merriweather;serif"/>
                <a:ea typeface="Microsoft YaHei"/>
              </a:rPr>
              <a:t>- Tax Freedom Day</a:t>
            </a:r>
            <a:r>
              <a:rPr b="0" lang="pt-BR" sz="1450" spc="-1" strike="noStrike">
                <a:solidFill>
                  <a:srgbClr val="000000"/>
                </a:solidFill>
                <a:latin typeface="Arial"/>
                <a:ea typeface="Microsoft YaHei"/>
              </a:rPr>
              <a:t> </a:t>
            </a:r>
            <a:r>
              <a:rPr b="0" lang="pt-BR" sz="1450" spc="-1" strike="noStrike">
                <a:solidFill>
                  <a:srgbClr val="000000"/>
                </a:solidFill>
                <a:latin typeface="Merriweather;serif"/>
                <a:ea typeface="Microsoft YaHei"/>
              </a:rPr>
              <a:t>(Dia da Liberdade Tributária)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Klaus Tipke (ética - justiça a ser seguida pelos legislador, agentes fiscais e contribuintes)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Benjamin Franklin ("Neste mundo nada pode ser dito como certo, exceto morte e impostos")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</a:t>
            </a: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Tributo</a:t>
            </a:r>
            <a:r>
              <a:rPr b="0" i="1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"(</a:t>
            </a: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Latim - t</a:t>
            </a:r>
            <a:r>
              <a:rPr b="0" i="1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ributum/tributere)</a:t>
            </a: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, dar/conceder algo</a:t>
            </a:r>
            <a:endParaRPr b="0" lang="pt-BR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Tributação questão antiga – ("publicanos"). Bíblia – É lícito dar tributo a César?</a:t>
            </a:r>
            <a:endParaRPr b="0" lang="pt-BR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Montesquieu, 1748 - antigo regime (receita: necessidades do Estado e dos Cidadãos)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Inglaterra - Magna Carta de 1215 (abusos do rei João Sem-Terra)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EUA - declaração de independência em 1776 ("nenhuma tributação sem representação")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França - Revolução Francesa de 1789 - cidadãos controle da cobrança de tributos (1791)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Brasil Colônia (500 - 1822): truculência/abusos na cobrança – "contratadores"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Quinto do pau-brasil, 20% da madeira explorada pelos contribuintes.</a:t>
            </a: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Expansão para o ouro das minas no século XVIII ("vai para o quinto dos infernos")</a:t>
            </a:r>
            <a:endParaRPr b="0" lang="pt-BR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Microsoft YaHei"/>
              </a:rPr>
              <a:t>- Descaminho - ("santo do pau oco")</a:t>
            </a:r>
            <a:endParaRPr b="0" lang="pt-BR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BR" sz="1450" spc="-1" strike="noStrike">
                <a:solidFill>
                  <a:srgbClr val="000000"/>
                </a:solidFill>
                <a:latin typeface="bookmania;serif"/>
                <a:ea typeface="DejaVu Sans"/>
              </a:rPr>
              <a:t>- Dia Nacional do Respeito ao Contribuinte (Lei nº 12.325/2010)</a:t>
            </a:r>
            <a:endParaRPr b="0" lang="pt-BR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4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45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BR" sz="1450" spc="-1" strike="noStrike">
              <a:latin typeface="Arial"/>
            </a:endParaRPr>
          </a:p>
        </p:txBody>
      </p:sp>
      <p:pic>
        <p:nvPicPr>
          <p:cNvPr id="418" name="" descr=""/>
          <p:cNvPicPr/>
          <p:nvPr/>
        </p:nvPicPr>
        <p:blipFill>
          <a:blip r:embed="rId3"/>
          <a:stretch/>
        </p:blipFill>
        <p:spPr>
          <a:xfrm>
            <a:off x="10788480" y="124200"/>
            <a:ext cx="1026360" cy="67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94;g3e1f55e2a5d_0_14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20" name="Google Shape;95;g3e1f55e2a5d_0_11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21" name="Google Shape;96;g3e1f55e2a5d_0_1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2" name="Google Shape;97;g3e1f55e2a5d_0_13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423" name="Retângulo 1_13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4" name="Imagem 12_14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425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426" name="Text Box 13_32"/>
          <p:cNvSpPr/>
          <p:nvPr/>
        </p:nvSpPr>
        <p:spPr>
          <a:xfrm>
            <a:off x="540000" y="1573200"/>
            <a:ext cx="7975080" cy="310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1599"/>
              </a:spcBef>
            </a:pPr>
            <a:r>
              <a:rPr b="1" lang="pt-BR" sz="6600" spc="-1" strike="noStrike">
                <a:solidFill>
                  <a:srgbClr val="ffffff"/>
                </a:solidFill>
                <a:latin typeface="Calibri"/>
                <a:ea typeface="DejaVu Sans"/>
              </a:rPr>
              <a:t>Tributação abusiva gera instabilidade institucional</a:t>
            </a:r>
            <a:endParaRPr b="0" lang="pt-BR" sz="6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94;g3e1f55e2a5d_0_22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28" name="Google Shape;95;g3e1f55e2a5d_0_20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29" name="Google Shape;96;g3e1f55e2a5d_0_19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30" name="Google Shape;97;g3e1f55e2a5d_0_21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431" name="Retângulo 1_21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2" name="Imagem 12_22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433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434" name="Google Shape;107;g3a8616bd3d0_0_13"/>
          <p:cNvSpPr/>
          <p:nvPr/>
        </p:nvSpPr>
        <p:spPr>
          <a:xfrm>
            <a:off x="540000" y="654480"/>
            <a:ext cx="9537120" cy="466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0" spc="-1" strike="noStrike">
                <a:solidFill>
                  <a:srgbClr val="ffffff"/>
                </a:solidFill>
                <a:latin typeface="Arial"/>
                <a:ea typeface="Arial"/>
              </a:rPr>
              <a:t>Qual seria a régua?</a:t>
            </a: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6000" spc="-1" strike="noStrike">
              <a:latin typeface="Arial"/>
            </a:endParaRPr>
          </a:p>
        </p:txBody>
      </p:sp>
      <p:sp>
        <p:nvSpPr>
          <p:cNvPr id="435" name="Google Shape;107;g3a8616bd3d0_0_14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Google Shape;107;g3a8616bd3d0_0_15"/>
          <p:cNvSpPr/>
          <p:nvPr/>
        </p:nvSpPr>
        <p:spPr>
          <a:xfrm>
            <a:off x="540000" y="654480"/>
            <a:ext cx="9537120" cy="100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Google Shape;107;g3a8616bd3d0_0_16"/>
          <p:cNvSpPr/>
          <p:nvPr/>
        </p:nvSpPr>
        <p:spPr>
          <a:xfrm>
            <a:off x="542880" y="1440000"/>
            <a:ext cx="9537120" cy="64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pt-BR" sz="3600" spc="-1" strike="noStrike">
              <a:latin typeface="Arial"/>
            </a:endParaRPr>
          </a:p>
        </p:txBody>
      </p:sp>
      <p:pic>
        <p:nvPicPr>
          <p:cNvPr id="438" name="" descr=""/>
          <p:cNvPicPr/>
          <p:nvPr/>
        </p:nvPicPr>
        <p:blipFill>
          <a:blip r:embed="rId4"/>
          <a:stretch/>
        </p:blipFill>
        <p:spPr>
          <a:xfrm>
            <a:off x="2340000" y="1980000"/>
            <a:ext cx="4860000" cy="404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103;g3a8616bd3d0_0_0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40" name="Google Shape;104;g3a8616bd3d0_0_0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41" name="Google Shape;105;g3a8616bd3d0_0_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293d18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42" name="Google Shape;106;g3a8616bd3d0_0_0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443" name="Google Shape;108;g3a8616bd3d0_0_0"/>
          <p:cNvSpPr/>
          <p:nvPr/>
        </p:nvSpPr>
        <p:spPr>
          <a:xfrm>
            <a:off x="540000" y="1980000"/>
            <a:ext cx="10980000" cy="298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ffffff"/>
                </a:solidFill>
                <a:latin typeface="Arial"/>
                <a:ea typeface="DejaVu Sans"/>
              </a:rPr>
              <a:t>Tecnologia Social</a:t>
            </a:r>
            <a:endParaRPr b="0" lang="pt-BR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pt-BR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P</a:t>
            </a:r>
            <a:r>
              <a:rPr b="0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romove o </a:t>
            </a:r>
            <a:r>
              <a:rPr b="0" lang="pt-BR" sz="2400" spc="-1" strike="noStrike">
                <a:solidFill>
                  <a:srgbClr val="ffffff"/>
                </a:solidFill>
                <a:latin typeface="Arial"/>
                <a:ea typeface="DejaVu Sans"/>
              </a:rPr>
              <a:t>LETRAMENTO FISCAL</a:t>
            </a:r>
            <a:r>
              <a:rPr b="0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 por meio de </a:t>
            </a:r>
            <a:r>
              <a:rPr b="1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conhecimentos transversais</a:t>
            </a:r>
            <a:r>
              <a:rPr b="0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 acerca dos objetos de aprendizagem da função social do tributo e do controle social do estado para o exercício da </a:t>
            </a:r>
            <a:r>
              <a:rPr b="1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Cidadania Ativa</a:t>
            </a:r>
            <a:r>
              <a:rPr b="0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, </a:t>
            </a:r>
            <a:r>
              <a:rPr b="1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impactando o comportamento</a:t>
            </a:r>
            <a:r>
              <a:rPr b="0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 na relação estado-cidadão, visando a transformação da sociedade frente a coisa pública, constituindo o sentimento de pertença </a:t>
            </a:r>
            <a:r>
              <a:rPr b="1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gregária</a:t>
            </a:r>
            <a:r>
              <a:rPr b="0" lang="pt-BR" sz="2200" spc="-1" strike="noStrike">
                <a:solidFill>
                  <a:srgbClr val="ffffff"/>
                </a:solidFill>
                <a:latin typeface="Arial"/>
                <a:ea typeface="DejaVu Sans"/>
              </a:rPr>
              <a:t>.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4;g3e1f55e2a5d_0_0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196" name="Google Shape;95;g3e1f55e2a5d_0_0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97" name="Google Shape;96;g3e1f55e2a5d_0_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Google Shape;97;g3e1f55e2a5d_0_0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199" name="Google Shape;98;g3e1f55e2a5d_0_0"/>
          <p:cNvSpPr/>
          <p:nvPr/>
        </p:nvSpPr>
        <p:spPr>
          <a:xfrm>
            <a:off x="180000" y="720000"/>
            <a:ext cx="7044840" cy="179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3600" spc="-1" strike="noStrike">
                <a:solidFill>
                  <a:srgbClr val="009900"/>
                </a:solidFill>
                <a:latin typeface="Comic Sans MS"/>
                <a:ea typeface="Arial"/>
              </a:rPr>
              <a:t> </a:t>
            </a:r>
            <a:r>
              <a:rPr b="1" lang="pt-BR" sz="7200" spc="-1" strike="noStrike">
                <a:solidFill>
                  <a:srgbClr val="c9211e"/>
                </a:solidFill>
                <a:latin typeface="Comic Sans MS"/>
                <a:ea typeface="Arial"/>
              </a:rPr>
              <a:t>POR QUÊ?</a:t>
            </a:r>
            <a:endParaRPr b="0" lang="pt-BR" sz="7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7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7200" spc="-1" strike="noStrike">
              <a:latin typeface="Arial"/>
            </a:endParaRPr>
          </a:p>
        </p:txBody>
      </p:sp>
      <p:sp>
        <p:nvSpPr>
          <p:cNvPr id="200" name="Retângulo 1_0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1" name="Imagem 12_0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grpSp>
        <p:nvGrpSpPr>
          <p:cNvPr id="203" name=""/>
          <p:cNvGrpSpPr/>
          <p:nvPr/>
        </p:nvGrpSpPr>
        <p:grpSpPr>
          <a:xfrm>
            <a:off x="1800000" y="1980000"/>
            <a:ext cx="7380000" cy="4320000"/>
            <a:chOff x="1800000" y="1980000"/>
            <a:chExt cx="7380000" cy="4320000"/>
          </a:xfrm>
        </p:grpSpPr>
        <p:sp>
          <p:nvSpPr>
            <p:cNvPr id="204" name=""/>
            <p:cNvSpPr/>
            <p:nvPr/>
          </p:nvSpPr>
          <p:spPr>
            <a:xfrm>
              <a:off x="1800000" y="1980000"/>
              <a:ext cx="7380000" cy="4320000"/>
            </a:xfrm>
            <a:prstGeom prst="ellipse">
              <a:avLst/>
            </a:prstGeom>
            <a:solidFill>
              <a:srgbClr val="00e4a8">
                <a:alpha val="50000"/>
              </a:srgbClr>
            </a:solidFill>
            <a:ln w="2556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5" name=""/>
            <p:cNvSpPr/>
            <p:nvPr/>
          </p:nvSpPr>
          <p:spPr>
            <a:xfrm>
              <a:off x="2561040" y="3144240"/>
              <a:ext cx="5857920" cy="194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  <a:tab algn="l" pos="10331280"/>
                  <a:tab algn="l" pos="10780560"/>
                  <a:tab algn="l" pos="10782000"/>
                </a:tabLst>
              </a:pPr>
              <a:r>
                <a:rPr b="1" lang="pt-BR" sz="6000" spc="-1" strike="noStrike">
                  <a:latin typeface="Arial"/>
                </a:rPr>
                <a:t>Cidadania</a:t>
              </a:r>
              <a:endParaRPr b="0" lang="pt-BR" sz="6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113;g3e1f55e2a5d_0_11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45" name="Google Shape;114;g3e1f55e2a5d_0_11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46" name="Google Shape;115;g3e1f55e2a5d_0_11"/>
          <p:cNvSpPr/>
          <p:nvPr/>
        </p:nvSpPr>
        <p:spPr>
          <a:xfrm>
            <a:off x="180000" y="34236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47" name="Google Shape;116;g3e1f55e2a5d_0_11" descr=""/>
          <p:cNvPicPr/>
          <p:nvPr/>
        </p:nvPicPr>
        <p:blipFill>
          <a:blip r:embed="rId1"/>
          <a:stretch/>
        </p:blipFill>
        <p:spPr>
          <a:xfrm>
            <a:off x="3192120" y="4901760"/>
            <a:ext cx="5807160" cy="1723680"/>
          </a:xfrm>
          <a:prstGeom prst="rect">
            <a:avLst/>
          </a:prstGeom>
          <a:ln w="0">
            <a:noFill/>
          </a:ln>
        </p:spPr>
      </p:pic>
      <p:sp>
        <p:nvSpPr>
          <p:cNvPr id="448" name="Google Shape;117;g3e1f55e2a5d_0_11"/>
          <p:cNvSpPr/>
          <p:nvPr/>
        </p:nvSpPr>
        <p:spPr>
          <a:xfrm>
            <a:off x="1421280" y="720000"/>
            <a:ext cx="934884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db9920"/>
                </a:solidFill>
                <a:latin typeface="Arial"/>
                <a:ea typeface="Arial"/>
              </a:rPr>
              <a:t>DESAFIOS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49" name="Google Shape;118;g3e1f55e2a5d_0_11"/>
          <p:cNvSpPr/>
          <p:nvPr/>
        </p:nvSpPr>
        <p:spPr>
          <a:xfrm>
            <a:off x="1080000" y="1662840"/>
            <a:ext cx="9900000" cy="228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ffffff"/>
                </a:solidFill>
                <a:latin typeface="Arial"/>
                <a:ea typeface="DejaVu Sans"/>
              </a:rPr>
              <a:t>AGENDA BRASIL 2050</a:t>
            </a:r>
            <a:endParaRPr b="1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1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ffffff"/>
                </a:solidFill>
                <a:latin typeface="Arial"/>
                <a:ea typeface="Microsoft YaHei"/>
              </a:rPr>
              <a:t>- Novo pacto federativo com construção de sinergia</a:t>
            </a:r>
            <a:endParaRPr b="1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ffffff"/>
                </a:solidFill>
                <a:latin typeface="Arial"/>
                <a:ea typeface="Microsoft YaHei"/>
              </a:rPr>
              <a:t>- Fortalecimento concistente da democracia</a:t>
            </a:r>
            <a:endParaRPr b="1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ffffff"/>
                </a:solidFill>
                <a:latin typeface="Arial"/>
                <a:ea typeface="Microsoft YaHei"/>
              </a:rPr>
              <a:t>- Engajamento da sociedade nos rumos societários</a:t>
            </a:r>
            <a:endParaRPr b="1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ffffff"/>
                </a:solidFill>
                <a:latin typeface="Arial"/>
                <a:ea typeface="Microsoft YaHei"/>
              </a:rPr>
              <a:t>- Fortalecimento das políticas de Estado</a:t>
            </a:r>
            <a:r>
              <a:rPr b="1" lang="pt-BR" sz="2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r>
              <a:rPr b="1" lang="pt-BR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1" lang="pt-BR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113;g3e1f55e2a5d_0_1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51" name="Google Shape;114;g3e1f55e2a5d_0_1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52" name="Google Shape;115;g3e1f55e2a5d_0_1"/>
          <p:cNvSpPr/>
          <p:nvPr/>
        </p:nvSpPr>
        <p:spPr>
          <a:xfrm>
            <a:off x="180000" y="34236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53" name="Google Shape;116;g3e1f55e2a5d_0_1" descr=""/>
          <p:cNvPicPr/>
          <p:nvPr/>
        </p:nvPicPr>
        <p:blipFill>
          <a:blip r:embed="rId1"/>
          <a:stretch/>
        </p:blipFill>
        <p:spPr>
          <a:xfrm>
            <a:off x="3192120" y="4901760"/>
            <a:ext cx="5807160" cy="1723680"/>
          </a:xfrm>
          <a:prstGeom prst="rect">
            <a:avLst/>
          </a:prstGeom>
          <a:ln w="0">
            <a:noFill/>
          </a:ln>
        </p:spPr>
      </p:pic>
      <p:sp>
        <p:nvSpPr>
          <p:cNvPr id="454" name="Google Shape;117;g3e1f55e2a5d_0_1"/>
          <p:cNvSpPr/>
          <p:nvPr/>
        </p:nvSpPr>
        <p:spPr>
          <a:xfrm>
            <a:off x="1421280" y="720000"/>
            <a:ext cx="934884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db9920"/>
                </a:solidFill>
                <a:latin typeface="Arial"/>
                <a:ea typeface="Arial"/>
              </a:rPr>
              <a:t>DESAFIOS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55" name="Google Shape;118;g3e1f55e2a5d_0_1"/>
          <p:cNvSpPr/>
          <p:nvPr/>
        </p:nvSpPr>
        <p:spPr>
          <a:xfrm>
            <a:off x="1080000" y="1662840"/>
            <a:ext cx="9900000" cy="246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600" spc="-1" strike="noStrike">
                <a:solidFill>
                  <a:srgbClr val="ffffff"/>
                </a:solidFill>
                <a:latin typeface="Arial"/>
                <a:ea typeface="DejaVu Sans"/>
              </a:rPr>
              <a:t>- Consolidação como política de estado</a:t>
            </a:r>
            <a:endParaRPr b="1" lang="pt-BR" sz="2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600" spc="-1" strike="noStrike">
                <a:solidFill>
                  <a:srgbClr val="ffffff"/>
                </a:solidFill>
                <a:latin typeface="Arial"/>
                <a:ea typeface="Microsoft YaHei"/>
              </a:rPr>
              <a:t>- Financiamento no âmbito da União</a:t>
            </a:r>
            <a:endParaRPr b="1" lang="pt-BR" sz="2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600" spc="-1" strike="noStrike">
                <a:solidFill>
                  <a:srgbClr val="ffffff"/>
                </a:solidFill>
                <a:latin typeface="Arial"/>
                <a:ea typeface="Microsoft YaHei"/>
              </a:rPr>
              <a:t>- Entrar nas agendas transversais – Brasil 2050</a:t>
            </a:r>
            <a:endParaRPr b="1" lang="pt-BR" sz="2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1" lang="pt-BR" sz="2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600" spc="-1" strike="noStrike">
                <a:solidFill>
                  <a:srgbClr val="ffffff"/>
                </a:solidFill>
                <a:latin typeface="Arial"/>
                <a:ea typeface="Microsoft YaHei"/>
              </a:rPr>
              <a:t>As agendas tranversais tem um potencial universal sucitando reflexões sobre as entregas para a sociedade.</a:t>
            </a:r>
            <a:endParaRPr b="1" lang="pt-BR" sz="2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113;g3e1f55e2a5d_0_0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57" name="Google Shape;114;g3e1f55e2a5d_0_0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58" name="Google Shape;115;g3e1f55e2a5d_0_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59" name="Google Shape;116;g3e1f55e2a5d_0_0" descr=""/>
          <p:cNvPicPr/>
          <p:nvPr/>
        </p:nvPicPr>
        <p:blipFill>
          <a:blip r:embed="rId1"/>
          <a:stretch/>
        </p:blipFill>
        <p:spPr>
          <a:xfrm>
            <a:off x="3192120" y="4901760"/>
            <a:ext cx="5807160" cy="1723680"/>
          </a:xfrm>
          <a:prstGeom prst="rect">
            <a:avLst/>
          </a:prstGeom>
          <a:ln w="0">
            <a:noFill/>
          </a:ln>
        </p:spPr>
      </p:pic>
      <p:sp>
        <p:nvSpPr>
          <p:cNvPr id="460" name="Text Box 13_23"/>
          <p:cNvSpPr/>
          <p:nvPr/>
        </p:nvSpPr>
        <p:spPr>
          <a:xfrm>
            <a:off x="540000" y="540000"/>
            <a:ext cx="5220000" cy="374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latin typeface="Tahoma"/>
                <a:ea typeface="Tahoma"/>
              </a:rPr>
              <a:t>Confúcio</a:t>
            </a: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latin typeface="Tahoma"/>
                <a:ea typeface="Tahoma"/>
              </a:rPr>
              <a:t>“</a:t>
            </a:r>
            <a:r>
              <a:rPr b="1" lang="pt-BR" sz="2000" spc="-1" strike="noStrike">
                <a:solidFill>
                  <a:srgbClr val="ffffff"/>
                </a:solidFill>
                <a:latin typeface="Tahoma"/>
                <a:ea typeface="Tahoma"/>
              </a:rPr>
              <a:t>A melhor maneira de ser feliz é contribuir para a felicidade dos outros."</a:t>
            </a: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latin typeface="Tahoma"/>
                <a:ea typeface="Tahoma"/>
              </a:rPr>
              <a:t>Ensinamentos fundados na base ética, individual e coletivamente, primando pelos procedimentos corretos nas relações sociais, a justiça e a sinceridade.</a:t>
            </a: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61" name="" descr=""/>
          <p:cNvPicPr/>
          <p:nvPr/>
        </p:nvPicPr>
        <p:blipFill>
          <a:blip r:embed="rId2"/>
          <a:stretch/>
        </p:blipFill>
        <p:spPr>
          <a:xfrm>
            <a:off x="8250840" y="360000"/>
            <a:ext cx="2909160" cy="495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113;g3e1f55e2a5d_0_2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63" name="Google Shape;114;g3e1f55e2a5d_0_2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464" name="Google Shape;115;g3e1f55e2a5d_0_2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65" name="Google Shape;116;g3e1f55e2a5d_0_2" descr=""/>
          <p:cNvPicPr/>
          <p:nvPr/>
        </p:nvPicPr>
        <p:blipFill>
          <a:blip r:embed="rId1"/>
          <a:stretch/>
        </p:blipFill>
        <p:spPr>
          <a:xfrm>
            <a:off x="3192120" y="4901760"/>
            <a:ext cx="5807160" cy="1723680"/>
          </a:xfrm>
          <a:prstGeom prst="rect">
            <a:avLst/>
          </a:prstGeom>
          <a:ln w="0">
            <a:noFill/>
          </a:ln>
        </p:spPr>
      </p:pic>
      <p:pic>
        <p:nvPicPr>
          <p:cNvPr id="466" name="" descr=""/>
          <p:cNvPicPr/>
          <p:nvPr/>
        </p:nvPicPr>
        <p:blipFill>
          <a:blip r:embed="rId2"/>
          <a:stretch/>
        </p:blipFill>
        <p:spPr>
          <a:xfrm>
            <a:off x="4500000" y="180000"/>
            <a:ext cx="6840000" cy="4890960"/>
          </a:xfrm>
          <a:prstGeom prst="rect">
            <a:avLst/>
          </a:prstGeom>
          <a:ln w="0">
            <a:noFill/>
          </a:ln>
        </p:spPr>
      </p:pic>
      <p:sp>
        <p:nvSpPr>
          <p:cNvPr id="467" name="Google Shape;117;g3e1f55e2a5d_0_0"/>
          <p:cNvSpPr/>
          <p:nvPr/>
        </p:nvSpPr>
        <p:spPr>
          <a:xfrm>
            <a:off x="180000" y="705240"/>
            <a:ext cx="414000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db9920"/>
                </a:solidFill>
                <a:latin typeface="Arial"/>
                <a:ea typeface="Arial"/>
              </a:rPr>
              <a:t>GRATIDÃO!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468" name="Google Shape;118;g3e1f55e2a5d_0_0"/>
          <p:cNvSpPr/>
          <p:nvPr/>
        </p:nvSpPr>
        <p:spPr>
          <a:xfrm>
            <a:off x="180000" y="3185280"/>
            <a:ext cx="3960000" cy="167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ffffff"/>
                </a:solidFill>
                <a:latin typeface="Arial"/>
                <a:ea typeface="DejaVu Sans"/>
              </a:rPr>
              <a:t>Cicero Melo</a:t>
            </a:r>
            <a:endParaRPr b="1" lang="pt-BR" sz="20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ffffff"/>
                </a:solidFill>
                <a:latin typeface="Arial"/>
                <a:ea typeface="Microsoft YaHei"/>
              </a:rPr>
              <a:t>GT66 – Educação Fiscal/COMFAZ/MF</a:t>
            </a:r>
            <a:endParaRPr b="1" lang="pt-BR" sz="1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1600" spc="-1" strike="noStrike">
                <a:solidFill>
                  <a:srgbClr val="ffffff"/>
                </a:solidFill>
                <a:latin typeface="Arial"/>
                <a:ea typeface="Microsoft YaHei"/>
              </a:rPr>
              <a:t>Cicero.melo@economia.df.gov.br</a:t>
            </a:r>
            <a:endParaRPr b="1" lang="pt-BR" sz="1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1" lang="pt-BR" sz="1600" spc="-1" strike="noStrike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1" lang="pt-BR" sz="1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94;g3e1f55e2a5d_0_1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07" name="Google Shape;95;g3e1f55e2a5d_0_1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08" name="Google Shape;96;g3e1f55e2a5d_0_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9" name="Google Shape;97;g3e1f55e2a5d_0_1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2450880" y="540000"/>
            <a:ext cx="6009120" cy="5673600"/>
          </a:xfrm>
          <a:prstGeom prst="rect">
            <a:avLst/>
          </a:prstGeom>
          <a:ln w="0">
            <a:noFill/>
          </a:ln>
        </p:spPr>
      </p:pic>
      <p:sp>
        <p:nvSpPr>
          <p:cNvPr id="211" name="Retângulo 1_1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2" name="Imagem 12_1" descr="Uma imagem contendo texto, desenho&#10;&#10;Descrição gerada automaticamente"/>
          <p:cNvPicPr/>
          <p:nvPr/>
        </p:nvPicPr>
        <p:blipFill>
          <a:blip r:embed="rId3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13" name="" descr=""/>
          <p:cNvPicPr/>
          <p:nvPr/>
        </p:nvPicPr>
        <p:blipFill>
          <a:blip r:embed="rId4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94;g3e1f55e2a5d_0_5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15" name="Google Shape;95;g3e1f55e2a5d_0_5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16" name="Google Shape;96;g3e1f55e2a5d_0_5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Google Shape;97;g3e1f55e2a5d_0_5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18" name="Retângulo 1_3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9" name="Imagem 12_3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pic>
        <p:nvPicPr>
          <p:cNvPr id="221" name="" descr=""/>
          <p:cNvPicPr/>
          <p:nvPr/>
        </p:nvPicPr>
        <p:blipFill>
          <a:blip r:embed="rId4"/>
          <a:stretch/>
        </p:blipFill>
        <p:spPr>
          <a:xfrm>
            <a:off x="2520000" y="429840"/>
            <a:ext cx="6024240" cy="5690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3" descr="A map of the world&#10;&#10;Description automatically generated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/>
        </p:blipFill>
        <p:spPr>
          <a:xfrm>
            <a:off x="880200" y="1379880"/>
            <a:ext cx="10431000" cy="5492880"/>
          </a:xfrm>
          <a:prstGeom prst="rect">
            <a:avLst/>
          </a:prstGeom>
          <a:ln w="0">
            <a:noFill/>
          </a:ln>
        </p:spPr>
      </p:pic>
      <p:sp>
        <p:nvSpPr>
          <p:cNvPr id="223" name="Título 1_2"/>
          <p:cNvSpPr/>
          <p:nvPr/>
        </p:nvSpPr>
        <p:spPr>
          <a:xfrm>
            <a:off x="-50760" y="593640"/>
            <a:ext cx="12191760" cy="59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1" lang="pt-BR" sz="2400" spc="-1" strike="noStrike">
                <a:solidFill>
                  <a:srgbClr val="1c557c"/>
                </a:solidFill>
                <a:latin typeface="Montserrat"/>
                <a:ea typeface="Calibri"/>
              </a:rPr>
              <a:t>Programa de Cumprimento Tributário Cooperativo estão presentes em um grande número de países, principalmente os desenvolvidos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224" name="Título 1_3"/>
          <p:cNvSpPr/>
          <p:nvPr/>
        </p:nvSpPr>
        <p:spPr>
          <a:xfrm>
            <a:off x="1659960" y="6546600"/>
            <a:ext cx="8871480" cy="29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es-419" sz="900" spc="-1" strike="noStrike">
                <a:solidFill>
                  <a:srgbClr val="333f4f"/>
                </a:solidFill>
                <a:latin typeface="Montserrat"/>
              </a:rPr>
              <a:t>Fuente: elaboración propia con información de OCDE (2013); Szudoczky &amp; Majdanska (2017); Owens &amp; Pemberton (2021); Pineda et al. (2023)</a:t>
            </a:r>
            <a:endParaRPr b="0" lang="pt-BR" sz="9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94;g3e1f55e2a5d_0_4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26" name="Google Shape;95;g3e1f55e2a5d_0_4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27" name="Google Shape;96;g3e1f55e2a5d_0_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a74115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Google Shape;97;g3e1f55e2a5d_0_4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29" name="Retângulo 1_2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0" name="Imagem 12_2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31" name="" descr=""/>
          <p:cNvPicPr/>
          <p:nvPr/>
        </p:nvPicPr>
        <p:blipFill>
          <a:blip r:embed="rId3"/>
          <a:stretch/>
        </p:blipFill>
        <p:spPr>
          <a:xfrm>
            <a:off x="10748520" y="2808360"/>
            <a:ext cx="1312200" cy="1152360"/>
          </a:xfrm>
          <a:prstGeom prst="rect">
            <a:avLst/>
          </a:prstGeom>
          <a:ln w="0">
            <a:noFill/>
          </a:ln>
        </p:spPr>
      </p:pic>
      <p:sp>
        <p:nvSpPr>
          <p:cNvPr id="232" name="Google Shape;98;g3e1f55e2a5d_0_1"/>
          <p:cNvSpPr/>
          <p:nvPr/>
        </p:nvSpPr>
        <p:spPr>
          <a:xfrm>
            <a:off x="540000" y="653040"/>
            <a:ext cx="7764840" cy="240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PATRIMONIALISMO</a:t>
            </a:r>
            <a:endParaRPr b="0" lang="pt-BR" sz="4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4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4400" spc="-1" strike="noStrike">
                <a:solidFill>
                  <a:srgbClr val="ffffff"/>
                </a:solidFill>
                <a:latin typeface="Arial"/>
                <a:ea typeface="Arial"/>
              </a:rPr>
              <a:t>PRIVILÉGIOS</a:t>
            </a:r>
            <a:endParaRPr b="0" lang="pt-BR" sz="4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440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4"/>
          <a:stretch/>
        </p:blipFill>
        <p:spPr>
          <a:xfrm>
            <a:off x="5609880" y="1469880"/>
            <a:ext cx="3930120" cy="3930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94;g3e1f55e2a5d_0_6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35" name="Google Shape;95;g3e1f55e2a5d_0_6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pic>
        <p:nvPicPr>
          <p:cNvPr id="236" name="Picture 16_1" descr="385631_290761750996868_247624948643882_691465_1023799810_n"/>
          <p:cNvPicPr/>
          <p:nvPr/>
        </p:nvPicPr>
        <p:blipFill>
          <a:blip r:embed="rId1"/>
          <a:stretch/>
        </p:blipFill>
        <p:spPr>
          <a:xfrm>
            <a:off x="-17640" y="360"/>
            <a:ext cx="12209760" cy="6884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1_1" descr="Q2I9IICA12X4ALCADH3JR4CA37ENDACARDGVK5CAYOSU77CA7FL8HBCAK6Z52DCAM3W93FCA5Q53ZWCAI7MQAQCAOHL8R4CAT0DEVECADJ57H4CAMT8VAQCAIO1KVECA3TWOOTCA2YDHS0CAZJTTZO"/>
          <p:cNvPicPr/>
          <p:nvPr/>
        </p:nvPicPr>
        <p:blipFill>
          <a:blip r:embed="rId2"/>
          <a:stretch/>
        </p:blipFill>
        <p:spPr>
          <a:xfrm>
            <a:off x="324360" y="692640"/>
            <a:ext cx="1940760" cy="129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94;g3e1f55e2a5d_0_7"/>
          <p:cNvSpPr/>
          <p:nvPr/>
        </p:nvSpPr>
        <p:spPr>
          <a:xfrm>
            <a:off x="3227400" y="2831040"/>
            <a:ext cx="573696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5400" spc="-1" strike="noStrike">
                <a:solidFill>
                  <a:srgbClr val="ffffff"/>
                </a:solidFill>
                <a:latin typeface="Calibri"/>
                <a:ea typeface="Calibri"/>
              </a:rPr>
              <a:t>TÍTULO PALESTRA</a:t>
            </a:r>
            <a:endParaRPr b="0" lang="pt-BR" sz="5400" spc="-1" strike="noStrike">
              <a:latin typeface="Arial"/>
            </a:endParaRPr>
          </a:p>
        </p:txBody>
      </p:sp>
      <p:sp>
        <p:nvSpPr>
          <p:cNvPr id="239" name="Google Shape;95;g3e1f55e2a5d_0_7"/>
          <p:cNvSpPr/>
          <p:nvPr/>
        </p:nvSpPr>
        <p:spPr>
          <a:xfrm>
            <a:off x="3507840" y="4047840"/>
            <a:ext cx="517608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4000" spc="-1" strike="noStrike">
                <a:solidFill>
                  <a:srgbClr val="ffe800"/>
                </a:solidFill>
                <a:latin typeface="Calibri"/>
                <a:ea typeface="Calibri"/>
              </a:rPr>
              <a:t>Nome Palestrante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240" name="Google Shape;96;g3e1f55e2a5d_0_7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18a303"/>
          </a:solidFill>
          <a:ln w="9525">
            <a:solidFill>
              <a:srgbClr val="44546a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1" name="Google Shape;97;g3e1f55e2a5d_0_7" descr=""/>
          <p:cNvPicPr/>
          <p:nvPr/>
        </p:nvPicPr>
        <p:blipFill>
          <a:blip r:embed="rId1"/>
          <a:stretch/>
        </p:blipFill>
        <p:spPr>
          <a:xfrm>
            <a:off x="8806320" y="5556240"/>
            <a:ext cx="3110040" cy="923040"/>
          </a:xfrm>
          <a:prstGeom prst="rect">
            <a:avLst/>
          </a:prstGeom>
          <a:ln w="0">
            <a:noFill/>
          </a:ln>
        </p:spPr>
      </p:pic>
      <p:sp>
        <p:nvSpPr>
          <p:cNvPr id="242" name="Retângulo 1_5"/>
          <p:cNvSpPr/>
          <p:nvPr/>
        </p:nvSpPr>
        <p:spPr>
          <a:xfrm>
            <a:off x="10575000" y="17280"/>
            <a:ext cx="1616760" cy="5382720"/>
          </a:xfrm>
          <a:prstGeom prst="rect">
            <a:avLst/>
          </a:prstGeom>
          <a:solidFill>
            <a:srgbClr val="99d4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3" name="Imagem 12_5" descr="Uma imagem contendo texto, desenho&#10;&#10;Descrição gerada automaticamente"/>
          <p:cNvPicPr/>
          <p:nvPr/>
        </p:nvPicPr>
        <p:blipFill>
          <a:blip r:embed="rId2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  <p:pic>
        <p:nvPicPr>
          <p:cNvPr id="244" name="" descr=""/>
          <p:cNvPicPr/>
          <p:nvPr/>
        </p:nvPicPr>
        <p:blipFill>
          <a:blip r:embed="rId3"/>
          <a:stretch/>
        </p:blipFill>
        <p:spPr>
          <a:xfrm>
            <a:off x="10748160" y="2808000"/>
            <a:ext cx="1312200" cy="1152360"/>
          </a:xfrm>
          <a:prstGeom prst="rect">
            <a:avLst/>
          </a:prstGeom>
          <a:ln w="0">
            <a:noFill/>
          </a:ln>
        </p:spPr>
      </p:pic>
      <p:grpSp>
        <p:nvGrpSpPr>
          <p:cNvPr id="245" name=""/>
          <p:cNvGrpSpPr/>
          <p:nvPr/>
        </p:nvGrpSpPr>
        <p:grpSpPr>
          <a:xfrm>
            <a:off x="1800360" y="1980360"/>
            <a:ext cx="7380000" cy="4320000"/>
            <a:chOff x="1800360" y="1980360"/>
            <a:chExt cx="7380000" cy="4320000"/>
          </a:xfrm>
        </p:grpSpPr>
        <p:sp>
          <p:nvSpPr>
            <p:cNvPr id="246" name=""/>
            <p:cNvSpPr/>
            <p:nvPr/>
          </p:nvSpPr>
          <p:spPr>
            <a:xfrm>
              <a:off x="1800360" y="1980360"/>
              <a:ext cx="7380000" cy="4320000"/>
            </a:xfrm>
            <a:prstGeom prst="ellipse">
              <a:avLst/>
            </a:prstGeom>
            <a:solidFill>
              <a:srgbClr val="00e4a8">
                <a:alpha val="50000"/>
              </a:srgbClr>
            </a:solidFill>
            <a:ln w="25560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"/>
            <p:cNvSpPr/>
            <p:nvPr/>
          </p:nvSpPr>
          <p:spPr>
            <a:xfrm>
              <a:off x="2561400" y="3144600"/>
              <a:ext cx="5857920" cy="1941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  <a:tab algn="l" pos="10331280"/>
                  <a:tab algn="l" pos="10780560"/>
                  <a:tab algn="l" pos="10782000"/>
                </a:tabLst>
              </a:pPr>
              <a:r>
                <a:rPr b="1" lang="pt-BR" sz="6000" spc="-1" strike="noStrike">
                  <a:latin typeface="Arial"/>
                </a:rPr>
                <a:t>Cidadania</a:t>
              </a:r>
              <a:endParaRPr b="0" lang="pt-BR" sz="6000" spc="-1" strike="noStrike">
                <a:latin typeface="Arial"/>
              </a:endParaRPr>
            </a:p>
          </p:txBody>
        </p:sp>
      </p:grpSp>
      <p:sp>
        <p:nvSpPr>
          <p:cNvPr id="248" name=""/>
          <p:cNvSpPr/>
          <p:nvPr/>
        </p:nvSpPr>
        <p:spPr>
          <a:xfrm>
            <a:off x="540000" y="1260000"/>
            <a:ext cx="1260000" cy="5040000"/>
          </a:xfrm>
          <a:custGeom>
            <a:avLst/>
            <a:gdLst/>
            <a:ahLst/>
            <a:rect l="0" t="0" r="r" b="b"/>
            <a:pathLst>
              <a:path w="3502" h="14002">
                <a:moveTo>
                  <a:pt x="2626" y="14001"/>
                </a:moveTo>
                <a:lnTo>
                  <a:pt x="2626" y="3500"/>
                </a:lnTo>
                <a:lnTo>
                  <a:pt x="3501" y="3500"/>
                </a:lnTo>
                <a:lnTo>
                  <a:pt x="1751" y="0"/>
                </a:lnTo>
                <a:lnTo>
                  <a:pt x="0" y="3500"/>
                </a:lnTo>
                <a:lnTo>
                  <a:pt x="876" y="3500"/>
                </a:lnTo>
                <a:lnTo>
                  <a:pt x="876" y="14001"/>
                </a:lnTo>
                <a:lnTo>
                  <a:pt x="2626" y="140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49" name="Imagem 12_6" descr="Uma imagem contendo texto, desenho&#10;&#10;Descrição gerada automaticamente"/>
          <p:cNvPicPr/>
          <p:nvPr/>
        </p:nvPicPr>
        <p:blipFill>
          <a:blip r:embed="rId4"/>
          <a:stretch/>
        </p:blipFill>
        <p:spPr>
          <a:xfrm>
            <a:off x="10800000" y="570240"/>
            <a:ext cx="1253520" cy="122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Application>LibreOffice/7.1.2.2$Windows_X86_64 LibreOffice_project/8a45595d069ef5570103caea1b71cc9d82b2aae4</Application>
  <AppVersion>15.0000</AppVersion>
  <Words>146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2022-06-12T17:21:25Z</dcterms:created>
  <dc:creator>Carla Ferreira</dc:creator>
  <dc:description/>
  <dc:language>pt-BR</dc:language>
  <cp:lastModifiedBy/>
  <dcterms:modified xsi:type="dcterms:W3CDTF">2026-06-03T02:08:56Z</dcterms:modified>
  <cp:revision>44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Widescreen</vt:lpwstr>
  </property>
  <property fmtid="{D5CDD505-2E9C-101B-9397-08002B2CF9AE}" pid="4" name="Slides">
    <vt:i4>4</vt:i4>
  </property>
</Properties>
</file>