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58" r:id="rId6"/>
    <p:sldId id="259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j92JKptiwg220aV0u2Ayoqqhlh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Estilo Médio 4 - Destaqu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ca Azevedo" userId="7bd83ea605f33fef" providerId="LiveId" clId="{61FD1115-FC8D-41F1-8D99-ED705132BF34}"/>
    <pc:docChg chg="modSld">
      <pc:chgData name="Francisca Azevedo" userId="7bd83ea605f33fef" providerId="LiveId" clId="{61FD1115-FC8D-41F1-8D99-ED705132BF34}" dt="2026-05-20T16:33:25.189" v="4" actId="20577"/>
      <pc:docMkLst>
        <pc:docMk/>
      </pc:docMkLst>
      <pc:sldChg chg="modSp mod">
        <pc:chgData name="Francisca Azevedo" userId="7bd83ea605f33fef" providerId="LiveId" clId="{61FD1115-FC8D-41F1-8D99-ED705132BF34}" dt="2026-05-20T16:33:25.189" v="4" actId="20577"/>
        <pc:sldMkLst>
          <pc:docMk/>
          <pc:sldMk cId="0" sldId="256"/>
        </pc:sldMkLst>
        <pc:spChg chg="mod">
          <ac:chgData name="Francisca Azevedo" userId="7bd83ea605f33fef" providerId="LiveId" clId="{61FD1115-FC8D-41F1-8D99-ED705132BF34}" dt="2026-05-20T16:33:25.189" v="4" actId="20577"/>
          <ac:spMkLst>
            <pc:docMk/>
            <pc:sldMk cId="0" sldId="256"/>
            <ac:spMk id="8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44722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e1f55e2a5d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e1f55e2a5d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rafaelescritorio03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227433" y="2830926"/>
            <a:ext cx="5737125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3507806" y="4047732"/>
            <a:ext cx="5176377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6963" y="105375"/>
            <a:ext cx="5878052" cy="174505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559850" y="2551650"/>
            <a:ext cx="10620768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 smtClean="0">
                <a:solidFill>
                  <a:srgbClr val="DB9920"/>
                </a:solidFill>
              </a:rPr>
              <a:t>O PAPEL DA TRIBUTAÇÃO NO COMBATE A DESIGUALDADES</a:t>
            </a:r>
            <a:endParaRPr dirty="0">
              <a:solidFill>
                <a:srgbClr val="DB9920"/>
              </a:solidFill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559842" y="4734746"/>
            <a:ext cx="6840900" cy="1954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 smtClean="0">
                <a:solidFill>
                  <a:schemeClr val="lt1"/>
                </a:solidFill>
              </a:rPr>
              <a:t>Rafael Eugénio Escritório</a:t>
            </a:r>
            <a:endParaRPr sz="4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dirty="0" smtClean="0">
                <a:solidFill>
                  <a:schemeClr val="lt1"/>
                </a:solidFill>
              </a:rPr>
              <a:t>Jurista, Especialista em Direito </a:t>
            </a:r>
            <a:r>
              <a:rPr lang="pt-BR" sz="2700" b="1" dirty="0" smtClean="0">
                <a:solidFill>
                  <a:schemeClr val="lt1"/>
                </a:solidFill>
              </a:rPr>
              <a:t>Fiscal.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dirty="0" smtClean="0">
                <a:solidFill>
                  <a:schemeClr val="lt1"/>
                </a:solidFill>
              </a:rPr>
              <a:t>Técnico Superior AT - Moçambique</a:t>
            </a:r>
            <a:endParaRPr lang="pt-BR" sz="2700" b="1" dirty="0" smtClean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7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e1f55e2a5d_0_2"/>
          <p:cNvSpPr txBox="1"/>
          <p:nvPr/>
        </p:nvSpPr>
        <p:spPr>
          <a:xfrm>
            <a:off x="695976" y="1353674"/>
            <a:ext cx="108984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 smtClean="0">
                <a:solidFill>
                  <a:schemeClr val="lt1"/>
                </a:solidFill>
              </a:rPr>
              <a:t>O Sistema  Fiscal Moçambicano VS (Des)igualdade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709478"/>
              </p:ext>
            </p:extLst>
          </p:nvPr>
        </p:nvGraphicFramePr>
        <p:xfrm>
          <a:off x="1015999" y="1842654"/>
          <a:ext cx="10305144" cy="372325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671783"/>
                <a:gridCol w="1039091"/>
                <a:gridCol w="7594270"/>
              </a:tblGrid>
              <a:tr h="622935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Impostos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Taxa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Evidencias</a:t>
                      </a:r>
                      <a:r>
                        <a:rPr lang="pt-PT" sz="2000" baseline="0" dirty="0" smtClean="0"/>
                        <a:t> de (</a:t>
                      </a:r>
                      <a:r>
                        <a:rPr lang="pt-PT" sz="2000" baseline="0" dirty="0" err="1" smtClean="0"/>
                        <a:t>des</a:t>
                      </a:r>
                      <a:r>
                        <a:rPr lang="pt-PT" sz="2000" baseline="0" dirty="0" smtClean="0"/>
                        <a:t>)igualdade</a:t>
                      </a:r>
                      <a:endParaRPr lang="pt-PT" sz="2000" dirty="0"/>
                    </a:p>
                  </a:txBody>
                  <a:tcPr/>
                </a:tc>
              </a:tr>
              <a:tr h="1316702">
                <a:tc>
                  <a:txBody>
                    <a:bodyPr/>
                    <a:lstStyle/>
                    <a:p>
                      <a:r>
                        <a:rPr lang="pt-PT" sz="2000" b="1" dirty="0" smtClean="0"/>
                        <a:t>IVA</a:t>
                      </a:r>
                      <a:endParaRPr lang="pt-P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b="1" dirty="0" smtClean="0"/>
                        <a:t>16%</a:t>
                      </a:r>
                      <a:endParaRPr lang="pt-P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pt-PT" sz="2000" b="1" dirty="0" smtClean="0"/>
                        <a:t>Positivo:</a:t>
                      </a:r>
                      <a:r>
                        <a:rPr lang="pt-PT" sz="2000" b="1" baseline="0" dirty="0" smtClean="0"/>
                        <a:t> isenção em </a:t>
                      </a:r>
                      <a:r>
                        <a:rPr lang="pt-PT" sz="2000" b="1" baseline="0" dirty="0" err="1" smtClean="0"/>
                        <a:t>atividades</a:t>
                      </a:r>
                      <a:r>
                        <a:rPr lang="pt-PT" sz="2000" b="1" baseline="0" dirty="0" smtClean="0"/>
                        <a:t> de relevância económica e produtos alimentares essenciais, tributação a não residentes.</a:t>
                      </a:r>
                    </a:p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pt-PT" sz="2000" b="1" baseline="0" dirty="0" smtClean="0"/>
                        <a:t>Negativo: 5% para serviços privados de educação e saúde e conexos.</a:t>
                      </a:r>
                      <a:endParaRPr lang="pt-PT" sz="2000" b="1" dirty="0"/>
                    </a:p>
                  </a:txBody>
                  <a:tcPr/>
                </a:tc>
              </a:tr>
              <a:tr h="1484880">
                <a:tc>
                  <a:txBody>
                    <a:bodyPr/>
                    <a:lstStyle/>
                    <a:p>
                      <a:r>
                        <a:rPr lang="pt-PT" sz="2000" b="1" dirty="0" smtClean="0"/>
                        <a:t>ICE, IPM e IPP.</a:t>
                      </a:r>
                      <a:endParaRPr lang="pt-P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b="1" dirty="0" smtClean="0"/>
                        <a:t>Ad valorem - SH</a:t>
                      </a:r>
                      <a:endParaRPr lang="pt-P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pt-PT" sz="2000" b="1" dirty="0" smtClean="0"/>
                        <a:t>Positivo:</a:t>
                      </a:r>
                      <a:r>
                        <a:rPr lang="pt-PT" sz="2000" b="1" baseline="0" dirty="0" smtClean="0"/>
                        <a:t> parte de receitas de tributação de bebidas alcoólicas, tabaco revertem ao OE para sectores de saúde, desporto, estradas, habitação. IPM e IPP.. 2,75% CL e 7,25% governo provincial.</a:t>
                      </a:r>
                      <a:endParaRPr lang="pt-PT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e1f55e2a5d_0_2"/>
          <p:cNvSpPr txBox="1"/>
          <p:nvPr/>
        </p:nvSpPr>
        <p:spPr>
          <a:xfrm>
            <a:off x="777479" y="1728494"/>
            <a:ext cx="10898400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527358"/>
              </p:ext>
            </p:extLst>
          </p:nvPr>
        </p:nvGraphicFramePr>
        <p:xfrm>
          <a:off x="914400" y="1728495"/>
          <a:ext cx="10568455" cy="371634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714499"/>
                <a:gridCol w="1065641"/>
                <a:gridCol w="7788315"/>
              </a:tblGrid>
              <a:tr h="574331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Impostos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Taxa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Evidencias</a:t>
                      </a:r>
                      <a:r>
                        <a:rPr lang="pt-PT" sz="2000" baseline="0" dirty="0" smtClean="0"/>
                        <a:t> de (</a:t>
                      </a:r>
                      <a:r>
                        <a:rPr lang="pt-PT" sz="2000" baseline="0" dirty="0" err="1" smtClean="0"/>
                        <a:t>des</a:t>
                      </a:r>
                      <a:r>
                        <a:rPr lang="pt-PT" sz="2000" baseline="0" dirty="0" smtClean="0"/>
                        <a:t>)igualdade</a:t>
                      </a:r>
                      <a:endParaRPr lang="pt-PT" sz="2000" dirty="0"/>
                    </a:p>
                  </a:txBody>
                  <a:tcPr/>
                </a:tc>
              </a:tr>
              <a:tr h="1407358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IRPS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10% a 32%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pt-PT" sz="2000" b="1" dirty="0" smtClean="0"/>
                        <a:t>Positivo</a:t>
                      </a:r>
                      <a:r>
                        <a:rPr lang="pt-PT" sz="2000" dirty="0" smtClean="0"/>
                        <a:t>:</a:t>
                      </a:r>
                      <a:r>
                        <a:rPr lang="pt-PT" sz="2000" baseline="0" dirty="0" smtClean="0"/>
                        <a:t> valor mínimo não tributável, dedução relativa a situação familiar, existência de limite mínimo de cobrança .</a:t>
                      </a:r>
                    </a:p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pt-PT" sz="2000" b="1" baseline="0" dirty="0" smtClean="0"/>
                        <a:t>Negativo</a:t>
                      </a:r>
                      <a:r>
                        <a:rPr lang="pt-PT" sz="2000" baseline="0" dirty="0" smtClean="0"/>
                        <a:t>: Tributação por mecanismo de RF definitivo de rendimentos de trabalho, falta de englobamento dos </a:t>
                      </a:r>
                      <a:r>
                        <a:rPr lang="pt-PT" sz="2000" baseline="0" dirty="0" err="1" smtClean="0"/>
                        <a:t>Rend</a:t>
                      </a:r>
                      <a:r>
                        <a:rPr lang="pt-PT" sz="2000" baseline="0" dirty="0" smtClean="0"/>
                        <a:t>..</a:t>
                      </a:r>
                      <a:endParaRPr lang="pt-PT" sz="2000" dirty="0"/>
                    </a:p>
                  </a:txBody>
                  <a:tcPr/>
                </a:tc>
              </a:tr>
              <a:tr h="1734652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IRPC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32% a 35%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pt-PT" sz="2000" b="1" dirty="0" smtClean="0"/>
                        <a:t>Positivo</a:t>
                      </a:r>
                      <a:r>
                        <a:rPr lang="pt-PT" sz="2000" dirty="0" smtClean="0"/>
                        <a:t>:</a:t>
                      </a:r>
                      <a:r>
                        <a:rPr lang="pt-PT" sz="2000" baseline="0" dirty="0" smtClean="0"/>
                        <a:t> Taxa autónoma de mais valias, a partir de 2026 todas actividades passam a ser tributadas a mesma taxa, excepto sector cooperativo.</a:t>
                      </a:r>
                    </a:p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pt-PT" sz="2000" b="1" baseline="0" dirty="0" smtClean="0"/>
                        <a:t>Negativo</a:t>
                      </a:r>
                      <a:r>
                        <a:rPr lang="pt-PT" sz="2000" baseline="0" dirty="0" smtClean="0"/>
                        <a:t>: Regime Específicos de Tributação e BF das Multinacionais, em especial aos megas projectos.  </a:t>
                      </a:r>
                      <a:endParaRPr lang="pt-PT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50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e1f55e2a5d_0_2"/>
          <p:cNvSpPr txBox="1"/>
          <p:nvPr/>
        </p:nvSpPr>
        <p:spPr>
          <a:xfrm>
            <a:off x="777479" y="1728494"/>
            <a:ext cx="1089840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 smtClean="0">
                <a:solidFill>
                  <a:schemeClr val="lt1"/>
                </a:solidFill>
              </a:rPr>
              <a:t>Constituição Fiscal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 smtClean="0">
                <a:solidFill>
                  <a:schemeClr val="lt1"/>
                </a:solidFill>
              </a:rPr>
              <a:t>Artigo 100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 smtClean="0">
                <a:solidFill>
                  <a:schemeClr val="lt1"/>
                </a:solidFill>
              </a:rPr>
              <a:t>Os impostos são criados ou alterados por lei, que os fixa segundo o critério de </a:t>
            </a:r>
            <a:r>
              <a:rPr lang="pt-BR" sz="2000" b="1" u="sng" dirty="0" smtClean="0">
                <a:solidFill>
                  <a:schemeClr val="lt1"/>
                </a:solidFill>
              </a:rPr>
              <a:t>justiça social</a:t>
            </a:r>
            <a:r>
              <a:rPr lang="pt-BR" sz="2000" b="1" dirty="0" smtClean="0">
                <a:solidFill>
                  <a:schemeClr val="lt1"/>
                </a:solidFill>
              </a:rPr>
              <a:t>.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 smtClean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 smtClean="0">
                <a:solidFill>
                  <a:schemeClr val="lt1"/>
                </a:solidFill>
                <a:latin typeface="Times New Roman" pitchFamily="18" charset="0"/>
                <a:cs typeface="Times New Roman" pitchFamily="18" charset="0"/>
              </a:rPr>
              <a:t>Artigo 127</a:t>
            </a:r>
            <a:endParaRPr lang="pt-PT" sz="20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O</a:t>
            </a:r>
            <a:r>
              <a:rPr lang="pt-BR" sz="2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2000" b="1" dirty="0">
                <a:solidFill>
                  <a:schemeClr val="bg1"/>
                </a:solidFill>
                <a:latin typeface="+mj-lt"/>
              </a:rPr>
              <a:t>sistema fiscal é estruturado com vista a satisfazer as necessidades financeiras do Estado e das demais entidades públicas, realizar </a:t>
            </a:r>
            <a:r>
              <a:rPr lang="pt-BR" sz="2000" b="1" dirty="0" smtClean="0">
                <a:solidFill>
                  <a:schemeClr val="bg1"/>
                </a:solidFill>
                <a:latin typeface="+mj-lt"/>
              </a:rPr>
              <a:t>objetivos </a:t>
            </a:r>
            <a:r>
              <a:rPr lang="pt-BR" sz="2000" b="1" dirty="0">
                <a:solidFill>
                  <a:schemeClr val="bg1"/>
                </a:solidFill>
                <a:latin typeface="+mj-lt"/>
              </a:rPr>
              <a:t>da política económica do Estado e garantir uma </a:t>
            </a:r>
            <a:r>
              <a:rPr lang="pt-BR" sz="2000" b="1" u="sng" dirty="0">
                <a:solidFill>
                  <a:schemeClr val="bg1"/>
                </a:solidFill>
                <a:latin typeface="+mj-lt"/>
              </a:rPr>
              <a:t>justa repartição </a:t>
            </a:r>
            <a:r>
              <a:rPr lang="pt-BR" sz="2000" b="1" dirty="0">
                <a:solidFill>
                  <a:schemeClr val="bg1"/>
                </a:solidFill>
                <a:latin typeface="+mj-lt"/>
              </a:rPr>
              <a:t>dos rendimentos e da </a:t>
            </a:r>
            <a:r>
              <a:rPr lang="pt-BR" sz="2000" b="1" dirty="0" smtClean="0">
                <a:solidFill>
                  <a:schemeClr val="bg1"/>
                </a:solidFill>
                <a:latin typeface="+mj-lt"/>
              </a:rPr>
              <a:t>riqueza.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4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8616bd3d0_0_4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104" name="Google Shape;104;g3a8616bd3d0_0_4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105" name="Google Shape;105;g3a8616bd3d0_0_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g3a8616bd3d0_0_4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g3a8616bd3d0_0_4"/>
          <p:cNvSpPr txBox="1"/>
          <p:nvPr/>
        </p:nvSpPr>
        <p:spPr>
          <a:xfrm>
            <a:off x="550083" y="1997859"/>
            <a:ext cx="5354700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lvl="0" indent="-342900" algn="just">
              <a:buFontTx/>
              <a:buChar char="-"/>
            </a:pPr>
            <a:r>
              <a:rPr lang="pt-BR" sz="2000" b="1" dirty="0" smtClean="0">
                <a:solidFill>
                  <a:schemeClr val="lt1"/>
                </a:solidFill>
              </a:rPr>
              <a:t>Reduzir </a:t>
            </a:r>
            <a:r>
              <a:rPr lang="pt-BR" sz="2000" b="1" dirty="0">
                <a:solidFill>
                  <a:schemeClr val="lt1"/>
                </a:solidFill>
              </a:rPr>
              <a:t>as injustiças do sistema </a:t>
            </a:r>
            <a:r>
              <a:rPr lang="pt-BR" sz="2000" b="1" dirty="0" smtClean="0">
                <a:solidFill>
                  <a:schemeClr val="lt1"/>
                </a:solidFill>
              </a:rPr>
              <a:t>do </a:t>
            </a:r>
            <a:r>
              <a:rPr lang="pt-BR" sz="2000" b="1" dirty="0" smtClean="0">
                <a:solidFill>
                  <a:schemeClr val="lt1"/>
                </a:solidFill>
              </a:rPr>
              <a:t>fiscais:</a:t>
            </a:r>
          </a:p>
          <a:p>
            <a:pPr marL="342900" lvl="0" indent="-342900" algn="just">
              <a:buFontTx/>
              <a:buChar char="-"/>
            </a:pPr>
            <a:r>
              <a:rPr lang="pt-BR" sz="2000" b="1" dirty="0" smtClean="0">
                <a:solidFill>
                  <a:schemeClr val="lt1"/>
                </a:solidFill>
              </a:rPr>
              <a:t> Revisão de isenções e critério de concessão de BF, assim como reforçar o regime de fiscalização.</a:t>
            </a:r>
          </a:p>
          <a:p>
            <a:pPr marL="342900" lvl="0" indent="-342900" algn="just">
              <a:buFontTx/>
              <a:buChar char="-"/>
            </a:pPr>
            <a:r>
              <a:rPr lang="pt-BR" sz="2000" b="1" dirty="0" smtClean="0">
                <a:solidFill>
                  <a:schemeClr val="lt1"/>
                </a:solidFill>
              </a:rPr>
              <a:t>Garantir a Tributação do Património, tanto ao nível urbano vs rural. </a:t>
            </a:r>
            <a:endParaRPr lang="pt-BR" sz="2000" b="1" dirty="0" smtClean="0">
              <a:solidFill>
                <a:schemeClr val="lt1"/>
              </a:solidFill>
            </a:endParaRPr>
          </a:p>
          <a:p>
            <a:pPr marL="342900" lvl="0" indent="-342900" algn="just">
              <a:buFont typeface="Wingdings" pitchFamily="2" charset="2"/>
              <a:buChar char="v"/>
            </a:pPr>
            <a:endParaRPr sz="2000" b="1" dirty="0" smtClean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108" name="Google Shape;108;g3a8616bd3d0_0_4"/>
          <p:cNvSpPr txBox="1"/>
          <p:nvPr/>
        </p:nvSpPr>
        <p:spPr>
          <a:xfrm>
            <a:off x="6294575" y="2476775"/>
            <a:ext cx="53547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pt-BR" sz="2000" b="1" dirty="0">
                <a:solidFill>
                  <a:schemeClr val="lt1"/>
                </a:solidFill>
              </a:rPr>
              <a:t>Garantir </a:t>
            </a:r>
            <a:r>
              <a:rPr lang="pt-BR" sz="2000" b="1" dirty="0" smtClean="0">
                <a:solidFill>
                  <a:schemeClr val="lt1"/>
                </a:solidFill>
              </a:rPr>
              <a:t>o uso transparente das </a:t>
            </a:r>
            <a:r>
              <a:rPr lang="pt-BR" sz="2000" b="1" dirty="0">
                <a:solidFill>
                  <a:schemeClr val="lt1"/>
                </a:solidFill>
              </a:rPr>
              <a:t>quantias arrecadadas.</a:t>
            </a: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8" name="Google Shape;107;g3a8616bd3d0_0_4"/>
          <p:cNvSpPr txBox="1"/>
          <p:nvPr/>
        </p:nvSpPr>
        <p:spPr>
          <a:xfrm>
            <a:off x="1964948" y="4700313"/>
            <a:ext cx="9684327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PT" sz="2000" b="1" i="1" dirty="0" err="1">
                <a:solidFill>
                  <a:schemeClr val="bg1"/>
                </a:solidFill>
              </a:rPr>
              <a:t>Piketty</a:t>
            </a:r>
            <a:r>
              <a:rPr lang="pt-PT" sz="2000" b="1" i="1" dirty="0">
                <a:solidFill>
                  <a:schemeClr val="bg1"/>
                </a:solidFill>
              </a:rPr>
              <a:t>, “o imposto não é nem bom nem ruim em si: tudo depende da maneira como ele é arrecadado e do que se faz com ele.” </a:t>
            </a:r>
            <a:endParaRPr sz="2000" b="1" i="1" dirty="0" smtClean="0">
              <a:solidFill>
                <a:schemeClr val="bg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9" name="Google Shape;107;g3a8616bd3d0_0_4"/>
          <p:cNvSpPr txBox="1"/>
          <p:nvPr/>
        </p:nvSpPr>
        <p:spPr>
          <a:xfrm>
            <a:off x="3220050" y="758811"/>
            <a:ext cx="53547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lvl="0" indent="-342900" algn="just">
              <a:buFontTx/>
              <a:buChar char="-"/>
            </a:pPr>
            <a:r>
              <a:rPr lang="pt-BR" sz="2200" b="1" dirty="0" smtClean="0">
                <a:solidFill>
                  <a:schemeClr val="lt1"/>
                </a:solidFill>
              </a:rPr>
              <a:t>Como controlar as desigualdades?</a:t>
            </a:r>
            <a:endParaRPr lang="pt-BR" sz="2200" b="1" dirty="0" smtClean="0">
              <a:solidFill>
                <a:schemeClr val="lt1"/>
              </a:solidFill>
            </a:endParaRPr>
          </a:p>
          <a:p>
            <a:pPr marL="342900" lvl="0" indent="-342900" algn="just">
              <a:buFont typeface="Wingdings" pitchFamily="2" charset="2"/>
              <a:buChar char="v"/>
            </a:pPr>
            <a:endParaRPr sz="2000" b="1" dirty="0" smtClean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e1f55e2a5d_0_11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114" name="Google Shape;114;g3e1f55e2a5d_0_11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115" name="Google Shape;115;g3e1f55e2a5d_0_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g3e1f55e2a5d_0_11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2290" y="4901650"/>
            <a:ext cx="5807411" cy="1724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g3e1f55e2a5d_0_11"/>
          <p:cNvSpPr txBox="1"/>
          <p:nvPr/>
        </p:nvSpPr>
        <p:spPr>
          <a:xfrm>
            <a:off x="1421400" y="2296300"/>
            <a:ext cx="9349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B9920"/>
                </a:solidFill>
              </a:rPr>
              <a:t>MUITO </a:t>
            </a:r>
            <a:r>
              <a:rPr lang="pt-BR" sz="5400" b="1" dirty="0" smtClean="0">
                <a:solidFill>
                  <a:srgbClr val="DB9920"/>
                </a:solidFill>
              </a:rPr>
              <a:t>OBRIGADO!</a:t>
            </a:r>
            <a:endParaRPr dirty="0">
              <a:solidFill>
                <a:srgbClr val="DB9920"/>
              </a:solidFill>
            </a:endParaRPr>
          </a:p>
        </p:txBody>
      </p:sp>
      <p:sp>
        <p:nvSpPr>
          <p:cNvPr id="118" name="Google Shape;118;g3e1f55e2a5d_0_11"/>
          <p:cNvSpPr txBox="1"/>
          <p:nvPr/>
        </p:nvSpPr>
        <p:spPr>
          <a:xfrm>
            <a:off x="2382982" y="3401225"/>
            <a:ext cx="7273636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 smtClean="0">
                <a:solidFill>
                  <a:srgbClr val="FFFFFF"/>
                </a:solidFill>
                <a:hlinkClick r:id="rId4"/>
              </a:rPr>
              <a:t>rafaelescritorio03@gmail.com</a:t>
            </a:r>
            <a:r>
              <a:rPr lang="pt-BR" sz="3600" b="1" dirty="0" smtClean="0">
                <a:solidFill>
                  <a:srgbClr val="FFFFFF"/>
                </a:solidFill>
              </a:rPr>
              <a:t> </a:t>
            </a:r>
            <a:r>
              <a:rPr lang="pt-BR" sz="1100" dirty="0" smtClean="0">
                <a:solidFill>
                  <a:schemeClr val="dk1"/>
                </a:solidFill>
              </a:rPr>
              <a:t> </a:t>
            </a:r>
            <a:endParaRPr dirty="0">
              <a:solidFill>
                <a:srgbClr val="DB99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394</Words>
  <Application>Microsoft Office PowerPoint</Application>
  <PresentationFormat>Personalizados</PresentationFormat>
  <Paragraphs>59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Carla Ferreira</dc:creator>
  <cp:lastModifiedBy>Rafa Pc</cp:lastModifiedBy>
  <cp:revision>28</cp:revision>
  <dcterms:created xsi:type="dcterms:W3CDTF">2022-06-12T17:21:25Z</dcterms:created>
  <dcterms:modified xsi:type="dcterms:W3CDTF">2026-06-02T11:26:29Z</dcterms:modified>
</cp:coreProperties>
</file>