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6"/>
  </p:notesMasterIdLst>
  <p:sldIdLst>
    <p:sldId id="296" r:id="rId2"/>
    <p:sldId id="257" r:id="rId3"/>
    <p:sldId id="306" r:id="rId4"/>
    <p:sldId id="278" r:id="rId5"/>
    <p:sldId id="297" r:id="rId6"/>
    <p:sldId id="307" r:id="rId7"/>
    <p:sldId id="299" r:id="rId8"/>
    <p:sldId id="300" r:id="rId9"/>
    <p:sldId id="301" r:id="rId10"/>
    <p:sldId id="302" r:id="rId11"/>
    <p:sldId id="308" r:id="rId12"/>
    <p:sldId id="295" r:id="rId13"/>
    <p:sldId id="309" r:id="rId14"/>
    <p:sldId id="305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F9101-B5DD-4136-80C0-3D9C59960B3B}" v="57" dt="2026-06-02T16:59: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0261" autoAdjust="0"/>
  </p:normalViewPr>
  <p:slideViewPr>
    <p:cSldViewPr snapToGrid="0" snapToObjects="1">
      <p:cViewPr varScale="1">
        <p:scale>
          <a:sx n="66" d="100"/>
          <a:sy n="66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Miranda Rocha Leitao" userId="cefa3d1b-0cc9-4d84-8f74-747e01dd7508" providerId="ADAL" clId="{E35A7422-49BE-478F-A2C3-8742FDF9A463}"/>
    <pc:docChg chg="undo custSel addSld delSld modSld addMainMaster delMainMaster">
      <pc:chgData name="Ricardo Miranda Rocha Leitao" userId="cefa3d1b-0cc9-4d84-8f74-747e01dd7508" providerId="ADAL" clId="{E35A7422-49BE-478F-A2C3-8742FDF9A463}" dt="2026-06-02T17:40:09.378" v="605" actId="113"/>
      <pc:docMkLst>
        <pc:docMk/>
      </pc:docMkLst>
      <pc:sldChg chg="modSp mod modClrScheme chgLayout">
        <pc:chgData name="Ricardo Miranda Rocha Leitao" userId="cefa3d1b-0cc9-4d84-8f74-747e01dd7508" providerId="ADAL" clId="{E35A7422-49BE-478F-A2C3-8742FDF9A463}" dt="2026-06-02T17:40:09.378" v="605" actId="113"/>
        <pc:sldMkLst>
          <pc:docMk/>
          <pc:sldMk cId="0" sldId="257"/>
        </pc:sldMkLst>
        <pc:spChg chg="mod">
          <ac:chgData name="Ricardo Miranda Rocha Leitao" userId="cefa3d1b-0cc9-4d84-8f74-747e01dd7508" providerId="ADAL" clId="{E35A7422-49BE-478F-A2C3-8742FDF9A463}" dt="2026-06-02T17:40:09.378" v="605" actId="113"/>
          <ac:spMkLst>
            <pc:docMk/>
            <pc:sldMk cId="0" sldId="257"/>
            <ac:spMk id="6" creationId="{00000000-0000-0000-0000-000000000000}"/>
          </ac:spMkLst>
        </pc:spChg>
      </pc:sldChg>
      <pc:sldChg chg="del mod modClrScheme chgLayout">
        <pc:chgData name="Ricardo Miranda Rocha Leitao" userId="cefa3d1b-0cc9-4d84-8f74-747e01dd7508" providerId="ADAL" clId="{E35A7422-49BE-478F-A2C3-8742FDF9A463}" dt="2026-06-02T15:31:17.210" v="36"/>
        <pc:sldMkLst>
          <pc:docMk/>
          <pc:sldMk cId="0" sldId="258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0:18.217" v="18"/>
        <pc:sldMkLst>
          <pc:docMk/>
          <pc:sldMk cId="0" sldId="260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0:29.330" v="20"/>
        <pc:sldMkLst>
          <pc:docMk/>
          <pc:sldMk cId="0" sldId="262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0:34.077" v="22"/>
        <pc:sldMkLst>
          <pc:docMk/>
          <pc:sldMk cId="0" sldId="263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0:55.182" v="28"/>
        <pc:sldMkLst>
          <pc:docMk/>
          <pc:sldMk cId="0" sldId="266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1:00.273" v="30"/>
        <pc:sldMkLst>
          <pc:docMk/>
          <pc:sldMk cId="0" sldId="267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0:43.570" v="24"/>
        <pc:sldMkLst>
          <pc:docMk/>
          <pc:sldMk cId="0" sldId="268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1:06.536" v="32"/>
        <pc:sldMkLst>
          <pc:docMk/>
          <pc:sldMk cId="0" sldId="272"/>
        </pc:sldMkLst>
      </pc:sldChg>
      <pc:sldChg chg="del mod modClrScheme chgLayout">
        <pc:chgData name="Ricardo Miranda Rocha Leitao" userId="cefa3d1b-0cc9-4d84-8f74-747e01dd7508" providerId="ADAL" clId="{E35A7422-49BE-478F-A2C3-8742FDF9A463}" dt="2026-06-02T15:31:12.288" v="34"/>
        <pc:sldMkLst>
          <pc:docMk/>
          <pc:sldMk cId="0" sldId="274"/>
        </pc:sldMkLst>
      </pc:sldChg>
      <pc:sldChg chg="modSp mod modClrScheme chgLayout">
        <pc:chgData name="Ricardo Miranda Rocha Leitao" userId="cefa3d1b-0cc9-4d84-8f74-747e01dd7508" providerId="ADAL" clId="{E35A7422-49BE-478F-A2C3-8742FDF9A463}" dt="2026-06-02T15:47:18.020" v="58" actId="403"/>
        <pc:sldMkLst>
          <pc:docMk/>
          <pc:sldMk cId="2259285692" sldId="278"/>
        </pc:sldMkLst>
        <pc:spChg chg="mod">
          <ac:chgData name="Ricardo Miranda Rocha Leitao" userId="cefa3d1b-0cc9-4d84-8f74-747e01dd7508" providerId="ADAL" clId="{E35A7422-49BE-478F-A2C3-8742FDF9A463}" dt="2026-06-02T15:47:18.020" v="58" actId="403"/>
          <ac:spMkLst>
            <pc:docMk/>
            <pc:sldMk cId="2259285692" sldId="278"/>
            <ac:spMk id="6" creationId="{E90DF085-16EA-CF7C-BE07-06A17E625F63}"/>
          </ac:spMkLst>
        </pc:spChg>
      </pc:sldChg>
      <pc:sldChg chg="del mod modClrScheme chgLayout">
        <pc:chgData name="Ricardo Miranda Rocha Leitao" userId="cefa3d1b-0cc9-4d84-8f74-747e01dd7508" providerId="ADAL" clId="{E35A7422-49BE-478F-A2C3-8742FDF9A463}" dt="2026-06-02T15:30:48.782" v="26"/>
        <pc:sldMkLst>
          <pc:docMk/>
          <pc:sldMk cId="586491165" sldId="292"/>
        </pc:sldMkLst>
      </pc:sldChg>
      <pc:sldChg chg="del">
        <pc:chgData name="Ricardo Miranda Rocha Leitao" userId="cefa3d1b-0cc9-4d84-8f74-747e01dd7508" providerId="ADAL" clId="{E35A7422-49BE-478F-A2C3-8742FDF9A463}" dt="2026-06-02T15:30:08.805" v="1"/>
        <pc:sldMkLst>
          <pc:docMk/>
          <pc:sldMk cId="1218139471" sldId="294"/>
        </pc:sldMkLst>
      </pc:sldChg>
      <pc:sldChg chg="addSp delSp modSp mod modClrScheme chgLayout">
        <pc:chgData name="Ricardo Miranda Rocha Leitao" userId="cefa3d1b-0cc9-4d84-8f74-747e01dd7508" providerId="ADAL" clId="{E35A7422-49BE-478F-A2C3-8742FDF9A463}" dt="2026-06-02T17:00:50.681" v="587" actId="403"/>
        <pc:sldMkLst>
          <pc:docMk/>
          <pc:sldMk cId="2880763841" sldId="295"/>
        </pc:sldMkLst>
        <pc:spChg chg="add del mod">
          <ac:chgData name="Ricardo Miranda Rocha Leitao" userId="cefa3d1b-0cc9-4d84-8f74-747e01dd7508" providerId="ADAL" clId="{E35A7422-49BE-478F-A2C3-8742FDF9A463}" dt="2026-06-02T16:59:28.258" v="536" actId="478"/>
          <ac:spMkLst>
            <pc:docMk/>
            <pc:sldMk cId="2880763841" sldId="295"/>
            <ac:spMk id="4" creationId="{E61A688D-5262-0322-D512-05480B4C64DA}"/>
          </ac:spMkLst>
        </pc:spChg>
        <pc:spChg chg="mod">
          <ac:chgData name="Ricardo Miranda Rocha Leitao" userId="cefa3d1b-0cc9-4d84-8f74-747e01dd7508" providerId="ADAL" clId="{E35A7422-49BE-478F-A2C3-8742FDF9A463}" dt="2026-06-02T17:00:16.321" v="566" actId="403"/>
          <ac:spMkLst>
            <pc:docMk/>
            <pc:sldMk cId="2880763841" sldId="295"/>
            <ac:spMk id="7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16.321" v="566" actId="403"/>
          <ac:spMkLst>
            <pc:docMk/>
            <pc:sldMk cId="2880763841" sldId="295"/>
            <ac:spMk id="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16.321" v="566" actId="403"/>
          <ac:spMkLst>
            <pc:docMk/>
            <pc:sldMk cId="2880763841" sldId="295"/>
            <ac:spMk id="11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16.321" v="566" actId="403"/>
          <ac:spMkLst>
            <pc:docMk/>
            <pc:sldMk cId="2880763841" sldId="295"/>
            <ac:spMk id="13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16.321" v="566" actId="403"/>
          <ac:spMkLst>
            <pc:docMk/>
            <pc:sldMk cId="2880763841" sldId="295"/>
            <ac:spMk id="1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16.321" v="566" actId="403"/>
          <ac:spMkLst>
            <pc:docMk/>
            <pc:sldMk cId="2880763841" sldId="295"/>
            <ac:spMk id="17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26.917" v="571" actId="1036"/>
          <ac:spMkLst>
            <pc:docMk/>
            <pc:sldMk cId="2880763841" sldId="295"/>
            <ac:spMk id="2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59:26.337" v="535" actId="108"/>
          <ac:spMkLst>
            <pc:docMk/>
            <pc:sldMk cId="2880763841" sldId="295"/>
            <ac:spMk id="28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34.507" v="579" actId="404"/>
          <ac:spMkLst>
            <pc:docMk/>
            <pc:sldMk cId="2880763841" sldId="295"/>
            <ac:spMk id="2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50.681" v="587" actId="403"/>
          <ac:spMkLst>
            <pc:docMk/>
            <pc:sldMk cId="2880763841" sldId="295"/>
            <ac:spMk id="4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7:00:46.662" v="586" actId="1036"/>
          <ac:spMkLst>
            <pc:docMk/>
            <pc:sldMk cId="2880763841" sldId="295"/>
            <ac:spMk id="54" creationId="{83946EB3-7DCC-983F-2BF7-C0D679EAE0ED}"/>
          </ac:spMkLst>
        </pc:spChg>
        <pc:picChg chg="del">
          <ac:chgData name="Ricardo Miranda Rocha Leitao" userId="cefa3d1b-0cc9-4d84-8f74-747e01dd7508" providerId="ADAL" clId="{E35A7422-49BE-478F-A2C3-8742FDF9A463}" dt="2026-06-02T15:43:58.216" v="43" actId="478"/>
          <ac:picMkLst>
            <pc:docMk/>
            <pc:sldMk cId="2880763841" sldId="295"/>
            <ac:picMk id="40" creationId="{F923A5AA-D1F5-F482-66A2-4BA08FF06C8B}"/>
          </ac:picMkLst>
        </pc:picChg>
      </pc:sldChg>
      <pc:sldChg chg="modSp add mod">
        <pc:chgData name="Ricardo Miranda Rocha Leitao" userId="cefa3d1b-0cc9-4d84-8f74-747e01dd7508" providerId="ADAL" clId="{E35A7422-49BE-478F-A2C3-8742FDF9A463}" dt="2026-06-02T15:45:46.952" v="51" actId="403"/>
        <pc:sldMkLst>
          <pc:docMk/>
          <pc:sldMk cId="926938977" sldId="296"/>
        </pc:sldMkLst>
        <pc:spChg chg="mod">
          <ac:chgData name="Ricardo Miranda Rocha Leitao" userId="cefa3d1b-0cc9-4d84-8f74-747e01dd7508" providerId="ADAL" clId="{E35A7422-49BE-478F-A2C3-8742FDF9A463}" dt="2026-06-02T15:45:23.495" v="49" actId="207"/>
          <ac:spMkLst>
            <pc:docMk/>
            <pc:sldMk cId="926938977" sldId="296"/>
            <ac:spMk id="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5:31.329" v="50" actId="207"/>
          <ac:spMkLst>
            <pc:docMk/>
            <pc:sldMk cId="926938977" sldId="296"/>
            <ac:spMk id="6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5:46.952" v="51" actId="403"/>
          <ac:spMkLst>
            <pc:docMk/>
            <pc:sldMk cId="926938977" sldId="296"/>
            <ac:spMk id="9" creationId="{00000000-0000-0000-0000-000000000000}"/>
          </ac:spMkLst>
        </pc:spChg>
      </pc:sldChg>
      <pc:sldChg chg="modSp add mod">
        <pc:chgData name="Ricardo Miranda Rocha Leitao" userId="cefa3d1b-0cc9-4d84-8f74-747e01dd7508" providerId="ADAL" clId="{E35A7422-49BE-478F-A2C3-8742FDF9A463}" dt="2026-06-02T16:40:55.936" v="262" actId="20577"/>
        <pc:sldMkLst>
          <pc:docMk/>
          <pc:sldMk cId="178398" sldId="297"/>
        </pc:sldMkLst>
        <pc:spChg chg="mod">
          <ac:chgData name="Ricardo Miranda Rocha Leitao" userId="cefa3d1b-0cc9-4d84-8f74-747e01dd7508" providerId="ADAL" clId="{E35A7422-49BE-478F-A2C3-8742FDF9A463}" dt="2026-06-02T15:48:04.836" v="73" actId="403"/>
          <ac:spMkLst>
            <pc:docMk/>
            <pc:sldMk cId="178398" sldId="297"/>
            <ac:spMk id="1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7:36.945" v="63" actId="403"/>
          <ac:spMkLst>
            <pc:docMk/>
            <pc:sldMk cId="178398" sldId="297"/>
            <ac:spMk id="2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8:15.896" v="78" actId="20577"/>
          <ac:spMkLst>
            <pc:docMk/>
            <pc:sldMk cId="178398" sldId="297"/>
            <ac:spMk id="2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54:56.917" v="135" actId="20577"/>
          <ac:spMkLst>
            <pc:docMk/>
            <pc:sldMk cId="178398" sldId="297"/>
            <ac:spMk id="28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8:37.101" v="88" actId="403"/>
          <ac:spMkLst>
            <pc:docMk/>
            <pc:sldMk cId="178398" sldId="297"/>
            <ac:spMk id="31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8:47.731" v="92" actId="404"/>
          <ac:spMkLst>
            <pc:docMk/>
            <pc:sldMk cId="178398" sldId="297"/>
            <ac:spMk id="3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55:07.932" v="147" actId="20577"/>
          <ac:spMkLst>
            <pc:docMk/>
            <pc:sldMk cId="178398" sldId="297"/>
            <ac:spMk id="34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0:42.664" v="256" actId="20577"/>
          <ac:spMkLst>
            <pc:docMk/>
            <pc:sldMk cId="178398" sldId="297"/>
            <ac:spMk id="40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0:55.936" v="262" actId="20577"/>
          <ac:spMkLst>
            <pc:docMk/>
            <pc:sldMk cId="178398" sldId="297"/>
            <ac:spMk id="46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9:35.446" v="118" actId="404"/>
          <ac:spMkLst>
            <pc:docMk/>
            <pc:sldMk cId="178398" sldId="297"/>
            <ac:spMk id="52" creationId="{00000000-0000-0000-0000-000000000000}"/>
          </ac:spMkLst>
        </pc:spChg>
      </pc:sldChg>
      <pc:sldChg chg="new del">
        <pc:chgData name="Ricardo Miranda Rocha Leitao" userId="cefa3d1b-0cc9-4d84-8f74-747e01dd7508" providerId="ADAL" clId="{E35A7422-49BE-478F-A2C3-8742FDF9A463}" dt="2026-06-02T15:30:08.888" v="16"/>
        <pc:sldMkLst>
          <pc:docMk/>
          <pc:sldMk cId="3506165833" sldId="297"/>
        </pc:sldMkLst>
      </pc:sldChg>
      <pc:sldChg chg="add del">
        <pc:chgData name="Ricardo Miranda Rocha Leitao" userId="cefa3d1b-0cc9-4d84-8f74-747e01dd7508" providerId="ADAL" clId="{E35A7422-49BE-478F-A2C3-8742FDF9A463}" dt="2026-06-02T15:32:18.731" v="38"/>
        <pc:sldMkLst>
          <pc:docMk/>
          <pc:sldMk cId="3548668693" sldId="298"/>
        </pc:sldMkLst>
      </pc:sldChg>
      <pc:sldChg chg="add">
        <pc:chgData name="Ricardo Miranda Rocha Leitao" userId="cefa3d1b-0cc9-4d84-8f74-747e01dd7508" providerId="ADAL" clId="{E35A7422-49BE-478F-A2C3-8742FDF9A463}" dt="2026-06-02T15:30:34.070" v="21"/>
        <pc:sldMkLst>
          <pc:docMk/>
          <pc:sldMk cId="3695409142" sldId="299"/>
        </pc:sldMkLst>
      </pc:sldChg>
      <pc:sldChg chg="modSp add mod">
        <pc:chgData name="Ricardo Miranda Rocha Leitao" userId="cefa3d1b-0cc9-4d84-8f74-747e01dd7508" providerId="ADAL" clId="{E35A7422-49BE-478F-A2C3-8742FDF9A463}" dt="2026-06-02T16:34:57.173" v="231" actId="20577"/>
        <pc:sldMkLst>
          <pc:docMk/>
          <pc:sldMk cId="3957850866" sldId="300"/>
        </pc:sldMkLst>
        <pc:spChg chg="mod">
          <ac:chgData name="Ricardo Miranda Rocha Leitao" userId="cefa3d1b-0cc9-4d84-8f74-747e01dd7508" providerId="ADAL" clId="{E35A7422-49BE-478F-A2C3-8742FDF9A463}" dt="2026-06-02T16:19:48.138" v="192" actId="207"/>
          <ac:spMkLst>
            <pc:docMk/>
            <pc:sldMk cId="3957850866" sldId="300"/>
            <ac:spMk id="7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19:53.660" v="193" actId="207"/>
          <ac:spMkLst>
            <pc:docMk/>
            <pc:sldMk cId="3957850866" sldId="300"/>
            <ac:spMk id="13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34:57.173" v="231" actId="20577"/>
          <ac:spMkLst>
            <pc:docMk/>
            <pc:sldMk cId="3957850866" sldId="300"/>
            <ac:spMk id="1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20:04.822" v="194" actId="207"/>
          <ac:spMkLst>
            <pc:docMk/>
            <pc:sldMk cId="3957850866" sldId="300"/>
            <ac:spMk id="31" creationId="{00000000-0000-0000-0000-000000000000}"/>
          </ac:spMkLst>
        </pc:spChg>
      </pc:sldChg>
      <pc:sldChg chg="modSp add mod">
        <pc:chgData name="Ricardo Miranda Rocha Leitao" userId="cefa3d1b-0cc9-4d84-8f74-747e01dd7508" providerId="ADAL" clId="{E35A7422-49BE-478F-A2C3-8742FDF9A463}" dt="2026-06-02T16:55:22.101" v="521" actId="207"/>
        <pc:sldMkLst>
          <pc:docMk/>
          <pc:sldMk cId="871337211" sldId="301"/>
        </pc:sldMkLst>
        <pc:spChg chg="mod">
          <ac:chgData name="Ricardo Miranda Rocha Leitao" userId="cefa3d1b-0cc9-4d84-8f74-747e01dd7508" providerId="ADAL" clId="{E35A7422-49BE-478F-A2C3-8742FDF9A463}" dt="2026-06-02T16:54:56.052" v="518" actId="207"/>
          <ac:spMkLst>
            <pc:docMk/>
            <pc:sldMk cId="871337211" sldId="301"/>
            <ac:spMk id="21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54:39.624" v="517" actId="207"/>
          <ac:spMkLst>
            <pc:docMk/>
            <pc:sldMk cId="871337211" sldId="301"/>
            <ac:spMk id="31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55:00.044" v="519" actId="207"/>
          <ac:spMkLst>
            <pc:docMk/>
            <pc:sldMk cId="871337211" sldId="301"/>
            <ac:spMk id="3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55:22.101" v="521" actId="207"/>
          <ac:spMkLst>
            <pc:docMk/>
            <pc:sldMk cId="871337211" sldId="301"/>
            <ac:spMk id="60" creationId="{00000000-0000-0000-0000-000000000000}"/>
          </ac:spMkLst>
        </pc:spChg>
        <pc:graphicFrameChg chg="modGraphic">
          <ac:chgData name="Ricardo Miranda Rocha Leitao" userId="cefa3d1b-0cc9-4d84-8f74-747e01dd7508" providerId="ADAL" clId="{E35A7422-49BE-478F-A2C3-8742FDF9A463}" dt="2026-06-02T16:54:30.322" v="516" actId="207"/>
          <ac:graphicFrameMkLst>
            <pc:docMk/>
            <pc:sldMk cId="871337211" sldId="301"/>
            <ac:graphicFrameMk id="10" creationId="{00000000-0000-0000-0000-000000000000}"/>
          </ac:graphicFrameMkLst>
        </pc:graphicFrameChg>
      </pc:sldChg>
      <pc:sldChg chg="addSp delSp modSp add mod">
        <pc:chgData name="Ricardo Miranda Rocha Leitao" userId="cefa3d1b-0cc9-4d84-8f74-747e01dd7508" providerId="ADAL" clId="{E35A7422-49BE-478F-A2C3-8742FDF9A463}" dt="2026-06-02T16:56:41.549" v="528"/>
        <pc:sldMkLst>
          <pc:docMk/>
          <pc:sldMk cId="2573423384" sldId="302"/>
        </pc:sldMkLst>
        <pc:spChg chg="add mod">
          <ac:chgData name="Ricardo Miranda Rocha Leitao" userId="cefa3d1b-0cc9-4d84-8f74-747e01dd7508" providerId="ADAL" clId="{E35A7422-49BE-478F-A2C3-8742FDF9A463}" dt="2026-06-02T16:56:24.684" v="525"/>
          <ac:spMkLst>
            <pc:docMk/>
            <pc:sldMk cId="2573423384" sldId="302"/>
            <ac:spMk id="8" creationId="{C1C20C1E-CF9C-A277-5A17-53BBBAF687FF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9" creationId="{E1BA1FBF-4A1A-D953-822D-0DC6AE7F2335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0" creationId="{200AF211-CBCE-9DF2-4132-288178F452E7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1" creationId="{2C4181E1-03F7-C669-9566-A02480F26BFD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2" creationId="{9FCF8833-5B63-067B-4C83-D488FC315A08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3" creationId="{3AC1AA6E-D04F-B166-A72E-6511D6B802E5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4" creationId="{62BD4F80-EAA1-9584-B5E1-789A8EF589FD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5" creationId="{23EA68C6-8DCA-0984-2599-02824262090E}"/>
          </ac:spMkLst>
        </pc:spChg>
        <pc:spChg chg="add mod">
          <ac:chgData name="Ricardo Miranda Rocha Leitao" userId="cefa3d1b-0cc9-4d84-8f74-747e01dd7508" providerId="ADAL" clId="{E35A7422-49BE-478F-A2C3-8742FDF9A463}" dt="2026-06-02T16:56:41.549" v="528"/>
          <ac:spMkLst>
            <pc:docMk/>
            <pc:sldMk cId="2573423384" sldId="302"/>
            <ac:spMk id="16" creationId="{452D1071-1094-72C4-33A1-CEA3BEF84AEB}"/>
          </ac:spMkLst>
        </pc:spChg>
        <pc:spChg chg="del">
          <ac:chgData name="Ricardo Miranda Rocha Leitao" userId="cefa3d1b-0cc9-4d84-8f74-747e01dd7508" providerId="ADAL" clId="{E35A7422-49BE-478F-A2C3-8742FDF9A463}" dt="2026-06-02T16:56:24.443" v="524" actId="478"/>
          <ac:spMkLst>
            <pc:docMk/>
            <pc:sldMk cId="2573423384" sldId="302"/>
            <ac:spMk id="19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37.271" v="526" actId="478"/>
          <ac:spMkLst>
            <pc:docMk/>
            <pc:sldMk cId="2573423384" sldId="302"/>
            <ac:spMk id="20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40.541" v="527" actId="478"/>
          <ac:spMkLst>
            <pc:docMk/>
            <pc:sldMk cId="2573423384" sldId="302"/>
            <ac:spMk id="21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40.541" v="527" actId="478"/>
          <ac:spMkLst>
            <pc:docMk/>
            <pc:sldMk cId="2573423384" sldId="302"/>
            <ac:spMk id="22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40.541" v="527" actId="478"/>
          <ac:spMkLst>
            <pc:docMk/>
            <pc:sldMk cId="2573423384" sldId="302"/>
            <ac:spMk id="23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40.541" v="527" actId="478"/>
          <ac:spMkLst>
            <pc:docMk/>
            <pc:sldMk cId="2573423384" sldId="302"/>
            <ac:spMk id="24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40.541" v="527" actId="478"/>
          <ac:spMkLst>
            <pc:docMk/>
            <pc:sldMk cId="2573423384" sldId="302"/>
            <ac:spMk id="25" creationId="{00000000-0000-0000-0000-000000000000}"/>
          </ac:spMkLst>
        </pc:spChg>
        <pc:spChg chg="del">
          <ac:chgData name="Ricardo Miranda Rocha Leitao" userId="cefa3d1b-0cc9-4d84-8f74-747e01dd7508" providerId="ADAL" clId="{E35A7422-49BE-478F-A2C3-8742FDF9A463}" dt="2026-06-02T16:56:40.541" v="527" actId="478"/>
          <ac:spMkLst>
            <pc:docMk/>
            <pc:sldMk cId="2573423384" sldId="302"/>
            <ac:spMk id="26" creationId="{00000000-0000-0000-0000-000000000000}"/>
          </ac:spMkLst>
        </pc:spChg>
        <pc:graphicFrameChg chg="add mod">
          <ac:chgData name="Ricardo Miranda Rocha Leitao" userId="cefa3d1b-0cc9-4d84-8f74-747e01dd7508" providerId="ADAL" clId="{E35A7422-49BE-478F-A2C3-8742FDF9A463}" dt="2026-06-02T16:56:18.981" v="523"/>
          <ac:graphicFrameMkLst>
            <pc:docMk/>
            <pc:sldMk cId="2573423384" sldId="302"/>
            <ac:graphicFrameMk id="7" creationId="{2F101367-C0DA-1682-B049-9B0D90DD2FC5}"/>
          </ac:graphicFrameMkLst>
        </pc:graphicFrameChg>
        <pc:graphicFrameChg chg="del">
          <ac:chgData name="Ricardo Miranda Rocha Leitao" userId="cefa3d1b-0cc9-4d84-8f74-747e01dd7508" providerId="ADAL" clId="{E35A7422-49BE-478F-A2C3-8742FDF9A463}" dt="2026-06-02T16:56:18.549" v="522" actId="478"/>
          <ac:graphicFrameMkLst>
            <pc:docMk/>
            <pc:sldMk cId="2573423384" sldId="302"/>
            <ac:graphicFrameMk id="30" creationId="{451A0512-CD13-6BCA-E75C-D125963ABB9A}"/>
          </ac:graphicFrameMkLst>
        </pc:graphicFrameChg>
      </pc:sldChg>
      <pc:sldChg chg="add del">
        <pc:chgData name="Ricardo Miranda Rocha Leitao" userId="cefa3d1b-0cc9-4d84-8f74-747e01dd7508" providerId="ADAL" clId="{E35A7422-49BE-478F-A2C3-8742FDF9A463}" dt="2026-06-02T15:33:06.278" v="40"/>
        <pc:sldMkLst>
          <pc:docMk/>
          <pc:sldMk cId="214848803" sldId="303"/>
        </pc:sldMkLst>
      </pc:sldChg>
      <pc:sldChg chg="add del">
        <pc:chgData name="Ricardo Miranda Rocha Leitao" userId="cefa3d1b-0cc9-4d84-8f74-747e01dd7508" providerId="ADAL" clId="{E35A7422-49BE-478F-A2C3-8742FDF9A463}" dt="2026-06-02T15:33:26.860" v="42"/>
        <pc:sldMkLst>
          <pc:docMk/>
          <pc:sldMk cId="2297885699" sldId="304"/>
        </pc:sldMkLst>
      </pc:sldChg>
      <pc:sldChg chg="addSp delSp modSp add mod">
        <pc:chgData name="Ricardo Miranda Rocha Leitao" userId="cefa3d1b-0cc9-4d84-8f74-747e01dd7508" providerId="ADAL" clId="{E35A7422-49BE-478F-A2C3-8742FDF9A463}" dt="2026-06-02T16:45:30.978" v="357" actId="20577"/>
        <pc:sldMkLst>
          <pc:docMk/>
          <pc:sldMk cId="751699362" sldId="305"/>
        </pc:sldMkLst>
        <pc:spChg chg="del mod">
          <ac:chgData name="Ricardo Miranda Rocha Leitao" userId="cefa3d1b-0cc9-4d84-8f74-747e01dd7508" providerId="ADAL" clId="{E35A7422-49BE-478F-A2C3-8742FDF9A463}" dt="2026-06-02T16:43:32.581" v="268" actId="478"/>
          <ac:spMkLst>
            <pc:docMk/>
            <pc:sldMk cId="751699362" sldId="305"/>
            <ac:spMk id="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19.301" v="265" actId="14100"/>
          <ac:spMkLst>
            <pc:docMk/>
            <pc:sldMk cId="751699362" sldId="305"/>
            <ac:spMk id="3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4" creationId="{4D92F45C-8047-547E-DEED-BC06E03A0978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6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7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58.143" v="318" actId="207"/>
          <ac:spMkLst>
            <pc:docMk/>
            <pc:sldMk cId="751699362" sldId="305"/>
            <ac:spMk id="10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1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13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58.143" v="318" actId="207"/>
          <ac:spMkLst>
            <pc:docMk/>
            <pc:sldMk cId="751699362" sldId="305"/>
            <ac:spMk id="14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16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42.817" v="316" actId="1036"/>
          <ac:spMkLst>
            <pc:docMk/>
            <pc:sldMk cId="751699362" sldId="305"/>
            <ac:spMk id="17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3:58.143" v="318" actId="207"/>
          <ac:spMkLst>
            <pc:docMk/>
            <pc:sldMk cId="751699362" sldId="305"/>
            <ac:spMk id="18" creationId="{00000000-0000-0000-0000-000000000000}"/>
          </ac:spMkLst>
        </pc:spChg>
        <pc:spChg chg="add mod">
          <ac:chgData name="Ricardo Miranda Rocha Leitao" userId="cefa3d1b-0cc9-4d84-8f74-747e01dd7508" providerId="ADAL" clId="{E35A7422-49BE-478F-A2C3-8742FDF9A463}" dt="2026-06-02T16:45:30.978" v="357" actId="20577"/>
          <ac:spMkLst>
            <pc:docMk/>
            <pc:sldMk cId="751699362" sldId="305"/>
            <ac:spMk id="21" creationId="{B8FFE916-AFD6-0C83-5848-9F3BF9B2CCB9}"/>
          </ac:spMkLst>
        </pc:spChg>
        <pc:spChg chg="del">
          <ac:chgData name="Ricardo Miranda Rocha Leitao" userId="cefa3d1b-0cc9-4d84-8f74-747e01dd7508" providerId="ADAL" clId="{E35A7422-49BE-478F-A2C3-8742FDF9A463}" dt="2026-06-02T16:43:13.686" v="264" actId="478"/>
          <ac:spMkLst>
            <pc:docMk/>
            <pc:sldMk cId="751699362" sldId="305"/>
            <ac:spMk id="26" creationId="{5D09E7B0-4863-6078-96D7-AA9316AB7D5C}"/>
          </ac:spMkLst>
        </pc:spChg>
        <pc:picChg chg="del">
          <ac:chgData name="Ricardo Miranda Rocha Leitao" userId="cefa3d1b-0cc9-4d84-8f74-747e01dd7508" providerId="ADAL" clId="{E35A7422-49BE-478F-A2C3-8742FDF9A463}" dt="2026-06-02T16:43:02.701" v="263" actId="478"/>
          <ac:picMkLst>
            <pc:docMk/>
            <pc:sldMk cId="751699362" sldId="305"/>
            <ac:picMk id="5" creationId="{68B5DEAB-4E83-724C-3CEE-AEBEB7A24009}"/>
          </ac:picMkLst>
        </pc:picChg>
      </pc:sldChg>
      <pc:sldChg chg="modSp add mod">
        <pc:chgData name="Ricardo Miranda Rocha Leitao" userId="cefa3d1b-0cc9-4d84-8f74-747e01dd7508" providerId="ADAL" clId="{E35A7422-49BE-478F-A2C3-8742FDF9A463}" dt="2026-06-02T17:37:33.928" v="601" actId="1036"/>
        <pc:sldMkLst>
          <pc:docMk/>
          <pc:sldMk cId="1496669246" sldId="306"/>
        </pc:sldMkLst>
        <pc:spChg chg="mod">
          <ac:chgData name="Ricardo Miranda Rocha Leitao" userId="cefa3d1b-0cc9-4d84-8f74-747e01dd7508" providerId="ADAL" clId="{E35A7422-49BE-478F-A2C3-8742FDF9A463}" dt="2026-06-02T17:37:33.928" v="601" actId="1036"/>
          <ac:spMkLst>
            <pc:docMk/>
            <pc:sldMk cId="1496669246" sldId="306"/>
            <ac:spMk id="4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6:32.214" v="55" actId="403"/>
          <ac:spMkLst>
            <pc:docMk/>
            <pc:sldMk cId="1496669246" sldId="306"/>
            <ac:spMk id="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6:32.214" v="55" actId="403"/>
          <ac:spMkLst>
            <pc:docMk/>
            <pc:sldMk cId="1496669246" sldId="306"/>
            <ac:spMk id="1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6:32.214" v="55" actId="403"/>
          <ac:spMkLst>
            <pc:docMk/>
            <pc:sldMk cId="1496669246" sldId="306"/>
            <ac:spMk id="1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6:32.214" v="55" actId="403"/>
          <ac:spMkLst>
            <pc:docMk/>
            <pc:sldMk cId="1496669246" sldId="306"/>
            <ac:spMk id="18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37:39.148" v="232" actId="207"/>
          <ac:spMkLst>
            <pc:docMk/>
            <pc:sldMk cId="1496669246" sldId="306"/>
            <ac:spMk id="30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6:48.216" v="56" actId="207"/>
          <ac:spMkLst>
            <pc:docMk/>
            <pc:sldMk cId="1496669246" sldId="306"/>
            <ac:spMk id="32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46:54.266" v="57" actId="207"/>
          <ac:spMkLst>
            <pc:docMk/>
            <pc:sldMk cId="1496669246" sldId="306"/>
            <ac:spMk id="34" creationId="{00000000-0000-0000-0000-000000000000}"/>
          </ac:spMkLst>
        </pc:spChg>
      </pc:sldChg>
      <pc:sldChg chg="modSp add mod">
        <pc:chgData name="Ricardo Miranda Rocha Leitao" userId="cefa3d1b-0cc9-4d84-8f74-747e01dd7508" providerId="ADAL" clId="{E35A7422-49BE-478F-A2C3-8742FDF9A463}" dt="2026-06-02T16:26:24.564" v="220" actId="20577"/>
        <pc:sldMkLst>
          <pc:docMk/>
          <pc:sldMk cId="3500322133" sldId="307"/>
        </pc:sldMkLst>
        <pc:spChg chg="mod">
          <ac:chgData name="Ricardo Miranda Rocha Leitao" userId="cefa3d1b-0cc9-4d84-8f74-747e01dd7508" providerId="ADAL" clId="{E35A7422-49BE-478F-A2C3-8742FDF9A463}" dt="2026-06-02T16:26:24.564" v="220" actId="20577"/>
          <ac:spMkLst>
            <pc:docMk/>
            <pc:sldMk cId="3500322133" sldId="307"/>
            <ac:spMk id="20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5:59:30.453" v="174" actId="20577"/>
          <ac:spMkLst>
            <pc:docMk/>
            <pc:sldMk cId="3500322133" sldId="307"/>
            <ac:spMk id="31" creationId="{00000000-0000-0000-0000-000000000000}"/>
          </ac:spMkLst>
        </pc:spChg>
      </pc:sldChg>
      <pc:sldChg chg="modSp add mod">
        <pc:chgData name="Ricardo Miranda Rocha Leitao" userId="cefa3d1b-0cc9-4d84-8f74-747e01dd7508" providerId="ADAL" clId="{E35A7422-49BE-478F-A2C3-8742FDF9A463}" dt="2026-06-02T16:53:07.713" v="508" actId="207"/>
        <pc:sldMkLst>
          <pc:docMk/>
          <pc:sldMk cId="3861681539" sldId="308"/>
        </pc:sldMkLst>
        <pc:spChg chg="mod">
          <ac:chgData name="Ricardo Miranda Rocha Leitao" userId="cefa3d1b-0cc9-4d84-8f74-747e01dd7508" providerId="ADAL" clId="{E35A7422-49BE-478F-A2C3-8742FDF9A463}" dt="2026-06-02T16:53:07.713" v="508" actId="207"/>
          <ac:spMkLst>
            <pc:docMk/>
            <pc:sldMk cId="3861681539" sldId="308"/>
            <ac:spMk id="31" creationId="{00000000-0000-0000-0000-000000000000}"/>
          </ac:spMkLst>
        </pc:spChg>
      </pc:sldChg>
      <pc:sldChg chg="modSp add mod">
        <pc:chgData name="Ricardo Miranda Rocha Leitao" userId="cefa3d1b-0cc9-4d84-8f74-747e01dd7508" providerId="ADAL" clId="{E35A7422-49BE-478F-A2C3-8742FDF9A463}" dt="2026-06-02T16:51:13.465" v="453" actId="113"/>
        <pc:sldMkLst>
          <pc:docMk/>
          <pc:sldMk cId="645453627" sldId="309"/>
        </pc:sldMkLst>
        <pc:spChg chg="mod">
          <ac:chgData name="Ricardo Miranda Rocha Leitao" userId="cefa3d1b-0cc9-4d84-8f74-747e01dd7508" providerId="ADAL" clId="{E35A7422-49BE-478F-A2C3-8742FDF9A463}" dt="2026-06-02T16:46:03.674" v="360" actId="403"/>
          <ac:spMkLst>
            <pc:docMk/>
            <pc:sldMk cId="645453627" sldId="309"/>
            <ac:spMk id="9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46:08.924" v="363" actId="403"/>
          <ac:spMkLst>
            <pc:docMk/>
            <pc:sldMk cId="645453627" sldId="309"/>
            <ac:spMk id="15" creationId="{00000000-0000-0000-0000-000000000000}"/>
          </ac:spMkLst>
        </pc:spChg>
        <pc:spChg chg="mod">
          <ac:chgData name="Ricardo Miranda Rocha Leitao" userId="cefa3d1b-0cc9-4d84-8f74-747e01dd7508" providerId="ADAL" clId="{E35A7422-49BE-478F-A2C3-8742FDF9A463}" dt="2026-06-02T16:51:13.465" v="453" actId="113"/>
          <ac:spMkLst>
            <pc:docMk/>
            <pc:sldMk cId="645453627" sldId="309"/>
            <ac:spMk id="27" creationId="{00000000-0000-0000-0000-000000000000}"/>
          </ac:spMkLst>
        </pc:spChg>
      </pc:sldChg>
      <pc:sldMasterChg chg="del delSldLayout">
        <pc:chgData name="Ricardo Miranda Rocha Leitao" userId="cefa3d1b-0cc9-4d84-8f74-747e01dd7508" providerId="ADAL" clId="{E35A7422-49BE-478F-A2C3-8742FDF9A463}" dt="2026-06-02T15:30:08.888" v="16"/>
        <pc:sldMasterMkLst>
          <pc:docMk/>
          <pc:sldMasterMk cId="0" sldId="2147483654"/>
        </pc:sldMasterMkLst>
        <pc:sldLayoutChg chg="del">
          <pc:chgData name="Ricardo Miranda Rocha Leitao" userId="cefa3d1b-0cc9-4d84-8f74-747e01dd7508" providerId="ADAL" clId="{E35A7422-49BE-478F-A2C3-8742FDF9A463}" dt="2026-06-02T15:30:08.888" v="16"/>
          <pc:sldLayoutMkLst>
            <pc:docMk/>
            <pc:sldMasterMk cId="0" sldId="2147483654"/>
            <pc:sldLayoutMk cId="0" sldId="2147483655"/>
          </pc:sldLayoutMkLst>
        </pc:sldLayoutChg>
        <pc:sldLayoutChg chg="del">
          <pc:chgData name="Ricardo Miranda Rocha Leitao" userId="cefa3d1b-0cc9-4d84-8f74-747e01dd7508" providerId="ADAL" clId="{E35A7422-49BE-478F-A2C3-8742FDF9A463}" dt="2026-06-02T15:30:08.888" v="16"/>
          <pc:sldLayoutMkLst>
            <pc:docMk/>
            <pc:sldMasterMk cId="0" sldId="2147483654"/>
            <pc:sldLayoutMk cId="0" sldId="2147483656"/>
          </pc:sldLayoutMkLst>
        </pc:sldLayoutChg>
      </pc:sldMasterChg>
      <pc:sldMasterChg chg="add addSldLayout">
        <pc:chgData name="Ricardo Miranda Rocha Leitao" userId="cefa3d1b-0cc9-4d84-8f74-747e01dd7508" providerId="ADAL" clId="{E35A7422-49BE-478F-A2C3-8742FDF9A463}" dt="2026-06-02T15:30:08.800" v="0"/>
        <pc:sldMasterMkLst>
          <pc:docMk/>
          <pc:sldMasterMk cId="0" sldId="2147483657"/>
        </pc:sldMasterMkLst>
        <pc:sldLayoutChg chg="add">
          <pc:chgData name="Ricardo Miranda Rocha Leitao" userId="cefa3d1b-0cc9-4d84-8f74-747e01dd7508" providerId="ADAL" clId="{E35A7422-49BE-478F-A2C3-8742FDF9A463}" dt="2026-06-02T15:30:08.800" v="0"/>
          <pc:sldLayoutMkLst>
            <pc:docMk/>
            <pc:sldMasterMk cId="0" sldId="2147483657"/>
            <pc:sldLayoutMk cId="0" sldId="2147483658"/>
          </pc:sldLayoutMkLst>
        </pc:sldLayoutChg>
        <pc:sldLayoutChg chg="add">
          <pc:chgData name="Ricardo Miranda Rocha Leitao" userId="cefa3d1b-0cc9-4d84-8f74-747e01dd7508" providerId="ADAL" clId="{E35A7422-49BE-478F-A2C3-8742FDF9A463}" dt="2026-06-02T15:30:08.800" v="0"/>
          <pc:sldLayoutMkLst>
            <pc:docMk/>
            <pc:sldMasterMk cId="0" sldId="2147483657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20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CBBA-390C-6DC6-55DD-90631CDF5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A7621-F7FC-FD1D-2C6E-18B0967F4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7D49D-AE75-94B5-017D-E44397538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3D9F-B3FE-3099-8DE8-6F61242E6E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https://chinalegalsolutions.com/e-fapiao-in-china-an-overview-of-the-electronic-invoicing-system/ </a:t>
            </a:r>
          </a:p>
          <a:p>
            <a:endParaRPr lang="en-US" sz="1600" i="1" kern="1200" dirty="0">
              <a:solidFill>
                <a:srgbClr val="7A2E26"/>
              </a:solidFill>
              <a:latin typeface="Georgi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MASTER">
    <p:bg>
      <p:bgPr>
        <a:solidFill>
          <a:srgbClr val="FA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537960"/>
            <a:ext cx="1127729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Ricardo Leitão  |  10º Congresso Luso-Brasileiro de Auditores Fiscais  |  Belo Horizonte 2026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11277295" y="653796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9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685800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320040" y="0"/>
            <a:ext cx="109728" cy="685800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1188720" y="1371600"/>
            <a:ext cx="9601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10º CONGRESSO LUSO-BRASILEIRO DE AUDITORES FISCAIS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1188720" y="1828800"/>
            <a:ext cx="10058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5400" b="1" dirty="0">
                <a:solidFill>
                  <a:schemeClr val="accent4"/>
                </a:solidFill>
                <a:latin typeface="+mj-lt"/>
                <a:ea typeface="Georgia" pitchFamily="34" charset="-122"/>
                <a:cs typeface="Georgia" pitchFamily="34" charset="-120"/>
              </a:rPr>
              <a:t>Lições da China e da Índia</a:t>
            </a:r>
            <a:endParaRPr lang="en-US" sz="5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88720" y="288036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pt-BR" sz="2600" dirty="0">
                <a:solidFill>
                  <a:schemeClr val="accent4"/>
                </a:solidFill>
                <a:latin typeface="+mj-lt"/>
                <a:ea typeface="Georgia" pitchFamily="34" charset="-122"/>
                <a:cs typeface="Georgia" pitchFamily="34" charset="-120"/>
              </a:rPr>
              <a:t>Uma Tributação do Consumo Mais Eficiente e Menos Onerosa</a:t>
            </a:r>
            <a:endParaRPr lang="en-US" sz="26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188720" y="4114800"/>
            <a:ext cx="1828800" cy="4572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1188720" y="438912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Ricardo Leitão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188720" y="48920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Mestre em Políticas </a:t>
            </a:r>
            <a:r>
              <a:rPr lang="en-US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Públicas</a:t>
            </a:r>
            <a:r>
              <a:rPr lang="en-US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Universidade</a:t>
            </a:r>
            <a:r>
              <a:rPr lang="en-US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Oxford</a:t>
            </a:r>
          </a:p>
          <a:p>
            <a:pPr marL="0" indent="0" algn="l">
              <a:buNone/>
            </a:pPr>
            <a:r>
              <a:rPr lang="en-US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Pesquisador</a:t>
            </a:r>
            <a:r>
              <a:rPr lang="en-US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Visitante</a:t>
            </a:r>
            <a:r>
              <a:rPr lang="en-US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FDDI - </a:t>
            </a:r>
            <a:r>
              <a:rPr lang="ja-JP" altLang="pt-BR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复旦大学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88720" y="59436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Belo Horizonte  ·  31 de maio a 3 de junho de 2026</a:t>
            </a:r>
            <a:endParaRPr lang="en-US" sz="1200" dirty="0"/>
          </a:p>
        </p:txBody>
      </p:sp>
      <p:sp>
        <p:nvSpPr>
          <p:cNvPr id="10" name="BG_Bar_Dourada">
            <a:extLst>
              <a:ext uri="{FF2B5EF4-FFF2-40B4-BE49-F238E27FC236}">
                <a16:creationId xmlns:a16="http://schemas.microsoft.com/office/drawing/2014/main" id="{502F85D8-4D43-4CC1-BD3C-ACD6FBF7BE61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2" name="BG_Bar_Top">
            <a:extLst>
              <a:ext uri="{FF2B5EF4-FFF2-40B4-BE49-F238E27FC236}">
                <a16:creationId xmlns:a16="http://schemas.microsoft.com/office/drawing/2014/main" id="{D4954D64-5F9C-4DA0-8D6C-7EEB750CAE2D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9BD86C3-BE41-2432-B1F6-A3F174A5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7411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receita se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recompôs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III  ·  ÍNDIA QUANTITATIVA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7985455" y="629107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i="1" dirty="0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Câmbio: USD/INR 96,4  ·  22 maio 2026</a:t>
            </a:r>
            <a:endParaRPr lang="en-US" sz="800" dirty="0"/>
          </a:p>
        </p:txBody>
      </p:sp>
      <p:sp>
        <p:nvSpPr>
          <p:cNvPr id="31" name="Footer">
            <a:extLst>
              <a:ext uri="{FF2B5EF4-FFF2-40B4-BE49-F238E27FC236}">
                <a16:creationId xmlns:a16="http://schemas.microsoft.com/office/drawing/2014/main" id="{0FF63FE8-FB7E-8251-F1BA-63F9EDAB3ABA}"/>
              </a:ext>
            </a:extLst>
          </p:cNvPr>
          <p:cNvSpPr/>
          <p:nvPr/>
        </p:nvSpPr>
        <p:spPr>
          <a:xfrm>
            <a:off x="1340581" y="5557520"/>
            <a:ext cx="4755266" cy="203200"/>
          </a:xfrm>
          <a:prstGeom prst="rect">
            <a:avLst/>
          </a:prstGeom>
          <a:noFill/>
        </p:spPr>
        <p:txBody>
          <a:bodyPr/>
          <a:lstStyle/>
          <a:p>
            <a:pPr algn="ctr">
              <a:buNone/>
            </a:pPr>
            <a:r>
              <a:rPr lang="pt-BR" sz="1050" i="1" dirty="0">
                <a:solidFill>
                  <a:srgbClr val="E8D8C8"/>
                </a:solidFill>
                <a:latin typeface="Calibri"/>
              </a:rPr>
              <a:t>Fonte: Ministry of Finance da Índia — comunicados mensais de arrecadação do GST (out. 2025–mar. 2026).</a:t>
            </a:r>
            <a:r>
              <a:rPr lang="en-US" sz="1050" i="1" dirty="0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 crore = 10 </a:t>
            </a:r>
            <a:r>
              <a:rPr lang="en-US" sz="1050" i="1" dirty="0" err="1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milhões</a:t>
            </a:r>
            <a:r>
              <a:rPr lang="en-US" sz="1050" i="1" dirty="0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050" i="1" dirty="0" err="1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rúpias</a:t>
            </a:r>
            <a:r>
              <a:rPr lang="en-US" sz="1050" i="1" dirty="0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pt-BR" sz="1050" i="1" dirty="0">
              <a:solidFill>
                <a:srgbClr val="E8D8C8"/>
              </a:solidFill>
              <a:latin typeface="Calibri"/>
            </a:endParaRPr>
          </a:p>
        </p:txBody>
      </p:sp>
      <p:sp>
        <p:nvSpPr>
          <p:cNvPr id="4" name="BG_Bar_Dourada">
            <a:extLst>
              <a:ext uri="{FF2B5EF4-FFF2-40B4-BE49-F238E27FC236}">
                <a16:creationId xmlns:a16="http://schemas.microsoft.com/office/drawing/2014/main" id="{D2315D2D-1339-4235-AD5C-11BDCBEFFE83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5" name="BG_Bar_Top">
            <a:extLst>
              <a:ext uri="{FF2B5EF4-FFF2-40B4-BE49-F238E27FC236}">
                <a16:creationId xmlns:a16="http://schemas.microsoft.com/office/drawing/2014/main" id="{E2DD6448-777B-4EA3-AA94-7A12D0AFE1FB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4EA1E7-C625-DC71-DF66-2BD766A9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  <p:graphicFrame>
        <p:nvGraphicFramePr>
          <p:cNvPr id="7" name="TabelaGST">
            <a:extLst>
              <a:ext uri="{FF2B5EF4-FFF2-40B4-BE49-F238E27FC236}">
                <a16:creationId xmlns:a16="http://schemas.microsoft.com/office/drawing/2014/main" id="{2F101367-C0DA-1682-B049-9B0D90DD2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33842"/>
              </p:ext>
            </p:extLst>
          </p:nvPr>
        </p:nvGraphicFramePr>
        <p:xfrm>
          <a:off x="829519" y="1342438"/>
          <a:ext cx="6150015" cy="4081684"/>
        </p:xfrm>
        <a:graphic>
          <a:graphicData uri="http://schemas.openxmlformats.org/drawingml/2006/table">
            <a:tbl>
              <a:tblPr firstRow="1"/>
              <a:tblGrid>
                <a:gridCol w="170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Calibri"/>
                        </a:rPr>
                        <a:t>Mês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4A1B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Calibri"/>
                        </a:rPr>
                        <a:t>GST bruto (₹ lakh crore)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4A1B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Calibri"/>
                        </a:rPr>
                        <a:t>Crescimento a/a (%)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4A1B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800" b="1" dirty="0">
                          <a:solidFill>
                            <a:srgbClr val="4A1B16"/>
                          </a:solidFill>
                          <a:latin typeface="Calibri"/>
                        </a:rPr>
                        <a:t>out. 2025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4A1B16"/>
                          </a:solidFill>
                          <a:latin typeface="Calibri"/>
                        </a:rPr>
                        <a:t>1,95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1A6FA8"/>
                          </a:solidFill>
                          <a:latin typeface="Calibri"/>
                        </a:rPr>
                        <a:t>+4,6%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A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800" b="1" dirty="0">
                          <a:solidFill>
                            <a:srgbClr val="4A1B16"/>
                          </a:solidFill>
                          <a:latin typeface="Calibri"/>
                        </a:rPr>
                        <a:t>nov. 2025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C0392B"/>
                          </a:solidFill>
                          <a:latin typeface="Calibri"/>
                        </a:rPr>
                        <a:t>1,70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9A7D0A"/>
                          </a:solidFill>
                          <a:latin typeface="Calibri"/>
                        </a:rPr>
                        <a:t>+0,7%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E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800" b="1" dirty="0">
                          <a:solidFill>
                            <a:srgbClr val="4A1B16"/>
                          </a:solidFill>
                          <a:latin typeface="Calibri"/>
                        </a:rPr>
                        <a:t>dez. 2025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4A1B16"/>
                          </a:solidFill>
                          <a:latin typeface="Calibri"/>
                        </a:rPr>
                        <a:t>1,75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1A7A3C"/>
                          </a:solidFill>
                          <a:latin typeface="Calibri"/>
                        </a:rPr>
                        <a:t>+6,1%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9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800" b="1" dirty="0">
                          <a:solidFill>
                            <a:srgbClr val="4A1B16"/>
                          </a:solidFill>
                          <a:latin typeface="Calibri"/>
                        </a:rPr>
                        <a:t>jan. 2026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4A1B16"/>
                          </a:solidFill>
                          <a:latin typeface="Calibri"/>
                        </a:rPr>
                        <a:t>1,93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1A7A3C"/>
                          </a:solidFill>
                          <a:latin typeface="Calibri"/>
                        </a:rPr>
                        <a:t>+6,2%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9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800" b="1" dirty="0">
                          <a:solidFill>
                            <a:srgbClr val="4A1B16"/>
                          </a:solidFill>
                          <a:latin typeface="Calibri"/>
                        </a:rPr>
                        <a:t>fev. 2026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4A1B16"/>
                          </a:solidFill>
                          <a:latin typeface="Calibri"/>
                        </a:rPr>
                        <a:t>1,84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117A35"/>
                          </a:solidFill>
                          <a:latin typeface="Calibri"/>
                        </a:rPr>
                        <a:t>+8,1%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D5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800" b="1" dirty="0">
                          <a:solidFill>
                            <a:srgbClr val="4A1B16"/>
                          </a:solidFill>
                          <a:latin typeface="Calibri"/>
                        </a:rPr>
                        <a:t>mar. 2026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117A35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D5F5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400" b="1" dirty="0">
                          <a:solidFill>
                            <a:srgbClr val="117A35"/>
                          </a:solidFill>
                          <a:latin typeface="Calibri"/>
                        </a:rPr>
                        <a:t>+8,8%</a:t>
                      </a:r>
                    </a:p>
                  </a:txBody>
                  <a:tcPr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D5F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Shape 17">
            <a:extLst>
              <a:ext uri="{FF2B5EF4-FFF2-40B4-BE49-F238E27FC236}">
                <a16:creationId xmlns:a16="http://schemas.microsoft.com/office/drawing/2014/main" id="{E1BA1FBF-4A1A-D953-822D-0DC6AE7F2335}"/>
              </a:ext>
            </a:extLst>
          </p:cNvPr>
          <p:cNvSpPr/>
          <p:nvPr/>
        </p:nvSpPr>
        <p:spPr>
          <a:xfrm>
            <a:off x="8321040" y="1463040"/>
            <a:ext cx="3383280" cy="3840480"/>
          </a:xfrm>
          <a:prstGeom prst="rect">
            <a:avLst/>
          </a:prstGeom>
          <a:solidFill>
            <a:srgbClr val="4A1B1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18">
            <a:extLst>
              <a:ext uri="{FF2B5EF4-FFF2-40B4-BE49-F238E27FC236}">
                <a16:creationId xmlns:a16="http://schemas.microsoft.com/office/drawing/2014/main" id="{200AF211-CBCE-9DF2-4132-288178F452E7}"/>
              </a:ext>
            </a:extLst>
          </p:cNvPr>
          <p:cNvSpPr/>
          <p:nvPr/>
        </p:nvSpPr>
        <p:spPr>
          <a:xfrm>
            <a:off x="8549640" y="164592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3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ELASTICIDADE DA RECEITA</a:t>
            </a:r>
            <a:endParaRPr lang="en-US" sz="1400" dirty="0"/>
          </a:p>
        </p:txBody>
      </p:sp>
      <p:sp>
        <p:nvSpPr>
          <p:cNvPr id="11" name="Text 19">
            <a:extLst>
              <a:ext uri="{FF2B5EF4-FFF2-40B4-BE49-F238E27FC236}">
                <a16:creationId xmlns:a16="http://schemas.microsoft.com/office/drawing/2014/main" id="{2C4181E1-03F7-C669-9566-A02480F26BFD}"/>
              </a:ext>
            </a:extLst>
          </p:cNvPr>
          <p:cNvSpPr/>
          <p:nvPr/>
        </p:nvSpPr>
        <p:spPr>
          <a:xfrm>
            <a:off x="8549640" y="205740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 da reforma  ·  AF2025</a:t>
            </a:r>
            <a:endParaRPr lang="en-US" sz="1600" dirty="0"/>
          </a:p>
        </p:txBody>
      </p:sp>
      <p:sp>
        <p:nvSpPr>
          <p:cNvPr id="12" name="Text 20">
            <a:extLst>
              <a:ext uri="{FF2B5EF4-FFF2-40B4-BE49-F238E27FC236}">
                <a16:creationId xmlns:a16="http://schemas.microsoft.com/office/drawing/2014/main" id="{9FCF8833-5B63-067B-4C83-D488FC315A08}"/>
              </a:ext>
            </a:extLst>
          </p:cNvPr>
          <p:cNvSpPr/>
          <p:nvPr/>
        </p:nvSpPr>
        <p:spPr>
          <a:xfrm>
            <a:off x="8549640" y="233172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0,96</a:t>
            </a:r>
            <a:endParaRPr lang="en-US" sz="4000" dirty="0"/>
          </a:p>
        </p:txBody>
      </p:sp>
      <p:sp>
        <p:nvSpPr>
          <p:cNvPr id="13" name="Shape 21">
            <a:extLst>
              <a:ext uri="{FF2B5EF4-FFF2-40B4-BE49-F238E27FC236}">
                <a16:creationId xmlns:a16="http://schemas.microsoft.com/office/drawing/2014/main" id="{3AC1AA6E-D04F-B166-A72E-6511D6B802E5}"/>
              </a:ext>
            </a:extLst>
          </p:cNvPr>
          <p:cNvSpPr/>
          <p:nvPr/>
        </p:nvSpPr>
        <p:spPr>
          <a:xfrm>
            <a:off x="8549640" y="3154680"/>
            <a:ext cx="2926080" cy="18288"/>
          </a:xfrm>
          <a:prstGeom prst="rect">
            <a:avLst/>
          </a:prstGeom>
          <a:solidFill>
            <a:srgbClr val="E8A04C">
              <a:alpha val="4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22">
            <a:extLst>
              <a:ext uri="{FF2B5EF4-FFF2-40B4-BE49-F238E27FC236}">
                <a16:creationId xmlns:a16="http://schemas.microsoft.com/office/drawing/2014/main" id="{62BD4F80-EAA1-9584-B5E1-789A8EF589FD}"/>
              </a:ext>
            </a:extLst>
          </p:cNvPr>
          <p:cNvSpPr/>
          <p:nvPr/>
        </p:nvSpPr>
        <p:spPr>
          <a:xfrm>
            <a:off x="8549640" y="333756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Depois da reforma  ·  AF2026</a:t>
            </a:r>
            <a:endParaRPr lang="en-US" sz="1600" dirty="0"/>
          </a:p>
        </p:txBody>
      </p:sp>
      <p:sp>
        <p:nvSpPr>
          <p:cNvPr id="15" name="Text 23">
            <a:extLst>
              <a:ext uri="{FF2B5EF4-FFF2-40B4-BE49-F238E27FC236}">
                <a16:creationId xmlns:a16="http://schemas.microsoft.com/office/drawing/2014/main" id="{23EA68C6-8DCA-0984-2599-02824262090E}"/>
              </a:ext>
            </a:extLst>
          </p:cNvPr>
          <p:cNvSpPr/>
          <p:nvPr/>
        </p:nvSpPr>
        <p:spPr>
          <a:xfrm>
            <a:off x="8549640" y="361188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0,97</a:t>
            </a:r>
            <a:endParaRPr lang="en-US" sz="4000" dirty="0"/>
          </a:p>
        </p:txBody>
      </p:sp>
      <p:sp>
        <p:nvSpPr>
          <p:cNvPr id="16" name="Text 24">
            <a:extLst>
              <a:ext uri="{FF2B5EF4-FFF2-40B4-BE49-F238E27FC236}">
                <a16:creationId xmlns:a16="http://schemas.microsoft.com/office/drawing/2014/main" id="{452D1071-1094-72C4-33A1-CEA3BEF84AEB}"/>
              </a:ext>
            </a:extLst>
          </p:cNvPr>
          <p:cNvSpPr/>
          <p:nvPr/>
        </p:nvSpPr>
        <p:spPr>
          <a:xfrm>
            <a:off x="8549640" y="4526280"/>
            <a:ext cx="2926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Estatisticamente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indistinguíveis</a:t>
            </a: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7342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que tornou possível — 3 condições estruturais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III  ·  ÍNDIA QUANTITATIVA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426568" y="1417320"/>
            <a:ext cx="365760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26568" y="1417320"/>
            <a:ext cx="3657600" cy="73152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700888" y="1691640"/>
            <a:ext cx="731520" cy="731520"/>
          </a:xfrm>
          <a:prstGeom prst="ellipse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5"/>
          <p:cNvSpPr/>
          <p:nvPr/>
        </p:nvSpPr>
        <p:spPr>
          <a:xfrm>
            <a:off x="700888" y="169164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1523848" y="1737360"/>
            <a:ext cx="2377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Infraestrutura digital madura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00888" y="27889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GSTN operacional desde 2017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00888" y="338328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Nota fiscal eletrônica progressivamente ampliada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00888" y="397764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Reembolso provisional de 90% em 7 dias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267048" y="1417320"/>
            <a:ext cx="365760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Shape 12"/>
          <p:cNvSpPr/>
          <p:nvPr/>
        </p:nvSpPr>
        <p:spPr>
          <a:xfrm>
            <a:off x="4267048" y="1417320"/>
            <a:ext cx="3657600" cy="73152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541368" y="1691640"/>
            <a:ext cx="731520" cy="731520"/>
          </a:xfrm>
          <a:prstGeom prst="ellipse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4"/>
          <p:cNvSpPr/>
          <p:nvPr/>
        </p:nvSpPr>
        <p:spPr>
          <a:xfrm>
            <a:off x="4541368" y="169164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000" dirty="0"/>
          </a:p>
        </p:txBody>
      </p:sp>
      <p:sp>
        <p:nvSpPr>
          <p:cNvPr id="17" name="Text 15"/>
          <p:cNvSpPr/>
          <p:nvPr/>
        </p:nvSpPr>
        <p:spPr>
          <a:xfrm>
            <a:off x="5364328" y="1737360"/>
            <a:ext cx="2377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Repasse competitivo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541368" y="27889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Varejo organizado e e-commerce densos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541368" y="338328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Concorrência forçou o repasse aos consumidores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107528" y="1417320"/>
            <a:ext cx="365760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8107528" y="1417320"/>
            <a:ext cx="3657600" cy="73152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Shape 22"/>
          <p:cNvSpPr/>
          <p:nvPr/>
        </p:nvSpPr>
        <p:spPr>
          <a:xfrm>
            <a:off x="8381848" y="1691640"/>
            <a:ext cx="731520" cy="731520"/>
          </a:xfrm>
          <a:prstGeom prst="ellipse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23"/>
          <p:cNvSpPr/>
          <p:nvPr/>
        </p:nvSpPr>
        <p:spPr>
          <a:xfrm>
            <a:off x="8381848" y="169164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000" dirty="0"/>
          </a:p>
        </p:txBody>
      </p:sp>
      <p:sp>
        <p:nvSpPr>
          <p:cNvPr id="26" name="Text 24"/>
          <p:cNvSpPr/>
          <p:nvPr/>
        </p:nvSpPr>
        <p:spPr>
          <a:xfrm>
            <a:off x="9204808" y="1737360"/>
            <a:ext cx="2377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Credibilidade federal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381848" y="27889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Conselho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GST com 8 anos de prática de consenso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381848" y="3375755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Confiança federal acumulada permitiu simplificação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48640" y="598932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i="1" dirty="0" err="1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Maturidade</a:t>
            </a:r>
            <a:r>
              <a:rPr lang="en-US" sz="1700" b="1" i="1" dirty="0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700" b="1" i="1" dirty="0" err="1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tecnologica</a:t>
            </a:r>
            <a:r>
              <a:rPr lang="en-US" sz="1700" b="1" i="1" dirty="0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 do GST </a:t>
            </a:r>
            <a:r>
              <a:rPr lang="en-US" sz="1700" b="1" i="1" dirty="0" err="1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primeiro</a:t>
            </a:r>
            <a:r>
              <a:rPr lang="en-US" sz="1700" b="1" i="1" dirty="0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, simplificação de alíquotas em segundo lugar.</a:t>
            </a:r>
            <a:endParaRPr lang="en-US" sz="1700" dirty="0">
              <a:solidFill>
                <a:schemeClr val="accent4"/>
              </a:solidFill>
            </a:endParaRPr>
          </a:p>
        </p:txBody>
      </p:sp>
      <p:sp>
        <p:nvSpPr>
          <p:cNvPr id="12" name="BG_Bar_Dourada">
            <a:extLst>
              <a:ext uri="{FF2B5EF4-FFF2-40B4-BE49-F238E27FC236}">
                <a16:creationId xmlns:a16="http://schemas.microsoft.com/office/drawing/2014/main" id="{677BD01E-F1A3-42F6-975E-B91BC4ED763E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20" name="BG_Bar_Top">
            <a:extLst>
              <a:ext uri="{FF2B5EF4-FFF2-40B4-BE49-F238E27FC236}">
                <a16:creationId xmlns:a16="http://schemas.microsoft.com/office/drawing/2014/main" id="{4A08F898-E762-479F-B815-8ECAF43FA430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3FB3AB2-D661-D9D3-A6AC-638EE8C2F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8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4A1B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IBS: Janela de </a:t>
            </a:r>
            <a:r>
              <a:rPr lang="en-US" sz="2800" b="1" dirty="0" err="1">
                <a:solidFill>
                  <a:srgbClr val="4A1B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Oportunidade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IV  ·  SÍNTESE</a:t>
            </a:r>
            <a:endParaRPr lang="en-US" sz="1000"/>
          </a:p>
        </p:txBody>
      </p:sp>
      <p:sp>
        <p:nvSpPr>
          <p:cNvPr id="6" name="Shape 4"/>
          <p:cNvSpPr/>
          <p:nvPr/>
        </p:nvSpPr>
        <p:spPr>
          <a:xfrm>
            <a:off x="2286000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5"/>
          <p:cNvSpPr/>
          <p:nvPr/>
        </p:nvSpPr>
        <p:spPr>
          <a:xfrm>
            <a:off x="3702536" y="1554480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2016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4068296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5039258" y="1554480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2019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5405018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6375981" y="1554480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</a:t>
            </a:r>
            <a:endParaRPr lang="en-US" sz="2000"/>
          </a:p>
        </p:txBody>
      </p:sp>
      <p:sp>
        <p:nvSpPr>
          <p:cNvPr id="12" name="Shape 10"/>
          <p:cNvSpPr/>
          <p:nvPr/>
        </p:nvSpPr>
        <p:spPr>
          <a:xfrm>
            <a:off x="6741741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7712703" y="1554480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2000"/>
          </a:p>
        </p:txBody>
      </p:sp>
      <p:sp>
        <p:nvSpPr>
          <p:cNvPr id="14" name="Shape 12"/>
          <p:cNvSpPr/>
          <p:nvPr/>
        </p:nvSpPr>
        <p:spPr>
          <a:xfrm>
            <a:off x="8078463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9494999" y="1554480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2029</a:t>
            </a:r>
            <a:endParaRPr lang="en-US" sz="2000"/>
          </a:p>
        </p:txBody>
      </p:sp>
      <p:sp>
        <p:nvSpPr>
          <p:cNvPr id="16" name="Shape 14"/>
          <p:cNvSpPr/>
          <p:nvPr/>
        </p:nvSpPr>
        <p:spPr>
          <a:xfrm>
            <a:off x="9860759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11277295" y="1554480"/>
            <a:ext cx="73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2033</a:t>
            </a:r>
            <a:endParaRPr lang="en-US" sz="2000"/>
          </a:p>
        </p:txBody>
      </p:sp>
      <p:sp>
        <p:nvSpPr>
          <p:cNvPr id="18" name="Shape 16"/>
          <p:cNvSpPr/>
          <p:nvPr/>
        </p:nvSpPr>
        <p:spPr>
          <a:xfrm>
            <a:off x="11643055" y="1847088"/>
            <a:ext cx="0" cy="4114800"/>
          </a:xfrm>
          <a:prstGeom prst="line">
            <a:avLst/>
          </a:prstGeom>
          <a:noFill/>
          <a:ln w="9525">
            <a:solidFill>
              <a:srgbClr val="E0D8CC"/>
            </a:solidFill>
            <a:prstDash val="dash"/>
          </a:ln>
        </p:spPr>
        <p:txBody>
          <a:bodyPr/>
          <a:lstStyle/>
          <a:p>
            <a:endParaRPr lang="pt-BR"/>
          </a:p>
        </p:txBody>
      </p:sp>
      <p:sp>
        <p:nvSpPr>
          <p:cNvPr id="19" name="Shape 17"/>
          <p:cNvSpPr/>
          <p:nvPr/>
        </p:nvSpPr>
        <p:spPr>
          <a:xfrm>
            <a:off x="548640" y="2057400"/>
            <a:ext cx="1554480" cy="777240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548640" y="2057400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CHINA</a:t>
            </a:r>
            <a:endParaRPr lang="en-US" sz="1600"/>
          </a:p>
        </p:txBody>
      </p:sp>
      <p:sp>
        <p:nvSpPr>
          <p:cNvPr id="21" name="Shape 19"/>
          <p:cNvSpPr/>
          <p:nvPr/>
        </p:nvSpPr>
        <p:spPr>
          <a:xfrm>
            <a:off x="2286000" y="2446020"/>
            <a:ext cx="9357055" cy="0"/>
          </a:xfrm>
          <a:prstGeom prst="line">
            <a:avLst/>
          </a:prstGeom>
          <a:noFill/>
          <a:ln w="12700">
            <a:solidFill>
              <a:srgbClr val="E0D8C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2" name="Shape 20"/>
          <p:cNvSpPr/>
          <p:nvPr/>
        </p:nvSpPr>
        <p:spPr>
          <a:xfrm>
            <a:off x="4045825" y="2281428"/>
            <a:ext cx="913615" cy="374904"/>
          </a:xfrm>
          <a:prstGeom prst="roundRect">
            <a:avLst>
              <a:gd name="adj" fmla="val 13889"/>
            </a:avLst>
          </a:prstGeom>
          <a:solidFill>
            <a:srgbClr val="B85042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3" name="Text 21"/>
          <p:cNvSpPr/>
          <p:nvPr/>
        </p:nvSpPr>
        <p:spPr>
          <a:xfrm>
            <a:off x="2719558" y="1906929"/>
            <a:ext cx="27881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BT → IVA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5016786" y="2208276"/>
            <a:ext cx="330880" cy="475488"/>
          </a:xfrm>
          <a:prstGeom prst="roundRect">
            <a:avLst>
              <a:gd name="adj" fmla="val 10261"/>
            </a:avLst>
          </a:prstGeom>
          <a:solidFill>
            <a:srgbClr val="B8504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23"/>
          <p:cNvSpPr/>
          <p:nvPr/>
        </p:nvSpPr>
        <p:spPr>
          <a:xfrm>
            <a:off x="4456524" y="2748352"/>
            <a:ext cx="145141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Cortes de </a:t>
            </a:r>
            <a:r>
              <a:rPr lang="en-US" sz="1600" b="1" dirty="0" err="1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alíquota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405018" y="2281428"/>
            <a:ext cx="2227870" cy="329184"/>
          </a:xfrm>
          <a:prstGeom prst="roundRect">
            <a:avLst>
              <a:gd name="adj" fmla="val 13889"/>
            </a:avLst>
          </a:prstGeom>
          <a:solidFill>
            <a:srgbClr val="B85042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7" name="Text 25"/>
          <p:cNvSpPr/>
          <p:nvPr/>
        </p:nvSpPr>
        <p:spPr>
          <a:xfrm>
            <a:off x="4902098" y="1988820"/>
            <a:ext cx="323371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Tecnologia + recomposição</a:t>
            </a:r>
            <a:endParaRPr lang="en-US" sz="850"/>
          </a:p>
        </p:txBody>
      </p:sp>
      <p:sp>
        <p:nvSpPr>
          <p:cNvPr id="28" name="Shape 26"/>
          <p:cNvSpPr/>
          <p:nvPr/>
        </p:nvSpPr>
        <p:spPr>
          <a:xfrm>
            <a:off x="7671945" y="2240279"/>
            <a:ext cx="852091" cy="416053"/>
          </a:xfrm>
          <a:prstGeom prst="roundRect">
            <a:avLst>
              <a:gd name="adj" fmla="val 13889"/>
            </a:avLst>
          </a:prstGeom>
          <a:solidFill>
            <a:srgbClr val="B8504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9" name="Text 27"/>
          <p:cNvSpPr/>
          <p:nvPr/>
        </p:nvSpPr>
        <p:spPr>
          <a:xfrm>
            <a:off x="7129969" y="2675200"/>
            <a:ext cx="18969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Código do IVA</a:t>
            </a:r>
            <a:endParaRPr lang="en-US" sz="1400" dirty="0"/>
          </a:p>
        </p:txBody>
      </p:sp>
      <p:sp>
        <p:nvSpPr>
          <p:cNvPr id="30" name="Shape 28"/>
          <p:cNvSpPr/>
          <p:nvPr/>
        </p:nvSpPr>
        <p:spPr>
          <a:xfrm>
            <a:off x="548640" y="3291840"/>
            <a:ext cx="1554480" cy="777240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548640" y="3291840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ÍNDIA</a:t>
            </a:r>
            <a:endParaRPr lang="en-US" sz="1600"/>
          </a:p>
        </p:txBody>
      </p:sp>
      <p:sp>
        <p:nvSpPr>
          <p:cNvPr id="32" name="Shape 30"/>
          <p:cNvSpPr/>
          <p:nvPr/>
        </p:nvSpPr>
        <p:spPr>
          <a:xfrm>
            <a:off x="2286000" y="3680460"/>
            <a:ext cx="9357055" cy="0"/>
          </a:xfrm>
          <a:prstGeom prst="line">
            <a:avLst/>
          </a:prstGeom>
          <a:noFill/>
          <a:ln w="12700">
            <a:solidFill>
              <a:srgbClr val="E0D8C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3" name="Shape 31"/>
          <p:cNvSpPr/>
          <p:nvPr/>
        </p:nvSpPr>
        <p:spPr>
          <a:xfrm>
            <a:off x="4513870" y="3515868"/>
            <a:ext cx="222786" cy="329184"/>
          </a:xfrm>
          <a:prstGeom prst="roundRect">
            <a:avLst>
              <a:gd name="adj" fmla="val 14286"/>
            </a:avLst>
          </a:prstGeom>
          <a:solidFill>
            <a:srgbClr val="4A6B5C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32"/>
          <p:cNvSpPr/>
          <p:nvPr/>
        </p:nvSpPr>
        <p:spPr>
          <a:xfrm>
            <a:off x="4010950" y="3223260"/>
            <a:ext cx="1325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GST nasce</a:t>
            </a:r>
            <a:endParaRPr lang="en-US" sz="850"/>
          </a:p>
        </p:txBody>
      </p:sp>
      <p:sp>
        <p:nvSpPr>
          <p:cNvPr id="35" name="Shape 33"/>
          <p:cNvSpPr/>
          <p:nvPr/>
        </p:nvSpPr>
        <p:spPr>
          <a:xfrm>
            <a:off x="4781215" y="3515868"/>
            <a:ext cx="3239902" cy="329184"/>
          </a:xfrm>
          <a:prstGeom prst="roundRect">
            <a:avLst>
              <a:gd name="adj" fmla="val 13889"/>
            </a:avLst>
          </a:prstGeom>
          <a:solidFill>
            <a:srgbClr val="4A6B5C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6" name="Text 34"/>
          <p:cNvSpPr/>
          <p:nvPr/>
        </p:nvSpPr>
        <p:spPr>
          <a:xfrm>
            <a:off x="4278295" y="3863340"/>
            <a:ext cx="385751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GSTN amadurece</a:t>
            </a:r>
            <a:endParaRPr lang="en-US" sz="850"/>
          </a:p>
        </p:txBody>
      </p:sp>
      <p:sp>
        <p:nvSpPr>
          <p:cNvPr id="37" name="Shape 35"/>
          <p:cNvSpPr/>
          <p:nvPr/>
        </p:nvSpPr>
        <p:spPr>
          <a:xfrm>
            <a:off x="8078463" y="3442716"/>
            <a:ext cx="320040" cy="475488"/>
          </a:xfrm>
          <a:prstGeom prst="roundRect">
            <a:avLst>
              <a:gd name="adj" fmla="val 14286"/>
            </a:avLst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8" name="Text 36"/>
          <p:cNvSpPr/>
          <p:nvPr/>
        </p:nvSpPr>
        <p:spPr>
          <a:xfrm>
            <a:off x="7575543" y="3150108"/>
            <a:ext cx="1325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GST 2.0</a:t>
            </a:r>
            <a:endParaRPr lang="en-US" sz="1000"/>
          </a:p>
        </p:txBody>
      </p:sp>
      <p:sp>
        <p:nvSpPr>
          <p:cNvPr id="39" name="Shape 37"/>
          <p:cNvSpPr/>
          <p:nvPr/>
        </p:nvSpPr>
        <p:spPr>
          <a:xfrm>
            <a:off x="8428527" y="3506724"/>
            <a:ext cx="356459" cy="329184"/>
          </a:xfrm>
          <a:prstGeom prst="roundRect">
            <a:avLst>
              <a:gd name="adj" fmla="val 13889"/>
            </a:avLst>
          </a:prstGeom>
          <a:solidFill>
            <a:srgbClr val="4A6B5C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1" name="Shape 39"/>
          <p:cNvSpPr/>
          <p:nvPr/>
        </p:nvSpPr>
        <p:spPr>
          <a:xfrm>
            <a:off x="548640" y="4526280"/>
            <a:ext cx="1554480" cy="77724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2" name="Text 40"/>
          <p:cNvSpPr/>
          <p:nvPr/>
        </p:nvSpPr>
        <p:spPr>
          <a:xfrm>
            <a:off x="548640" y="4526280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BRASIL</a:t>
            </a:r>
            <a:endParaRPr lang="en-US" sz="1600"/>
          </a:p>
        </p:txBody>
      </p:sp>
      <p:sp>
        <p:nvSpPr>
          <p:cNvPr id="43" name="Shape 41"/>
          <p:cNvSpPr/>
          <p:nvPr/>
        </p:nvSpPr>
        <p:spPr>
          <a:xfrm>
            <a:off x="2286000" y="4914900"/>
            <a:ext cx="9357055" cy="0"/>
          </a:xfrm>
          <a:prstGeom prst="line">
            <a:avLst/>
          </a:prstGeom>
          <a:noFill/>
          <a:ln w="12700">
            <a:solidFill>
              <a:srgbClr val="E0D8C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4" name="Shape 42"/>
          <p:cNvSpPr/>
          <p:nvPr/>
        </p:nvSpPr>
        <p:spPr>
          <a:xfrm>
            <a:off x="7278756" y="4750308"/>
            <a:ext cx="262694" cy="329184"/>
          </a:xfrm>
          <a:prstGeom prst="roundRect">
            <a:avLst>
              <a:gd name="adj" fmla="val 13889"/>
            </a:avLst>
          </a:prstGeom>
          <a:solidFill>
            <a:srgbClr val="E8A04C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5" name="Text 43"/>
          <p:cNvSpPr/>
          <p:nvPr/>
        </p:nvSpPr>
        <p:spPr>
          <a:xfrm>
            <a:off x="6684395" y="4457700"/>
            <a:ext cx="145141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 132 – Reforma </a:t>
            </a:r>
            <a:r>
              <a:rPr lang="en-US" sz="850" err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tributária</a:t>
            </a:r>
            <a:endParaRPr lang="en-US" sz="850"/>
          </a:p>
        </p:txBody>
      </p:sp>
      <p:sp>
        <p:nvSpPr>
          <p:cNvPr id="46" name="Shape 44"/>
          <p:cNvSpPr/>
          <p:nvPr/>
        </p:nvSpPr>
        <p:spPr>
          <a:xfrm>
            <a:off x="7712703" y="4750307"/>
            <a:ext cx="2797110" cy="347473"/>
          </a:xfrm>
          <a:prstGeom prst="roundRect">
            <a:avLst>
              <a:gd name="adj" fmla="val 13889"/>
            </a:avLst>
          </a:prstGeom>
          <a:solidFill>
            <a:srgbClr val="E8A04C">
              <a:alpha val="72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7" name="Text 45"/>
          <p:cNvSpPr/>
          <p:nvPr/>
        </p:nvSpPr>
        <p:spPr>
          <a:xfrm>
            <a:off x="8326558" y="5063151"/>
            <a:ext cx="234256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 err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Implementação</a:t>
            </a:r>
            <a:r>
              <a:rPr lang="en-US" sz="850" dirty="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CBS / IBS</a:t>
            </a:r>
            <a:endParaRPr lang="en-US" sz="850" dirty="0"/>
          </a:p>
        </p:txBody>
      </p:sp>
      <p:sp>
        <p:nvSpPr>
          <p:cNvPr id="49" name="Text 47"/>
          <p:cNvSpPr/>
          <p:nvPr/>
        </p:nvSpPr>
        <p:spPr>
          <a:xfrm>
            <a:off x="10266072" y="4339289"/>
            <a:ext cx="1674201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Janela de </a:t>
            </a:r>
            <a:r>
              <a:rPr lang="en-US" b="1" dirty="0" err="1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revisão</a:t>
            </a:r>
            <a:endParaRPr lang="en-US" dirty="0"/>
          </a:p>
        </p:txBody>
      </p:sp>
      <p:sp>
        <p:nvSpPr>
          <p:cNvPr id="51" name="Text 49"/>
          <p:cNvSpPr/>
          <p:nvPr/>
        </p:nvSpPr>
        <p:spPr>
          <a:xfrm>
            <a:off x="10026200" y="5097780"/>
            <a:ext cx="211977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Plena </a:t>
            </a:r>
            <a:r>
              <a:rPr lang="en-US" sz="850" dirty="0" err="1">
                <a:solidFill>
                  <a:srgbClr val="6B5D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vigência</a:t>
            </a:r>
            <a:endParaRPr lang="en-US" sz="850" dirty="0"/>
          </a:p>
        </p:txBody>
      </p:sp>
      <p:sp>
        <p:nvSpPr>
          <p:cNvPr id="52" name="Shape 50"/>
          <p:cNvSpPr/>
          <p:nvPr/>
        </p:nvSpPr>
        <p:spPr>
          <a:xfrm>
            <a:off x="548640" y="5623560"/>
            <a:ext cx="11094415" cy="713232"/>
          </a:xfrm>
          <a:prstGeom prst="rect">
            <a:avLst/>
          </a:prstGeom>
          <a:solidFill>
            <a:srgbClr val="4A1B16"/>
          </a:solidFill>
          <a:ln/>
        </p:spPr>
        <p:txBody>
          <a:bodyPr/>
          <a:lstStyle/>
          <a:p>
            <a:endParaRPr lang="pt-B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Text 51"/>
          <p:cNvSpPr/>
          <p:nvPr/>
        </p:nvSpPr>
        <p:spPr>
          <a:xfrm>
            <a:off x="822960" y="5669280"/>
            <a:ext cx="10545775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/>
          </a:p>
        </p:txBody>
      </p:sp>
      <p:sp>
        <p:nvSpPr>
          <p:cNvPr id="54" name="Text 23">
            <a:extLst>
              <a:ext uri="{FF2B5EF4-FFF2-40B4-BE49-F238E27FC236}">
                <a16:creationId xmlns:a16="http://schemas.microsoft.com/office/drawing/2014/main" id="{83946EB3-7DCC-983F-2BF7-C0D679EAE0ED}"/>
              </a:ext>
            </a:extLst>
          </p:cNvPr>
          <p:cNvSpPr/>
          <p:nvPr/>
        </p:nvSpPr>
        <p:spPr>
          <a:xfrm>
            <a:off x="7541449" y="3984604"/>
            <a:ext cx="145141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Cortes de </a:t>
            </a:r>
            <a:r>
              <a:rPr lang="en-US" sz="1600" b="1" dirty="0" err="1">
                <a:solidFill>
                  <a:srgbClr val="4A1B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alíquota</a:t>
            </a:r>
            <a:endParaRPr lang="en-US" sz="1600" dirty="0"/>
          </a:p>
        </p:txBody>
      </p:sp>
      <p:sp>
        <p:nvSpPr>
          <p:cNvPr id="55" name="Shape 35">
            <a:extLst>
              <a:ext uri="{FF2B5EF4-FFF2-40B4-BE49-F238E27FC236}">
                <a16:creationId xmlns:a16="http://schemas.microsoft.com/office/drawing/2014/main" id="{C90B2DF3-8BD6-3E7B-6838-01F6E6B11C3F}"/>
              </a:ext>
            </a:extLst>
          </p:cNvPr>
          <p:cNvSpPr/>
          <p:nvPr/>
        </p:nvSpPr>
        <p:spPr>
          <a:xfrm>
            <a:off x="10602350" y="4665168"/>
            <a:ext cx="1001647" cy="461963"/>
          </a:xfrm>
          <a:prstGeom prst="roundRect">
            <a:avLst>
              <a:gd name="adj" fmla="val 14286"/>
            </a:avLst>
          </a:prstGeom>
          <a:solidFill>
            <a:srgbClr val="FFC000"/>
          </a:solidFill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76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Brasil já tem mais do que imagina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V  ·  BRASIL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1919412" y="1597885"/>
            <a:ext cx="2697480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2856672" y="1963645"/>
            <a:ext cx="822960" cy="822960"/>
          </a:xfrm>
          <a:prstGeom prst="ellipse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32" y="2100805"/>
            <a:ext cx="548640" cy="5486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02292" y="2969485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Nota fiscal eletrônica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2102292" y="3472405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Referência mundial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102292" y="3929605"/>
            <a:ext cx="2331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Cobertura ampla e robusta desde 2008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799772" y="1597885"/>
            <a:ext cx="2697480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5737032" y="1963645"/>
            <a:ext cx="822960" cy="822960"/>
          </a:xfrm>
          <a:prstGeom prst="ellipse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192" y="2100805"/>
            <a:ext cx="548640" cy="54864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982652" y="2969485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PIX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4982652" y="3472405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Único no mundo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4982652" y="3929605"/>
            <a:ext cx="2331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Pagamento instantâneo gratuito; nenhum par tem equivalente</a:t>
            </a:r>
            <a:endParaRPr lang="en-US" sz="1600" dirty="0"/>
          </a:p>
        </p:txBody>
      </p:sp>
      <p:sp>
        <p:nvSpPr>
          <p:cNvPr id="22" name="Shape 17"/>
          <p:cNvSpPr/>
          <p:nvPr/>
        </p:nvSpPr>
        <p:spPr>
          <a:xfrm>
            <a:off x="7680132" y="1600200"/>
            <a:ext cx="2697480" cy="36576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  <a:effectLst>
            <a:outerShdw blurRad="1016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3" name="Shape 18"/>
          <p:cNvSpPr/>
          <p:nvPr/>
        </p:nvSpPr>
        <p:spPr>
          <a:xfrm>
            <a:off x="8617392" y="1965960"/>
            <a:ext cx="822960" cy="822960"/>
          </a:xfrm>
          <a:prstGeom prst="ellipse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552" y="2103120"/>
            <a:ext cx="548640" cy="54864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863012" y="297180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Comitê Gestor IBS</a:t>
            </a:r>
            <a:endParaRPr lang="en-US" sz="1700" dirty="0"/>
          </a:p>
        </p:txBody>
      </p:sp>
      <p:sp>
        <p:nvSpPr>
          <p:cNvPr id="26" name="Text 20"/>
          <p:cNvSpPr/>
          <p:nvPr/>
        </p:nvSpPr>
        <p:spPr>
          <a:xfrm>
            <a:off x="7863012" y="347472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Inovação institucional</a:t>
            </a:r>
            <a:endParaRPr lang="en-US" sz="1100" dirty="0"/>
          </a:p>
        </p:txBody>
      </p:sp>
      <p:sp>
        <p:nvSpPr>
          <p:cNvPr id="27" name="Text 21"/>
          <p:cNvSpPr/>
          <p:nvPr/>
        </p:nvSpPr>
        <p:spPr>
          <a:xfrm>
            <a:off x="7863012" y="3931920"/>
            <a:ext cx="23317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fontAlgn="t"/>
            <a:r>
              <a:rPr lang="pt-BR" sz="1400" b="1" dirty="0"/>
              <a:t>garantia/transição federativa da arrecadação 2077</a:t>
            </a:r>
          </a:p>
          <a:p>
            <a:pPr marL="0" indent="0" algn="ctr">
              <a:buNone/>
            </a:pPr>
            <a:endParaRPr lang="en-US" sz="14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ctr"/>
            <a:r>
              <a:rPr lang="pt-BR" sz="1400" b="1" dirty="0"/>
              <a:t>LC 214 </a:t>
            </a:r>
            <a:r>
              <a:rPr lang="pt-BR" sz="1400" b="1" dirty="0" err="1"/>
              <a:t>art</a:t>
            </a:r>
            <a:r>
              <a:rPr lang="pt-BR" sz="1400" b="1" dirty="0"/>
              <a:t> 475</a:t>
            </a:r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6" name="BG_Bar_Dourada">
            <a:extLst>
              <a:ext uri="{FF2B5EF4-FFF2-40B4-BE49-F238E27FC236}">
                <a16:creationId xmlns:a16="http://schemas.microsoft.com/office/drawing/2014/main" id="{F513BF01-3E53-4465-B1BA-00A5BF068264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7" name="BG_Bar_Top">
            <a:extLst>
              <a:ext uri="{FF2B5EF4-FFF2-40B4-BE49-F238E27FC236}">
                <a16:creationId xmlns:a16="http://schemas.microsoft.com/office/drawing/2014/main" id="{FE58518C-9F5F-4777-A0C4-F38767D68BEC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D2928D3-5A64-A2EF-9159-F40FC720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5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7411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2194560"/>
            <a:ext cx="45719" cy="2194560"/>
          </a:xfrm>
          <a:prstGeom prst="rect">
            <a:avLst/>
          </a:prstGeom>
          <a:solidFill>
            <a:srgbClr val="3A2620"/>
          </a:solidFill>
          <a:ln/>
        </p:spPr>
        <p:txBody>
          <a:bodyPr/>
          <a:lstStyle/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2718317" y="745989"/>
            <a:ext cx="69338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5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O BRASIL?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2718317" y="1111749"/>
            <a:ext cx="693389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Conclusão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2718316" y="2292656"/>
            <a:ext cx="457200" cy="457200"/>
          </a:xfrm>
          <a:prstGeom prst="ellipse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2718316" y="229265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3358396" y="2246936"/>
            <a:ext cx="6293815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Reduzir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alíquota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sem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perda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através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de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tecnologia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ampliação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da base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718316" y="3299656"/>
            <a:ext cx="457200" cy="457200"/>
          </a:xfrm>
          <a:prstGeom prst="ellipse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2718316" y="326493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3358396" y="3253936"/>
            <a:ext cx="6293815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IBS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como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instrumento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economico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: </a:t>
            </a:r>
          </a:p>
          <a:p>
            <a:pPr marL="0" indent="0" algn="l">
              <a:buNone/>
            </a:pPr>
            <a:r>
              <a:rPr lang="en-US" sz="16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inflação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amortecedor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6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externalidades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</a:t>
            </a:r>
            <a:r>
              <a:rPr lang="en-US" sz="16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crescimento</a:t>
            </a:r>
            <a:endParaRPr lang="en-US" sz="1600" i="1" dirty="0">
              <a:solidFill>
                <a:schemeClr val="bg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718316" y="4121456"/>
            <a:ext cx="457200" cy="457200"/>
          </a:xfrm>
          <a:prstGeom prst="ellipse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2718316" y="412145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3358396" y="4075736"/>
            <a:ext cx="6293815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Existindo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uma janela de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oportunidade</a:t>
            </a:r>
            <a:r>
              <a:rPr lang="en-US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Estamos </a:t>
            </a: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preparados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17">
            <a:extLst>
              <a:ext uri="{FF2B5EF4-FFF2-40B4-BE49-F238E27FC236}">
                <a16:creationId xmlns:a16="http://schemas.microsoft.com/office/drawing/2014/main" id="{4D92F45C-8047-547E-DEED-BC06E03A0978}"/>
              </a:ext>
            </a:extLst>
          </p:cNvPr>
          <p:cNvSpPr/>
          <p:nvPr/>
        </p:nvSpPr>
        <p:spPr>
          <a:xfrm>
            <a:off x="3358394" y="2710705"/>
            <a:ext cx="62938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Comitê</a:t>
            </a:r>
            <a:r>
              <a:rPr lang="en-US" sz="16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Gestor </a:t>
            </a:r>
            <a:r>
              <a:rPr lang="en-US" sz="1600" i="1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madura</a:t>
            </a:r>
            <a:r>
              <a:rPr lang="en-US" sz="16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dados </a:t>
            </a:r>
            <a:r>
              <a:rPr lang="en-US" sz="1600" i="1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16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mão</a:t>
            </a:r>
            <a:r>
              <a:rPr lang="en-US" sz="16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PIX e </a:t>
            </a:r>
            <a:r>
              <a:rPr lang="en-US" sz="1600" i="1" dirty="0" err="1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Nfe</a:t>
            </a:r>
            <a:endParaRPr lang="en-US" sz="1600" dirty="0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69FEB6E2-963C-0965-7FE3-8AAF209C0915}"/>
              </a:ext>
            </a:extLst>
          </p:cNvPr>
          <p:cNvSpPr/>
          <p:nvPr/>
        </p:nvSpPr>
        <p:spPr>
          <a:xfrm>
            <a:off x="501376" y="4654467"/>
            <a:ext cx="6293815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11" name="BG_Bar_Dourada">
            <a:extLst>
              <a:ext uri="{FF2B5EF4-FFF2-40B4-BE49-F238E27FC236}">
                <a16:creationId xmlns:a16="http://schemas.microsoft.com/office/drawing/2014/main" id="{C44C4985-C7EB-4DCB-BC14-33CEB34185CE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9" name="BG_Bar_Top">
            <a:extLst>
              <a:ext uri="{FF2B5EF4-FFF2-40B4-BE49-F238E27FC236}">
                <a16:creationId xmlns:a16="http://schemas.microsoft.com/office/drawing/2014/main" id="{0E7B464C-2AAE-42BA-9D8E-EA9AD4FF76E6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00007CD-FF78-EFF4-D99D-2F1272F7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  <p:sp>
        <p:nvSpPr>
          <p:cNvPr id="21" name="Text 16">
            <a:extLst>
              <a:ext uri="{FF2B5EF4-FFF2-40B4-BE49-F238E27FC236}">
                <a16:creationId xmlns:a16="http://schemas.microsoft.com/office/drawing/2014/main" id="{B8FFE916-AFD6-0C83-5848-9F3BF9B2CCB9}"/>
              </a:ext>
            </a:extLst>
          </p:cNvPr>
          <p:cNvSpPr/>
          <p:nvPr/>
        </p:nvSpPr>
        <p:spPr>
          <a:xfrm>
            <a:off x="3358393" y="5096950"/>
            <a:ext cx="6293815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Obrigado</a:t>
            </a:r>
            <a:r>
              <a:rPr lang="en-US" sz="1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https://www.linkedin.com/in/ricardomrl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9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7411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1A0E0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2103120"/>
            <a:ext cx="6858000" cy="2651760"/>
          </a:xfrm>
          <a:prstGeom prst="rect">
            <a:avLst/>
          </a:prstGeom>
          <a:solidFill>
            <a:srgbClr val="3A262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457200" y="2743200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Inserir foto: Engenheiros brasileiros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montando o VW Santana em Xangai, 1984 ]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411480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A7A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Fonte sugerida:  acervo VW do Brasil / O Globo (2007)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7223760" y="128016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kern="0" spc="800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XANGAI</a:t>
            </a:r>
            <a:endParaRPr lang="en-US" sz="2800" b="1" dirty="0"/>
          </a:p>
        </p:txBody>
      </p:sp>
      <p:sp>
        <p:nvSpPr>
          <p:cNvPr id="7" name="Text 5"/>
          <p:cNvSpPr/>
          <p:nvPr/>
        </p:nvSpPr>
        <p:spPr>
          <a:xfrm>
            <a:off x="7223760" y="1737360"/>
            <a:ext cx="4572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1984</a:t>
            </a:r>
            <a:endParaRPr lang="en-US" sz="9600" dirty="0"/>
          </a:p>
        </p:txBody>
      </p:sp>
      <p:sp>
        <p:nvSpPr>
          <p:cNvPr id="8" name="Shape 6"/>
          <p:cNvSpPr/>
          <p:nvPr/>
        </p:nvSpPr>
        <p:spPr>
          <a:xfrm>
            <a:off x="7223760" y="3383280"/>
            <a:ext cx="1371600" cy="36576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7223760" y="3611880"/>
            <a:ext cx="45720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2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E622813-02D4-C7E0-463F-0D8BDDB2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822"/>
            <a:ext cx="6858000" cy="38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G_Bar_Dourada">
            <a:extLst>
              <a:ext uri="{FF2B5EF4-FFF2-40B4-BE49-F238E27FC236}">
                <a16:creationId xmlns:a16="http://schemas.microsoft.com/office/drawing/2014/main" id="{916C161B-F481-40D4-B7B6-EF9C0454B20B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2" name="BG_Bar_Top">
            <a:extLst>
              <a:ext uri="{FF2B5EF4-FFF2-40B4-BE49-F238E27FC236}">
                <a16:creationId xmlns:a16="http://schemas.microsoft.com/office/drawing/2014/main" id="{064FF832-6890-4659-A6B4-838023AB14B4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DB8466A-FF3B-E43C-75B1-39C292091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</a:rPr>
              <a:t>Brasil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</a:rPr>
              <a:t> e China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</a:rPr>
              <a:t>em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</a:rPr>
              <a:t> 2012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  ·  APROXIMAÇÃO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173965" y="1187361"/>
            <a:ext cx="6492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 QUATRO TIPOS DE CORRUPÇÃO  ·  Yuen Yuen Ang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097364" y="1869579"/>
            <a:ext cx="3246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ENVOLVE ROUBO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173965" y="2168884"/>
            <a:ext cx="324612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5311125" y="2306044"/>
            <a:ext cx="2971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kern="0" spc="100" dirty="0">
                <a:solidFill>
                  <a:srgbClr val="2B21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PETTY THEFT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311125" y="2717524"/>
            <a:ext cx="2971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Pequenos furtos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no serviço público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8420085" y="2168884"/>
            <a:ext cx="324612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8557245" y="2306044"/>
            <a:ext cx="2971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kern="0" spc="100" dirty="0">
                <a:solidFill>
                  <a:srgbClr val="2B21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SPEED MONEY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8557245" y="2717524"/>
            <a:ext cx="2971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Suborno para acelerar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processos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173965" y="3997684"/>
            <a:ext cx="324612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2"/>
          <p:cNvSpPr/>
          <p:nvPr/>
        </p:nvSpPr>
        <p:spPr>
          <a:xfrm>
            <a:off x="5311125" y="4134844"/>
            <a:ext cx="2971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kern="0" spc="100" dirty="0">
                <a:solidFill>
                  <a:srgbClr val="2B21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GRAND THEFT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311125" y="4546324"/>
            <a:ext cx="2971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Grandes desvios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de fundos públicos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420085" y="3997684"/>
            <a:ext cx="3246120" cy="1828800"/>
          </a:xfrm>
          <a:prstGeom prst="rect">
            <a:avLst/>
          </a:prstGeom>
          <a:solidFill>
            <a:srgbClr val="E8A04C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8557245" y="4134844"/>
            <a:ext cx="2971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kern="0" spc="1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 MONEY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557245" y="4546324"/>
            <a:ext cx="2971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AF5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Pagamentos a elites</a:t>
            </a:r>
            <a:endParaRPr lang="en-US" sz="1600" dirty="0"/>
          </a:p>
          <a:p>
            <a:pPr marL="0" indent="0" algn="l">
              <a:buNone/>
            </a:pPr>
            <a:r>
              <a:rPr lang="en-US" sz="1600" dirty="0">
                <a:solidFill>
                  <a:srgbClr val="FAF5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privilégios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268722" y="1467612"/>
            <a:ext cx="4114800" cy="1895624"/>
          </a:xfrm>
          <a:prstGeom prst="rect">
            <a:avLst/>
          </a:prstGeom>
          <a:solidFill>
            <a:srgbClr val="F4ECE0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1" name="Text 19"/>
          <p:cNvSpPr/>
          <p:nvPr/>
        </p:nvSpPr>
        <p:spPr>
          <a:xfrm>
            <a:off x="543042" y="1632204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PRÓXIMOS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43042" y="1970532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IDH (PNUD)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2280402" y="1970532"/>
            <a:ext cx="1143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85º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423402" y="1970532"/>
            <a:ext cx="960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D8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700" b="1" dirty="0">
                <a:solidFill>
                  <a:srgbClr val="4A6B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101º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543042" y="25374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Corrupção (CPI)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2280402" y="2537460"/>
            <a:ext cx="1143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D8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700" b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69º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3423402" y="2537460"/>
            <a:ext cx="960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D8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700" b="1" dirty="0">
                <a:solidFill>
                  <a:srgbClr val="4A6B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80º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268722" y="3803001"/>
            <a:ext cx="4114800" cy="17572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28"/>
          <p:cNvSpPr/>
          <p:nvPr/>
        </p:nvSpPr>
        <p:spPr>
          <a:xfrm>
            <a:off x="543042" y="3967593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RESPOSTA DE XI  ·  2012–2021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 29"/>
          <p:cNvSpPr/>
          <p:nvPr/>
        </p:nvSpPr>
        <p:spPr>
          <a:xfrm>
            <a:off x="543042" y="4278489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1,5 mi</a:t>
            </a:r>
            <a:endParaRPr lang="en-US" sz="2200" dirty="0"/>
          </a:p>
        </p:txBody>
      </p:sp>
      <p:sp>
        <p:nvSpPr>
          <p:cNvPr id="32" name="Text 30"/>
          <p:cNvSpPr/>
          <p:nvPr/>
        </p:nvSpPr>
        <p:spPr>
          <a:xfrm>
            <a:off x="2006082" y="4278489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funcionários punidos (5 primeiros anos)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43042" y="4845417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 mi+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2006082" y="4845417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investigados até 2021</a:t>
            </a: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548640" y="6146524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Fontes: PNUD (HDR 2013); Transparency International (CPI 2012); Yuen Yuen Ang, "China's Gilded Age" (2020); Brookings (2018); CCDI</a:t>
            </a:r>
            <a:endParaRPr lang="en-US" sz="1000" dirty="0"/>
          </a:p>
        </p:txBody>
      </p:sp>
      <p:sp>
        <p:nvSpPr>
          <p:cNvPr id="38" name="Text 3">
            <a:extLst>
              <a:ext uri="{FF2B5EF4-FFF2-40B4-BE49-F238E27FC236}">
                <a16:creationId xmlns:a16="http://schemas.microsoft.com/office/drawing/2014/main" id="{ED63E63B-0A5F-98EE-9648-A32389896C73}"/>
              </a:ext>
            </a:extLst>
          </p:cNvPr>
          <p:cNvSpPr/>
          <p:nvPr/>
        </p:nvSpPr>
        <p:spPr>
          <a:xfrm>
            <a:off x="8420085" y="1869579"/>
            <a:ext cx="3246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ENVOLVE TROCAS</a:t>
            </a:r>
            <a:endParaRPr lang="en-US" sz="1400" dirty="0"/>
          </a:p>
        </p:txBody>
      </p:sp>
      <p:sp>
        <p:nvSpPr>
          <p:cNvPr id="39" name="Text 3">
            <a:extLst>
              <a:ext uri="{FF2B5EF4-FFF2-40B4-BE49-F238E27FC236}">
                <a16:creationId xmlns:a16="http://schemas.microsoft.com/office/drawing/2014/main" id="{3795D09C-42EF-A77B-FA67-9D77EC86E8C0}"/>
              </a:ext>
            </a:extLst>
          </p:cNvPr>
          <p:cNvSpPr/>
          <p:nvPr/>
        </p:nvSpPr>
        <p:spPr>
          <a:xfrm rot="16200000">
            <a:off x="4198090" y="2857236"/>
            <a:ext cx="165102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ELITES</a:t>
            </a:r>
            <a:endParaRPr lang="en-US" sz="1600" dirty="0"/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646DE67D-F43D-6DEF-7FD5-EA2FA06FD010}"/>
              </a:ext>
            </a:extLst>
          </p:cNvPr>
          <p:cNvSpPr/>
          <p:nvPr/>
        </p:nvSpPr>
        <p:spPr>
          <a:xfrm rot="16200000">
            <a:off x="4211293" y="4689956"/>
            <a:ext cx="165102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ELITES</a:t>
            </a:r>
            <a:endParaRPr lang="en-US" sz="1600" dirty="0"/>
          </a:p>
        </p:txBody>
      </p:sp>
      <p:sp>
        <p:nvSpPr>
          <p:cNvPr id="6" name="Text 21">
            <a:extLst>
              <a:ext uri="{FF2B5EF4-FFF2-40B4-BE49-F238E27FC236}">
                <a16:creationId xmlns:a16="http://schemas.microsoft.com/office/drawing/2014/main" id="{148BDBBB-D240-8296-3EC2-C914BC670A84}"/>
              </a:ext>
            </a:extLst>
          </p:cNvPr>
          <p:cNvSpPr/>
          <p:nvPr/>
        </p:nvSpPr>
        <p:spPr>
          <a:xfrm>
            <a:off x="2280402" y="1531169"/>
            <a:ext cx="1143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</a:t>
            </a:r>
            <a:endParaRPr lang="en-US" sz="900" dirty="0"/>
          </a:p>
        </p:txBody>
      </p:sp>
      <p:sp>
        <p:nvSpPr>
          <p:cNvPr id="19" name="Text 22">
            <a:extLst>
              <a:ext uri="{FF2B5EF4-FFF2-40B4-BE49-F238E27FC236}">
                <a16:creationId xmlns:a16="http://schemas.microsoft.com/office/drawing/2014/main" id="{3508F7ED-6A74-F7A5-4BEC-BAA31D1C7171}"/>
              </a:ext>
            </a:extLst>
          </p:cNvPr>
          <p:cNvSpPr/>
          <p:nvPr/>
        </p:nvSpPr>
        <p:spPr>
          <a:xfrm>
            <a:off x="3423402" y="1533350"/>
            <a:ext cx="960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4A6B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CN</a:t>
            </a:r>
            <a:endParaRPr lang="en-US" sz="900" dirty="0"/>
          </a:p>
        </p:txBody>
      </p:sp>
      <p:sp>
        <p:nvSpPr>
          <p:cNvPr id="28" name="BG_Bar_Dourada">
            <a:extLst>
              <a:ext uri="{FF2B5EF4-FFF2-40B4-BE49-F238E27FC236}">
                <a16:creationId xmlns:a16="http://schemas.microsoft.com/office/drawing/2014/main" id="{1C64F550-A498-4A76-82FE-C66438076F04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35" name="BG_Bar_Top">
            <a:extLst>
              <a:ext uri="{FF2B5EF4-FFF2-40B4-BE49-F238E27FC236}">
                <a16:creationId xmlns:a16="http://schemas.microsoft.com/office/drawing/2014/main" id="{243F3E3A-2CE4-4D1F-A0E4-24B105A62894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6E22268A-6BF6-B72B-E39C-C017CA91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4115">
            <a:alpha val="10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B8147-DA56-6A98-AB36-6A69FB553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EFBA4E7-CD36-A222-9792-76A502BC3CC0}"/>
              </a:ext>
            </a:extLst>
          </p:cNvPr>
          <p:cNvSpPr/>
          <p:nvPr/>
        </p:nvSpPr>
        <p:spPr>
          <a:xfrm>
            <a:off x="548640" y="3657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90DF085-16EA-CF7C-BE07-06A17E625F63}"/>
              </a:ext>
            </a:extLst>
          </p:cNvPr>
          <p:cNvSpPr/>
          <p:nvPr/>
        </p:nvSpPr>
        <p:spPr>
          <a:xfrm>
            <a:off x="548639" y="3885267"/>
            <a:ext cx="1072865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Inflação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crescimento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alíquota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G7 é o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destino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o </a:t>
            </a:r>
            <a:r>
              <a:rPr lang="en-US" b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caminho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é o E7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China 2035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India 2047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7B00568-DFBB-802A-C29B-B459F82FF4F4}"/>
              </a:ext>
            </a:extLst>
          </p:cNvPr>
          <p:cNvSpPr/>
          <p:nvPr/>
        </p:nvSpPr>
        <p:spPr>
          <a:xfrm>
            <a:off x="548640" y="2651760"/>
            <a:ext cx="1072865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 </a:t>
            </a:r>
            <a:r>
              <a:rPr lang="en-US" sz="3600" b="1" i="1" dirty="0" err="1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</a:t>
            </a:r>
            <a:r>
              <a:rPr lang="en-US" sz="3600" b="1" i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India e China?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DA5AF8E2-FAB0-7A4C-63E8-B08918C57064}"/>
              </a:ext>
            </a:extLst>
          </p:cNvPr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800" dirty="0"/>
          </a:p>
        </p:txBody>
      </p:sp>
      <p:sp>
        <p:nvSpPr>
          <p:cNvPr id="3" name="BG_Bar_Dourada">
            <a:extLst>
              <a:ext uri="{FF2B5EF4-FFF2-40B4-BE49-F238E27FC236}">
                <a16:creationId xmlns:a16="http://schemas.microsoft.com/office/drawing/2014/main" id="{2D2C82E3-F269-4604-832C-0FFFE4C0BE80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4" name="BG_Bar_Top">
            <a:extLst>
              <a:ext uri="{FF2B5EF4-FFF2-40B4-BE49-F238E27FC236}">
                <a16:creationId xmlns:a16="http://schemas.microsoft.com/office/drawing/2014/main" id="{E3F22C22-EFDE-4DF3-A35B-FBA8F7DCB98C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DD7D5C-C0EB-704E-D0FE-C6A1DC6F3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Reforma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Tributária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Chinesa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(2018-2026)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II  ·  CHINA QUALITATIVA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097280"/>
            <a:ext cx="11094415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2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DUAS PRESSÕES QUE FORÇARAM A REFORMA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2464766" y="1435608"/>
            <a:ext cx="3515258" cy="960120"/>
          </a:xfrm>
          <a:prstGeom prst="rect">
            <a:avLst/>
          </a:prstGeom>
          <a:solidFill>
            <a:srgbClr val="F4EC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464766" y="1435608"/>
            <a:ext cx="73152" cy="96012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5"/>
          <p:cNvSpPr/>
          <p:nvPr/>
        </p:nvSpPr>
        <p:spPr>
          <a:xfrm>
            <a:off x="2665934" y="1527048"/>
            <a:ext cx="319521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 err="1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Desaceleração</a:t>
            </a:r>
            <a:r>
              <a:rPr lang="en-US" sz="1300" b="1" dirty="0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Econômica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665934" y="1819656"/>
            <a:ext cx="319521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Receita</a:t>
            </a:r>
            <a:r>
              <a:rPr lang="en-US" sz="14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</a:t>
            </a:r>
            <a:r>
              <a:rPr lang="en-US" sz="14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dependente</a:t>
            </a:r>
            <a:r>
              <a:rPr lang="en-US" sz="14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 IVA </a:t>
            </a:r>
            <a:r>
              <a:rPr lang="en-US" sz="14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</a:t>
            </a:r>
            <a:r>
              <a:rPr lang="en-US" sz="14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 </a:t>
            </a:r>
            <a:r>
              <a:rPr lang="en-US" sz="14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Brasil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254344" y="1435608"/>
            <a:ext cx="3515258" cy="960120"/>
          </a:xfrm>
          <a:prstGeom prst="rect">
            <a:avLst/>
          </a:prstGeom>
          <a:solidFill>
            <a:srgbClr val="F4EC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6254344" y="1435608"/>
            <a:ext cx="73152" cy="96012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6455512" y="1527048"/>
            <a:ext cx="319521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Geopolítica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455512" y="1819656"/>
            <a:ext cx="319521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Tarifas Trump em 2018 sobre aço, alumínio e US$ 50 bi em bens chineses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328965" y="1801368"/>
            <a:ext cx="319521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548640" y="2514600"/>
            <a:ext cx="1727149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8" name="Shape 16"/>
          <p:cNvSpPr/>
          <p:nvPr/>
        </p:nvSpPr>
        <p:spPr>
          <a:xfrm>
            <a:off x="548640" y="2514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9" name="Text 17"/>
          <p:cNvSpPr/>
          <p:nvPr/>
        </p:nvSpPr>
        <p:spPr>
          <a:xfrm>
            <a:off x="640080" y="2715768"/>
            <a:ext cx="154426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kern="0" spc="1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2016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640080" y="3044952"/>
            <a:ext cx="15442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BT → IVA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822960" y="3538728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20"/>
          <p:cNvSpPr/>
          <p:nvPr/>
        </p:nvSpPr>
        <p:spPr>
          <a:xfrm>
            <a:off x="658368" y="3657600"/>
            <a:ext cx="1507693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Unificação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Business Tax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IVA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2422093" y="2514600"/>
            <a:ext cx="1727149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Shape 22"/>
          <p:cNvSpPr/>
          <p:nvPr/>
        </p:nvSpPr>
        <p:spPr>
          <a:xfrm>
            <a:off x="2422093" y="2514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23"/>
          <p:cNvSpPr/>
          <p:nvPr/>
        </p:nvSpPr>
        <p:spPr>
          <a:xfrm>
            <a:off x="2513533" y="2715768"/>
            <a:ext cx="154426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kern="0" spc="1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2018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2513533" y="3044952"/>
            <a:ext cx="15442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1º corte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2696413" y="3538728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8" name="Text 26"/>
          <p:cNvSpPr/>
          <p:nvPr/>
        </p:nvSpPr>
        <p:spPr>
          <a:xfrm>
            <a:off x="2531821" y="3657600"/>
            <a:ext cx="1507693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17% → 16% (indústria)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11% → 10% (transp./constr.)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295546" y="2514600"/>
            <a:ext cx="1727149" cy="2788920"/>
          </a:xfrm>
          <a:prstGeom prst="rect">
            <a:avLst/>
          </a:prstGeom>
          <a:solidFill>
            <a:srgbClr val="E8A04C"/>
          </a:solidFill>
          <a:ln w="6350">
            <a:solidFill>
              <a:srgbClr val="E8D8C8"/>
            </a:solidFill>
            <a:prstDash val="solid"/>
          </a:ln>
          <a:effectLst>
            <a:outerShdw blurRad="127000" dist="381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0" name="Shape 28"/>
          <p:cNvSpPr/>
          <p:nvPr/>
        </p:nvSpPr>
        <p:spPr>
          <a:xfrm>
            <a:off x="4295546" y="2514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4386986" y="2715768"/>
            <a:ext cx="154426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kern="0" spc="1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Abr/2019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 30"/>
          <p:cNvSpPr/>
          <p:nvPr/>
        </p:nvSpPr>
        <p:spPr>
          <a:xfrm>
            <a:off x="4386986" y="3044952"/>
            <a:ext cx="15442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2º corte</a:t>
            </a:r>
          </a:p>
        </p:txBody>
      </p:sp>
      <p:sp>
        <p:nvSpPr>
          <p:cNvPr id="33" name="Shape 31"/>
          <p:cNvSpPr/>
          <p:nvPr/>
        </p:nvSpPr>
        <p:spPr>
          <a:xfrm>
            <a:off x="4569866" y="3538728"/>
            <a:ext cx="1178509" cy="13716"/>
          </a:xfrm>
          <a:prstGeom prst="rect">
            <a:avLst/>
          </a:prstGeom>
          <a:solidFill>
            <a:srgbClr val="E8A04C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32"/>
          <p:cNvSpPr/>
          <p:nvPr/>
        </p:nvSpPr>
        <p:spPr>
          <a:xfrm>
            <a:off x="4405274" y="3657600"/>
            <a:ext cx="1507693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16% → 13% (indus.)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 → 9% (</a:t>
            </a:r>
            <a:r>
              <a:rPr lang="en-US" sz="14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/const)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6169000" y="2514600"/>
            <a:ext cx="1727149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6" name="Shape 34"/>
          <p:cNvSpPr/>
          <p:nvPr/>
        </p:nvSpPr>
        <p:spPr>
          <a:xfrm>
            <a:off x="6169000" y="2514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Text 35"/>
          <p:cNvSpPr/>
          <p:nvPr/>
        </p:nvSpPr>
        <p:spPr>
          <a:xfrm>
            <a:off x="6260440" y="2715768"/>
            <a:ext cx="154426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2020-2021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6260440" y="3044952"/>
            <a:ext cx="15442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Maturação</a:t>
            </a:r>
            <a:endParaRPr lang="en-US" sz="1400" dirty="0"/>
          </a:p>
        </p:txBody>
      </p:sp>
      <p:sp>
        <p:nvSpPr>
          <p:cNvPr id="39" name="Shape 37"/>
          <p:cNvSpPr/>
          <p:nvPr/>
        </p:nvSpPr>
        <p:spPr>
          <a:xfrm>
            <a:off x="6443320" y="3538728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38"/>
          <p:cNvSpPr/>
          <p:nvPr/>
        </p:nvSpPr>
        <p:spPr>
          <a:xfrm>
            <a:off x="6278728" y="3657600"/>
            <a:ext cx="1507693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Amadurece</a:t>
            </a:r>
            <a:endParaRPr lang="en-US" sz="16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Golden Tax</a:t>
            </a:r>
          </a:p>
          <a:p>
            <a:pPr marL="0" indent="0" algn="ctr">
              <a:buNone/>
            </a:pPr>
            <a:endParaRPr lang="en-US" sz="16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</a:t>
            </a: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fiapiao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042453" y="2514600"/>
            <a:ext cx="1727149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2" name="Shape 40"/>
          <p:cNvSpPr/>
          <p:nvPr/>
        </p:nvSpPr>
        <p:spPr>
          <a:xfrm>
            <a:off x="8042453" y="2514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3" name="Text 41"/>
          <p:cNvSpPr/>
          <p:nvPr/>
        </p:nvSpPr>
        <p:spPr>
          <a:xfrm>
            <a:off x="8133893" y="2715768"/>
            <a:ext cx="154426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Dez/2024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8133893" y="3044952"/>
            <a:ext cx="15442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Código aprovado</a:t>
            </a:r>
            <a:endParaRPr lang="en-US" sz="1400" dirty="0"/>
          </a:p>
        </p:txBody>
      </p:sp>
      <p:sp>
        <p:nvSpPr>
          <p:cNvPr id="45" name="Shape 43"/>
          <p:cNvSpPr/>
          <p:nvPr/>
        </p:nvSpPr>
        <p:spPr>
          <a:xfrm>
            <a:off x="8316773" y="3538728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6" name="Text 44"/>
          <p:cNvSpPr/>
          <p:nvPr/>
        </p:nvSpPr>
        <p:spPr>
          <a:xfrm>
            <a:off x="8152181" y="3657600"/>
            <a:ext cx="1507693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1ª Lei do IVA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preserva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13% / 9 %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915906" y="2514600"/>
            <a:ext cx="1727149" cy="278892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8" name="Shape 46"/>
          <p:cNvSpPr/>
          <p:nvPr/>
        </p:nvSpPr>
        <p:spPr>
          <a:xfrm>
            <a:off x="9915906" y="2514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9" name="Text 47"/>
          <p:cNvSpPr/>
          <p:nvPr/>
        </p:nvSpPr>
        <p:spPr>
          <a:xfrm>
            <a:off x="10007346" y="2715768"/>
            <a:ext cx="154426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Jan/2026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10007346" y="3044952"/>
            <a:ext cx="154426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 vigor</a:t>
            </a:r>
            <a:endParaRPr lang="en-US" sz="1400" dirty="0"/>
          </a:p>
        </p:txBody>
      </p:sp>
      <p:sp>
        <p:nvSpPr>
          <p:cNvPr id="51" name="Shape 49"/>
          <p:cNvSpPr/>
          <p:nvPr/>
        </p:nvSpPr>
        <p:spPr>
          <a:xfrm>
            <a:off x="10190226" y="3538728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2" name="Text 50"/>
          <p:cNvSpPr/>
          <p:nvPr/>
        </p:nvSpPr>
        <p:spPr>
          <a:xfrm>
            <a:off x="10025634" y="3657600"/>
            <a:ext cx="1507693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 do IVA entra em vigor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985455" y="5880524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i="1" dirty="0">
                <a:solidFill>
                  <a:srgbClr val="E8D8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Câmbio: USD/CNY 6,80  ·  22 maio 2026</a:t>
            </a:r>
            <a:endParaRPr lang="en-US" sz="800" dirty="0"/>
          </a:p>
        </p:txBody>
      </p:sp>
      <p:sp>
        <p:nvSpPr>
          <p:cNvPr id="13" name="BG_Bar_Dourada">
            <a:extLst>
              <a:ext uri="{FF2B5EF4-FFF2-40B4-BE49-F238E27FC236}">
                <a16:creationId xmlns:a16="http://schemas.microsoft.com/office/drawing/2014/main" id="{66A41F18-4F60-4A28-B34D-88C23537F0D2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4" name="BG_Bar_Top">
            <a:extLst>
              <a:ext uri="{FF2B5EF4-FFF2-40B4-BE49-F238E27FC236}">
                <a16:creationId xmlns:a16="http://schemas.microsoft.com/office/drawing/2014/main" id="{BBBD6C30-0074-4B8A-BED0-08F8F46E0BB1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AE078C1-8525-CC79-D367-6A2F7280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7411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Resultado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não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foi</a:t>
            </a: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grátis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371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II  ·  CHINA QUALITATIVA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426568" y="1417320"/>
            <a:ext cx="3657600" cy="4902456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426568" y="1417320"/>
            <a:ext cx="109728" cy="4902456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746608" y="1600200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746608" y="18745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Curto </a:t>
            </a:r>
            <a:r>
              <a:rPr lang="en-US" sz="2000" b="1" dirty="0" err="1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Prazo</a:t>
            </a:r>
            <a:r>
              <a:rPr lang="en-US" sz="2000" b="1" dirty="0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: </a:t>
            </a:r>
            <a:r>
              <a:rPr lang="en-US" sz="2000" b="1" dirty="0" err="1">
                <a:solidFill>
                  <a:srgbClr val="293D1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Perdas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824332" y="2540064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 dirty="0" err="1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Desacelerou</a:t>
            </a:r>
            <a:r>
              <a:rPr lang="en-US" sz="1600" i="1" dirty="0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: </a:t>
            </a:r>
            <a:r>
              <a:rPr lang="en-US" sz="1600" i="1" dirty="0">
                <a:solidFill>
                  <a:srgbClr val="7A2E26"/>
                </a:solidFill>
                <a:latin typeface="Georgia" pitchFamily="34" charset="0"/>
              </a:rPr>
              <a:t>IVA </a:t>
            </a:r>
            <a:r>
              <a:rPr lang="en-US" sz="1600" i="1" dirty="0" err="1">
                <a:solidFill>
                  <a:srgbClr val="7A2E26"/>
                </a:solidFill>
                <a:latin typeface="Georgia" pitchFamily="34" charset="0"/>
              </a:rPr>
              <a:t>doméstico</a:t>
            </a:r>
            <a:r>
              <a:rPr lang="en-US" sz="1600" i="1" dirty="0">
                <a:solidFill>
                  <a:srgbClr val="7A2E26"/>
                </a:solidFill>
                <a:latin typeface="Georgia" pitchFamily="34" charset="0"/>
              </a:rPr>
              <a:t> </a:t>
            </a:r>
            <a:r>
              <a:rPr lang="en-US" sz="1600" i="1" dirty="0" err="1">
                <a:solidFill>
                  <a:srgbClr val="7A2E26"/>
                </a:solidFill>
                <a:latin typeface="Georgia" pitchFamily="34" charset="0"/>
              </a:rPr>
              <a:t>cresceu</a:t>
            </a:r>
            <a:r>
              <a:rPr lang="en-US" sz="1600" i="1" dirty="0">
                <a:solidFill>
                  <a:srgbClr val="7A2E26"/>
                </a:solidFill>
                <a:latin typeface="Georgia" pitchFamily="34" charset="0"/>
              </a:rPr>
              <a:t> +1,3% (PIB 6%) </a:t>
            </a:r>
            <a:r>
              <a:rPr lang="en-US" sz="1600" i="1" dirty="0" err="1">
                <a:solidFill>
                  <a:srgbClr val="7A2E26"/>
                </a:solidFill>
                <a:latin typeface="Georgia" pitchFamily="34" charset="0"/>
              </a:rPr>
              <a:t>em</a:t>
            </a:r>
            <a:r>
              <a:rPr lang="en-US" sz="1600" i="1" dirty="0">
                <a:solidFill>
                  <a:srgbClr val="7A2E26"/>
                </a:solidFill>
                <a:latin typeface="Georgia" pitchFamily="34" charset="0"/>
              </a:rPr>
              <a:t> 2019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46608" y="2926080"/>
            <a:ext cx="3017520" cy="18288"/>
          </a:xfrm>
          <a:prstGeom prst="rect">
            <a:avLst/>
          </a:prstGeom>
          <a:solidFill>
            <a:srgbClr val="E8A04C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Text 8"/>
          <p:cNvSpPr/>
          <p:nvPr/>
        </p:nvSpPr>
        <p:spPr>
          <a:xfrm>
            <a:off x="746608" y="310896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■"/>
            </a:pP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46608" y="3205608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■"/>
            </a:pPr>
            <a:r>
              <a:rPr lang="pt-BR" b="1" dirty="0"/>
              <a:t>Substituição taxa-multa</a:t>
            </a:r>
          </a:p>
          <a:p>
            <a:pPr marL="342900" indent="-342900">
              <a:buSzPct val="100000"/>
              <a:buChar char="■"/>
            </a:pPr>
            <a:endParaRPr lang="pt-BR" b="1" dirty="0"/>
          </a:p>
          <a:p>
            <a:pPr marL="342900" indent="-342900">
              <a:buSzPct val="100000"/>
              <a:buChar char="■"/>
            </a:pPr>
            <a:r>
              <a:rPr lang="pt-BR" b="1" dirty="0"/>
              <a:t>Receita de venda de terras (</a:t>
            </a:r>
            <a:r>
              <a:rPr lang="pt-BR" b="1" dirty="0" err="1"/>
              <a:t>land</a:t>
            </a:r>
            <a:r>
              <a:rPr lang="pt-BR" b="1" dirty="0"/>
              <a:t> </a:t>
            </a:r>
            <a:r>
              <a:rPr lang="pt-BR" b="1" dirty="0" err="1"/>
              <a:t>finance</a:t>
            </a:r>
            <a:r>
              <a:rPr lang="pt-BR" b="1" dirty="0"/>
              <a:t>) </a:t>
            </a:r>
          </a:p>
          <a:p>
            <a:pPr marL="342900" indent="-342900">
              <a:buSzPct val="100000"/>
              <a:buChar char="■"/>
            </a:pPr>
            <a:endParaRPr lang="pt-BR" b="1" dirty="0"/>
          </a:p>
          <a:p>
            <a:pPr marL="342900" indent="-342900">
              <a:buSzPct val="100000"/>
              <a:buChar char="■"/>
            </a:pPr>
            <a:r>
              <a:rPr lang="pt-BR" b="1" dirty="0"/>
              <a:t>Transferências do governo central</a:t>
            </a:r>
          </a:p>
          <a:p>
            <a:pPr marL="342900" indent="-342900">
              <a:buSzPct val="100000"/>
              <a:buFontTx/>
              <a:buChar char="■"/>
            </a:pPr>
            <a:endParaRPr lang="en-US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■"/>
            </a:pPr>
            <a:endParaRPr lang="pt-BR" b="1" dirty="0"/>
          </a:p>
          <a:p>
            <a:pPr marL="342900" indent="-342900">
              <a:buSzPct val="100000"/>
              <a:buChar char="■"/>
            </a:pP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267048" y="1417319"/>
            <a:ext cx="3657600" cy="4902457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5" name="Shape 13"/>
          <p:cNvSpPr/>
          <p:nvPr/>
        </p:nvSpPr>
        <p:spPr>
          <a:xfrm>
            <a:off x="4267048" y="1417320"/>
            <a:ext cx="109728" cy="4865880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4587088" y="18745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293D18"/>
                </a:solidFill>
                <a:latin typeface="Georgia" pitchFamily="34" charset="0"/>
              </a:rPr>
              <a:t>Mecanismos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4587088" y="246888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engrenagem da tecnologia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587088" y="2926080"/>
            <a:ext cx="3017520" cy="18288"/>
          </a:xfrm>
          <a:prstGeom prst="rect">
            <a:avLst/>
          </a:prstGeom>
          <a:solidFill>
            <a:srgbClr val="E8A04C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4587088" y="310896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■"/>
            </a:pPr>
            <a:r>
              <a:rPr lang="pt-BR" b="1" dirty="0"/>
              <a:t>Golden </a:t>
            </a:r>
            <a:r>
              <a:rPr lang="pt-BR" b="1" dirty="0" err="1"/>
              <a:t>Tax</a:t>
            </a:r>
            <a:r>
              <a:rPr lang="pt-BR" b="1" dirty="0"/>
              <a:t> III: Integração de dados, </a:t>
            </a:r>
            <a:r>
              <a:rPr lang="pt-BR" b="1" dirty="0" err="1"/>
              <a:t>tax</a:t>
            </a:r>
            <a:r>
              <a:rPr lang="pt-BR" b="1" dirty="0"/>
              <a:t> </a:t>
            </a:r>
            <a:r>
              <a:rPr lang="pt-BR" b="1" dirty="0" err="1"/>
              <a:t>sheltering</a:t>
            </a:r>
            <a:r>
              <a:rPr lang="pt-BR" b="1" dirty="0"/>
              <a:t> 1.88 </a:t>
            </a:r>
            <a:r>
              <a:rPr lang="pt-BR" b="1" dirty="0" err="1"/>
              <a:t>p.p</a:t>
            </a:r>
            <a:r>
              <a:rPr lang="pt-BR" b="1" dirty="0"/>
              <a:t>.</a:t>
            </a:r>
          </a:p>
          <a:p>
            <a:pPr marL="342900" indent="-342900">
              <a:buSzPct val="100000"/>
              <a:buChar char="■"/>
            </a:pPr>
            <a:endParaRPr lang="pt-BR" b="1" dirty="0"/>
          </a:p>
          <a:p>
            <a:pPr marL="342900" indent="-342900">
              <a:buSzPct val="100000"/>
              <a:buChar char="■"/>
            </a:pPr>
            <a:r>
              <a:rPr lang="pt-BR" b="1" dirty="0"/>
              <a:t>Reembolso de créditos como estímulo</a:t>
            </a:r>
          </a:p>
          <a:p>
            <a:pPr marL="342900" indent="-342900">
              <a:buSzPct val="100000"/>
              <a:buChar char="■"/>
            </a:pPr>
            <a:endParaRPr lang="pt-BR" b="1" dirty="0"/>
          </a:p>
          <a:p>
            <a:pPr marL="342900" indent="-342900">
              <a:buSzPct val="100000"/>
              <a:buChar char="■"/>
            </a:pPr>
            <a:r>
              <a:rPr lang="pt-BR" b="1" dirty="0"/>
              <a:t>Crescimento da base e do imposto de renda (2021)</a:t>
            </a:r>
            <a:endParaRPr lang="pt-BR" sz="14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8107528" y="1417320"/>
            <a:ext cx="3657600" cy="4902456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5" name="Shape 23"/>
          <p:cNvSpPr/>
          <p:nvPr/>
        </p:nvSpPr>
        <p:spPr>
          <a:xfrm>
            <a:off x="8107528" y="1417320"/>
            <a:ext cx="109728" cy="4902456"/>
          </a:xfrm>
          <a:prstGeom prst="rect">
            <a:avLst/>
          </a:prstGeom>
          <a:solidFill>
            <a:srgbClr val="3D6B4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7" name="Text 25"/>
          <p:cNvSpPr/>
          <p:nvPr/>
        </p:nvSpPr>
        <p:spPr>
          <a:xfrm>
            <a:off x="8427568" y="18745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93D18"/>
                </a:solidFill>
                <a:latin typeface="Georgia" pitchFamily="34" charset="0"/>
              </a:rPr>
              <a:t>Longo </a:t>
            </a:r>
            <a:r>
              <a:rPr lang="en-US" sz="2000" b="1" dirty="0" err="1">
                <a:solidFill>
                  <a:srgbClr val="293D18"/>
                </a:solidFill>
                <a:latin typeface="Georgia" pitchFamily="34" charset="0"/>
              </a:rPr>
              <a:t>Prazo</a:t>
            </a:r>
            <a:r>
              <a:rPr lang="en-US" sz="2000" b="1" dirty="0">
                <a:solidFill>
                  <a:srgbClr val="293D18"/>
                </a:solidFill>
                <a:latin typeface="Georgia" pitchFamily="34" charset="0"/>
              </a:rPr>
              <a:t>: </a:t>
            </a:r>
            <a:r>
              <a:rPr lang="en-US" sz="2000" b="1" dirty="0" err="1">
                <a:solidFill>
                  <a:srgbClr val="293D18"/>
                </a:solidFill>
                <a:latin typeface="Georgia" pitchFamily="34" charset="0"/>
              </a:rPr>
              <a:t>Ganhos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8427568" y="246888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7A2E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virada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427568" y="2926080"/>
            <a:ext cx="3017520" cy="18288"/>
          </a:xfrm>
          <a:prstGeom prst="rect">
            <a:avLst/>
          </a:prstGeom>
          <a:solidFill>
            <a:srgbClr val="3D6B4F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9"/>
          <p:cNvSpPr/>
          <p:nvPr/>
        </p:nvSpPr>
        <p:spPr>
          <a:xfrm>
            <a:off x="8427568" y="3108027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■"/>
            </a:pPr>
            <a:r>
              <a:rPr lang="en-US" sz="1600" dirty="0"/>
              <a:t>PTF +6,96% </a:t>
            </a:r>
            <a:r>
              <a:rPr lang="en-US" sz="1600" dirty="0" err="1"/>
              <a:t>nas</a:t>
            </a:r>
            <a:r>
              <a:rPr lang="en-US" sz="1600" dirty="0"/>
              <a:t> </a:t>
            </a:r>
            <a:r>
              <a:rPr lang="en-US" sz="1600" dirty="0" err="1"/>
              <a:t>empresas</a:t>
            </a:r>
            <a:r>
              <a:rPr lang="en-US" sz="1600" dirty="0"/>
              <a:t> </a:t>
            </a:r>
            <a:r>
              <a:rPr lang="en-US" sz="1600" dirty="0" err="1"/>
              <a:t>beneficiadas</a:t>
            </a:r>
            <a:r>
              <a:rPr lang="en-US" sz="1600" dirty="0"/>
              <a:t>:  </a:t>
            </a:r>
            <a:endParaRPr lang="pt-BR" sz="1600" dirty="0"/>
          </a:p>
          <a:p>
            <a:pPr marL="342900" indent="-342900">
              <a:buSzPct val="100000"/>
              <a:buChar char="■"/>
            </a:pPr>
            <a:endParaRPr lang="pt-BR" sz="1600" dirty="0"/>
          </a:p>
          <a:p>
            <a:pPr marL="342900" indent="-342900">
              <a:buSzPct val="100000"/>
              <a:buChar char="■"/>
            </a:pPr>
            <a:r>
              <a:rPr lang="pt-BR" sz="1600" dirty="0"/>
              <a:t>Reduziu alavancagem</a:t>
            </a:r>
          </a:p>
          <a:p>
            <a:pPr marL="342900" indent="-342900">
              <a:buSzPct val="100000"/>
              <a:buChar char="■"/>
            </a:pPr>
            <a:endParaRPr lang="pt-BR" sz="1600" dirty="0"/>
          </a:p>
          <a:p>
            <a:pPr marL="342900" indent="-342900">
              <a:buSzPct val="100000"/>
              <a:buChar char="■"/>
            </a:pPr>
            <a:r>
              <a:rPr lang="pt-BR" sz="1600" dirty="0"/>
              <a:t>+ 0,61% funcionários em P&amp;D</a:t>
            </a:r>
          </a:p>
          <a:p>
            <a:pPr marL="342900" indent="-342900">
              <a:buSzPct val="100000"/>
              <a:buChar char="■"/>
            </a:pPr>
            <a:endParaRPr lang="pt-BR" sz="1600" dirty="0"/>
          </a:p>
          <a:p>
            <a:pPr marL="342900" indent="-342900">
              <a:buSzPct val="100000"/>
              <a:buChar char="■"/>
            </a:pPr>
            <a:r>
              <a:rPr lang="en-US" sz="1600" dirty="0"/>
              <a:t>Janeiro/2026: novo Lei do IVA </a:t>
            </a:r>
            <a:r>
              <a:rPr lang="en-US" sz="1600" dirty="0" err="1"/>
              <a:t>entra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vigor</a:t>
            </a:r>
          </a:p>
          <a:p>
            <a:pPr marL="342900" indent="-342900">
              <a:buSzPct val="100000"/>
              <a:buChar char="■"/>
            </a:pPr>
            <a:endParaRPr lang="en-US" sz="11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buSzPct val="100000"/>
              <a:buChar char="■"/>
            </a:pPr>
            <a:r>
              <a:rPr lang="pt-BR" sz="1600" dirty="0"/>
              <a:t>Redução da financeirização</a:t>
            </a:r>
          </a:p>
          <a:p>
            <a:pPr marL="342900" indent="-342900">
              <a:buSzPct val="100000"/>
              <a:buChar char="■"/>
            </a:pPr>
            <a:endParaRPr lang="en-US" sz="1600" dirty="0"/>
          </a:p>
          <a:p>
            <a:pPr marL="342900" indent="-342900" algn="l">
              <a:buSzPct val="100000"/>
              <a:buChar char="■"/>
            </a:pP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8427568" y="4617720"/>
            <a:ext cx="3154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■"/>
            </a:pPr>
            <a:endParaRPr lang="pt-BR" sz="1100" dirty="0"/>
          </a:p>
          <a:p>
            <a:pPr marL="342900" indent="-342900">
              <a:buSzPct val="100000"/>
              <a:buChar char="■"/>
            </a:pPr>
            <a:endParaRPr lang="en-US" sz="1100" dirty="0"/>
          </a:p>
        </p:txBody>
      </p:sp>
      <p:sp>
        <p:nvSpPr>
          <p:cNvPr id="11" name="BG_Bar_Dourada">
            <a:extLst>
              <a:ext uri="{FF2B5EF4-FFF2-40B4-BE49-F238E27FC236}">
                <a16:creationId xmlns:a16="http://schemas.microsoft.com/office/drawing/2014/main" id="{71EE07BA-6EEF-47CC-AB1C-10E81323FAC2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2" name="BG_Bar_Top">
            <a:extLst>
              <a:ext uri="{FF2B5EF4-FFF2-40B4-BE49-F238E27FC236}">
                <a16:creationId xmlns:a16="http://schemas.microsoft.com/office/drawing/2014/main" id="{41ABE3C7-3143-4EE9-88B7-B9071B9202BE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A2CB6FF-2430-61B6-70C8-AB588F92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2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4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 II  ·  TRANSIÇÃO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7772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China provou que dá. Mas a dúvida fica: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i="1" dirty="0">
                <a:solidFill>
                  <a:srgbClr val="E8A0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Quanto foi cada coisa?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563728" y="2331720"/>
            <a:ext cx="3566160" cy="3383280"/>
          </a:xfrm>
          <a:prstGeom prst="rect">
            <a:avLst/>
          </a:prstGeom>
          <a:solidFill>
            <a:srgbClr val="1A0E0A"/>
          </a:solidFill>
          <a:ln w="19050">
            <a:solidFill>
              <a:srgbClr val="E8A04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68" y="2606040"/>
            <a:ext cx="640080" cy="6400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8048" y="3383280"/>
            <a:ext cx="3017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Estado-Partido?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838048" y="388620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força de coerção centralizada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1020928" y="4343400"/>
            <a:ext cx="2651760" cy="18288"/>
          </a:xfrm>
          <a:prstGeom prst="rect">
            <a:avLst/>
          </a:prstGeom>
          <a:solidFill>
            <a:srgbClr val="E8A04C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4312768" y="2331720"/>
            <a:ext cx="3566160" cy="3383280"/>
          </a:xfrm>
          <a:prstGeom prst="rect">
            <a:avLst/>
          </a:prstGeom>
          <a:solidFill>
            <a:srgbClr val="1A0E0A"/>
          </a:solidFill>
          <a:ln w="19050">
            <a:solidFill>
              <a:srgbClr val="E8A04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08" y="2606040"/>
            <a:ext cx="640080" cy="64008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587088" y="3383280"/>
            <a:ext cx="3017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Tecnologia?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4587088" y="388620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Golden Tax IV + analytics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4769968" y="4343400"/>
            <a:ext cx="2651760" cy="18288"/>
          </a:xfrm>
          <a:prstGeom prst="rect">
            <a:avLst/>
          </a:prstGeom>
          <a:solidFill>
            <a:srgbClr val="E8A04C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Shape 13"/>
          <p:cNvSpPr/>
          <p:nvPr/>
        </p:nvSpPr>
        <p:spPr>
          <a:xfrm>
            <a:off x="8061808" y="2331720"/>
            <a:ext cx="3566160" cy="3383280"/>
          </a:xfrm>
          <a:prstGeom prst="rect">
            <a:avLst/>
          </a:prstGeom>
          <a:solidFill>
            <a:srgbClr val="1A0E0A"/>
          </a:solidFill>
          <a:ln w="19050">
            <a:solidFill>
              <a:srgbClr val="3D6B4F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848" y="2606040"/>
            <a:ext cx="640080" cy="64008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336128" y="3383280"/>
            <a:ext cx="3017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Crescimento</a:t>
            </a: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200" dirty="0"/>
          </a:p>
        </p:txBody>
      </p:sp>
      <p:sp>
        <p:nvSpPr>
          <p:cNvPr id="20" name="Text 15"/>
          <p:cNvSpPr/>
          <p:nvPr/>
        </p:nvSpPr>
        <p:spPr>
          <a:xfrm>
            <a:off x="8336128" y="388620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C9B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Crescimento da base ao longo de 2–3 anos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8519008" y="4343400"/>
            <a:ext cx="2651760" cy="18288"/>
          </a:xfrm>
          <a:prstGeom prst="rect">
            <a:avLst/>
          </a:prstGeom>
          <a:solidFill>
            <a:srgbClr val="3D6B4F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BG_Bar_Dourada">
            <a:extLst>
              <a:ext uri="{FF2B5EF4-FFF2-40B4-BE49-F238E27FC236}">
                <a16:creationId xmlns:a16="http://schemas.microsoft.com/office/drawing/2014/main" id="{015003CD-73AE-4631-B540-69C161B6CCEE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6" name="BG_Bar_Top">
            <a:extLst>
              <a:ext uri="{FF2B5EF4-FFF2-40B4-BE49-F238E27FC236}">
                <a16:creationId xmlns:a16="http://schemas.microsoft.com/office/drawing/2014/main" id="{66692A1F-6298-4A09-94C7-5C490163C402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BDC5A6B5-0FFE-CD57-FEB6-F92C86776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7411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reforma indiana como timeline (2017 → 2026)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558519" y="1371600"/>
            <a:ext cx="1727149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Shape 3"/>
          <p:cNvSpPr/>
          <p:nvPr/>
        </p:nvSpPr>
        <p:spPr>
          <a:xfrm>
            <a:off x="1558519" y="1371600"/>
            <a:ext cx="1727149" cy="73152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1649959" y="1645920"/>
            <a:ext cx="154426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100" dirty="0">
                <a:solidFill>
                  <a:srgbClr val="4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Jul/2017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9959" y="2103120"/>
            <a:ext cx="1544269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GST nasce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1832839" y="2788920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1668247" y="2926080"/>
            <a:ext cx="1507693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Unificação de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tributos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faixas: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5/12/18/28%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431972" y="1371600"/>
            <a:ext cx="1727149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Shape 9"/>
          <p:cNvSpPr/>
          <p:nvPr/>
        </p:nvSpPr>
        <p:spPr>
          <a:xfrm>
            <a:off x="3431972" y="1371600"/>
            <a:ext cx="1727149" cy="73152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3523412" y="1645920"/>
            <a:ext cx="154426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100" dirty="0">
                <a:solidFill>
                  <a:srgbClr val="4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2017-2024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523412" y="2103120"/>
            <a:ext cx="1544269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GSTN amadurece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706292" y="2788920"/>
            <a:ext cx="1178509" cy="13716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13"/>
          <p:cNvSpPr/>
          <p:nvPr/>
        </p:nvSpPr>
        <p:spPr>
          <a:xfrm>
            <a:off x="3541700" y="2926080"/>
            <a:ext cx="1507693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E-invoice (2020)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algn="ctr"/>
            <a:r>
              <a:rPr lang="pt-BR" sz="1600" dirty="0"/>
              <a:t>Menos cumulatividade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Compliance e Base </a:t>
            </a:r>
            <a:r>
              <a:rPr lang="en-US" sz="1600" dirty="0" err="1"/>
              <a:t>tributária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rastreável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371324" y="1371600"/>
            <a:ext cx="1727149" cy="4206240"/>
          </a:xfrm>
          <a:prstGeom prst="rect">
            <a:avLst/>
          </a:prstGeom>
          <a:solidFill>
            <a:srgbClr val="4A6B5C"/>
          </a:solidFill>
          <a:ln w="6350">
            <a:solidFill>
              <a:srgbClr val="E8D8C8"/>
            </a:solidFill>
            <a:prstDash val="solid"/>
          </a:ln>
          <a:effectLst>
            <a:outerShdw blurRad="127000" dist="381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3" name="Shape 21"/>
          <p:cNvSpPr/>
          <p:nvPr/>
        </p:nvSpPr>
        <p:spPr>
          <a:xfrm>
            <a:off x="5371324" y="1371600"/>
            <a:ext cx="1727149" cy="73152"/>
          </a:xfrm>
          <a:prstGeom prst="rect">
            <a:avLst/>
          </a:prstGeom>
          <a:solidFill>
            <a:srgbClr val="E8A04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5462764" y="1645920"/>
            <a:ext cx="154426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100" dirty="0">
                <a:solidFill>
                  <a:srgbClr val="E8A0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Set/2025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462764" y="2103120"/>
            <a:ext cx="1544269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GST 2.0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5645644" y="2788920"/>
            <a:ext cx="1178509" cy="13716"/>
          </a:xfrm>
          <a:prstGeom prst="rect">
            <a:avLst/>
          </a:prstGeom>
          <a:solidFill>
            <a:srgbClr val="E8A04C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7" name="Text 25"/>
          <p:cNvSpPr/>
          <p:nvPr/>
        </p:nvSpPr>
        <p:spPr>
          <a:xfrm>
            <a:off x="5481052" y="2926080"/>
            <a:ext cx="1507693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faixas → 2 + 1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18 / 40%</a:t>
            </a: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Efetiva: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11,6% → 9,5%</a:t>
            </a: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Timing: Navratri</a:t>
            </a:r>
            <a:endParaRPr lang="en-US" dirty="0"/>
          </a:p>
        </p:txBody>
      </p:sp>
      <p:sp>
        <p:nvSpPr>
          <p:cNvPr id="28" name="Shape 26"/>
          <p:cNvSpPr/>
          <p:nvPr/>
        </p:nvSpPr>
        <p:spPr>
          <a:xfrm>
            <a:off x="7244777" y="1371600"/>
            <a:ext cx="4028965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8D8C8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9" name="Shape 27"/>
          <p:cNvSpPr/>
          <p:nvPr/>
        </p:nvSpPr>
        <p:spPr>
          <a:xfrm>
            <a:off x="7244777" y="1371600"/>
            <a:ext cx="4028965" cy="91440"/>
          </a:xfrm>
          <a:prstGeom prst="rect">
            <a:avLst/>
          </a:prstGeom>
          <a:solidFill>
            <a:srgbClr val="4A6B5C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28"/>
          <p:cNvSpPr/>
          <p:nvPr/>
        </p:nvSpPr>
        <p:spPr>
          <a:xfrm>
            <a:off x="7336217" y="1645920"/>
            <a:ext cx="3844927" cy="365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100" dirty="0">
                <a:solidFill>
                  <a:srgbClr val="4A6B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7336217" y="2103120"/>
            <a:ext cx="3844927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 err="1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Primeiros</a:t>
            </a: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dados: </a:t>
            </a:r>
            <a:r>
              <a:rPr lang="en-US" sz="1500" b="1" dirty="0" err="1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Receita</a:t>
            </a: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500" b="1" dirty="0" err="1">
                <a:solidFill>
                  <a:schemeClr val="accent6">
                    <a:lumMod val="50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Estável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519097" y="2788919"/>
            <a:ext cx="3453703" cy="45719"/>
          </a:xfrm>
          <a:prstGeom prst="rect">
            <a:avLst/>
          </a:prstGeom>
          <a:solidFill>
            <a:srgbClr val="E8D8C8">
              <a:alpha val="50000"/>
            </a:srgb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31"/>
          <p:cNvSpPr/>
          <p:nvPr/>
        </p:nvSpPr>
        <p:spPr>
          <a:xfrm>
            <a:off x="7354505" y="2926080"/>
            <a:ext cx="3826639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Inflação cai à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mínima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histórica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out/25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Estímulo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no </a:t>
            </a: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Consumo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 algn="ctr">
              <a:buNone/>
            </a:pPr>
            <a:endParaRPr lang="en-US" sz="16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Arrecadação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sobe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7,7% (</a:t>
            </a:r>
            <a:r>
              <a:rPr lang="en-US" sz="1600" dirty="0" err="1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</a:t>
            </a:r>
            <a:r>
              <a:rPr lang="en-US" sz="1600" dirty="0">
                <a:solidFill>
                  <a:srgbClr val="2B21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mar/26)</a:t>
            </a:r>
          </a:p>
          <a:p>
            <a:pPr marL="0" indent="0" algn="ctr">
              <a:buNone/>
            </a:pPr>
            <a:endParaRPr lang="en-US" sz="1600" dirty="0">
              <a:solidFill>
                <a:srgbClr val="2B2118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3" name="BG_Bar_Dourada">
            <a:extLst>
              <a:ext uri="{FF2B5EF4-FFF2-40B4-BE49-F238E27FC236}">
                <a16:creationId xmlns:a16="http://schemas.microsoft.com/office/drawing/2014/main" id="{E5214D3B-0F28-4239-A002-7FDDDB5F2853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16" name="BG_Bar_Top">
            <a:extLst>
              <a:ext uri="{FF2B5EF4-FFF2-40B4-BE49-F238E27FC236}">
                <a16:creationId xmlns:a16="http://schemas.microsoft.com/office/drawing/2014/main" id="{95136CAD-880E-4381-85A2-D310B755FB51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C5EEE9C-1329-C153-19BB-4C276B1F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5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D1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/>
        </p:nvSpPr>
        <p:spPr>
          <a:xfrm>
            <a:off x="457200" y="228600"/>
            <a:ext cx="11277600" cy="482600"/>
          </a:xfrm>
          <a:prstGeom prst="rect">
            <a:avLst/>
          </a:prstGeom>
          <a:noFill/>
        </p:spPr>
        <p:txBody>
          <a:bodyPr/>
          <a:lstStyle/>
          <a:p>
            <a:pPr marL="0" indent="0" algn="l">
              <a:buNone/>
            </a:pPr>
            <a:r>
              <a:rPr lang="pt-BR" sz="2000" b="1" dirty="0">
                <a:solidFill>
                  <a:srgbClr val="FFFFFF"/>
                </a:solidFill>
                <a:latin typeface="Georgia"/>
              </a:rPr>
              <a:t>Índia: GST 2.0 — Estrutura de alíquotas e simplificação</a:t>
            </a:r>
          </a:p>
        </p:txBody>
      </p:sp>
      <p:sp>
        <p:nvSpPr>
          <p:cNvPr id="3" name="Subtitle"/>
          <p:cNvSpPr/>
          <p:nvPr/>
        </p:nvSpPr>
        <p:spPr>
          <a:xfrm>
            <a:off x="457200" y="749300"/>
            <a:ext cx="11277600" cy="228600"/>
          </a:xfrm>
          <a:prstGeom prst="rect">
            <a:avLst/>
          </a:prstGeom>
          <a:noFill/>
        </p:spPr>
        <p:txBody>
          <a:bodyPr/>
          <a:lstStyle/>
          <a:p>
            <a:pPr marL="0" indent="0" algn="l">
              <a:buNone/>
            </a:pPr>
            <a:r>
              <a:rPr lang="pt-BR" sz="1100" i="1" dirty="0">
                <a:solidFill>
                  <a:srgbClr val="E8D8C8"/>
                </a:solidFill>
                <a:latin typeface="Calibri"/>
              </a:rPr>
              <a:t>Faixas antes e depois do GST 2.0 • Alíquota efetiva ponderada: 11,6% → 9,5%</a:t>
            </a:r>
          </a:p>
        </p:txBody>
      </p:sp>
      <p:graphicFrame>
        <p:nvGraphicFramePr>
          <p:cNvPr id="10" name="Table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186"/>
              </p:ext>
            </p:extLst>
          </p:nvPr>
        </p:nvGraphicFramePr>
        <p:xfrm>
          <a:off x="457200" y="1016000"/>
          <a:ext cx="6731000" cy="5592180"/>
        </p:xfrm>
        <a:graphic>
          <a:graphicData uri="http://schemas.openxmlformats.org/drawingml/2006/table">
            <a:tbl>
              <a:tblPr firstRow="1"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1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Faixa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Itens pré-reforma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Itens pós-reforma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Status sob o GST 2.0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Cobertura indicativa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Conjunto isento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Ampliado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Mantida, ampliada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Alimentos básicos, saúde essencial, seguros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216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516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Mantida, absorvendo 12% e 18%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Alimentos processados, medicamentos, hospedagem econômica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latin typeface="Calibri"/>
                        </a:rPr>
                        <a:t>274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Calibri"/>
                        </a:rPr>
                        <a:t>Eliminada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Calibri"/>
                        </a:rPr>
                        <a:t>Absorvida por 5% e 18%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Calibri"/>
                        </a:rPr>
                        <a:t>Maioria migrou para 5%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650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640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Mantida como padrão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Bens processados, serviços, eletrônicos, carros pequenos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latin typeface="Calibri"/>
                        </a:rPr>
                        <a:t>47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Calibri"/>
                        </a:rPr>
                        <a:t>Eliminada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Calibri"/>
                        </a:rPr>
                        <a:t>Absorvida por 18% e 40%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Calibri"/>
                        </a:rPr>
                        <a:t>Maioria migrou para 18%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FAF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Nova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13 itens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Nova alíquota de desestímulo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Tabaco, bebidas açucaradas, carros de luxo, motos grandes</a:t>
                      </a:r>
                    </a:p>
                  </a:txBody>
                  <a:tcPr marL="45720" marR="45720" marT="22860" marB="22860">
                    <a:lnL w="9525">
                      <a:solidFill>
                        <a:srgbClr val="D4C5B5"/>
                      </a:solidFill>
                    </a:lnL>
                    <a:lnR w="9525">
                      <a:solidFill>
                        <a:srgbClr val="D4C5B5"/>
                      </a:solidFill>
                    </a:lnR>
                    <a:lnT w="9525">
                      <a:solidFill>
                        <a:srgbClr val="D4C5B5"/>
                      </a:solidFill>
                    </a:lnT>
                    <a:lnB w="9525">
                      <a:solidFill>
                        <a:srgbClr val="D4C5B5"/>
                      </a:solidFill>
                    </a:lnB>
                    <a:solidFill>
                      <a:srgbClr val="ED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PanelBg"/>
          <p:cNvSpPr/>
          <p:nvPr/>
        </p:nvSpPr>
        <p:spPr>
          <a:xfrm>
            <a:off x="7315200" y="1016000"/>
            <a:ext cx="4419600" cy="5359400"/>
          </a:xfrm>
          <a:prstGeom prst="rect">
            <a:avLst/>
          </a:prstGeom>
          <a:solidFill>
            <a:srgbClr val="FAF5EC"/>
          </a:solidFill>
          <a:ln w="9525">
            <a:solidFill>
              <a:srgbClr val="D4C5B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1" name="AntesLabel"/>
          <p:cNvSpPr/>
          <p:nvPr/>
        </p:nvSpPr>
        <p:spPr>
          <a:xfrm>
            <a:off x="7442200" y="1117600"/>
            <a:ext cx="4165600" cy="203200"/>
          </a:xfrm>
          <a:prstGeom prst="rect">
            <a:avLst/>
          </a:prstGeom>
          <a:noFill/>
        </p:spPr>
        <p:txBody>
          <a:bodyPr/>
          <a:lstStyle/>
          <a:p>
            <a:pPr algn="ctr">
              <a:buNone/>
            </a:pPr>
            <a:r>
              <a:rPr lang="pt-BR" sz="1400" b="1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Antes (GST 2017)</a:t>
            </a:r>
          </a:p>
        </p:txBody>
      </p:sp>
      <p:sp>
        <p:nvSpPr>
          <p:cNvPr id="30" name="ABox0"/>
          <p:cNvSpPr/>
          <p:nvPr/>
        </p:nvSpPr>
        <p:spPr>
          <a:xfrm>
            <a:off x="7442200" y="1371600"/>
            <a:ext cx="2044700" cy="457200"/>
          </a:xfrm>
          <a:prstGeom prst="rect">
            <a:avLst/>
          </a:prstGeom>
          <a:solidFill>
            <a:srgbClr val="E8F5EE"/>
          </a:solidFill>
          <a:ln w="9525">
            <a:solidFill>
              <a:srgbClr val="3D6B4F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pt-BR" sz="1600" b="1" dirty="0">
                <a:solidFill>
                  <a:srgbClr val="3D6B4F"/>
                </a:solidFill>
                <a:latin typeface="Georgia"/>
              </a:rPr>
              <a:t>5%</a:t>
            </a:r>
          </a:p>
        </p:txBody>
      </p:sp>
      <p:sp>
        <p:nvSpPr>
          <p:cNvPr id="31" name="ABox1"/>
          <p:cNvSpPr/>
          <p:nvPr/>
        </p:nvSpPr>
        <p:spPr>
          <a:xfrm>
            <a:off x="9563100" y="1371600"/>
            <a:ext cx="2044700" cy="457200"/>
          </a:xfrm>
          <a:prstGeom prst="rect">
            <a:avLst/>
          </a:prstGeom>
          <a:solidFill>
            <a:srgbClr val="FDECEA"/>
          </a:solidFill>
          <a:ln w="9525">
            <a:solidFill>
              <a:srgbClr val="E8A04C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pt-BR" sz="1600" b="1" strike="sngStrike" dirty="0">
                <a:solidFill>
                  <a:srgbClr val="FF0000"/>
                </a:solidFill>
                <a:latin typeface="Georgia"/>
              </a:rPr>
              <a:t>12%</a:t>
            </a:r>
          </a:p>
        </p:txBody>
      </p:sp>
      <p:sp>
        <p:nvSpPr>
          <p:cNvPr id="32" name="ABox2"/>
          <p:cNvSpPr/>
          <p:nvPr/>
        </p:nvSpPr>
        <p:spPr>
          <a:xfrm>
            <a:off x="7442200" y="1879600"/>
            <a:ext cx="2044700" cy="457200"/>
          </a:xfrm>
          <a:prstGeom prst="rect">
            <a:avLst/>
          </a:prstGeom>
          <a:solidFill>
            <a:srgbClr val="EDE3D4"/>
          </a:solidFill>
          <a:ln w="9525">
            <a:solidFill>
              <a:srgbClr val="E8D8C8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18%</a:t>
            </a:r>
          </a:p>
        </p:txBody>
      </p:sp>
      <p:sp>
        <p:nvSpPr>
          <p:cNvPr id="33" name="ABox3"/>
          <p:cNvSpPr/>
          <p:nvPr/>
        </p:nvSpPr>
        <p:spPr>
          <a:xfrm>
            <a:off x="9563100" y="1879600"/>
            <a:ext cx="2044700" cy="457200"/>
          </a:xfrm>
          <a:prstGeom prst="rect">
            <a:avLst/>
          </a:prstGeom>
          <a:solidFill>
            <a:srgbClr val="FDECEA"/>
          </a:solidFill>
          <a:ln w="9525">
            <a:solidFill>
              <a:srgbClr val="E8A04C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pt-BR" sz="1600" b="1" strike="sngStrike" dirty="0">
                <a:solidFill>
                  <a:srgbClr val="E8A04C"/>
                </a:solidFill>
                <a:latin typeface="Georgia"/>
              </a:rPr>
              <a:t>28%</a:t>
            </a:r>
          </a:p>
        </p:txBody>
      </p:sp>
      <p:sp>
        <p:nvSpPr>
          <p:cNvPr id="36" name="ElimLabel"/>
          <p:cNvSpPr/>
          <p:nvPr/>
        </p:nvSpPr>
        <p:spPr>
          <a:xfrm>
            <a:off x="7442200" y="2438400"/>
            <a:ext cx="4165600" cy="177800"/>
          </a:xfrm>
          <a:prstGeom prst="rect">
            <a:avLst/>
          </a:prstGeom>
          <a:noFill/>
        </p:spPr>
        <p:txBody>
          <a:bodyPr/>
          <a:lstStyle/>
          <a:p>
            <a:pPr algn="ctr">
              <a:buNone/>
            </a:pPr>
            <a:endParaRPr lang="pt-BR" sz="800" i="1" dirty="0">
              <a:solidFill>
                <a:srgbClr val="E8A04C"/>
              </a:solidFill>
              <a:latin typeface="Calibri"/>
            </a:endParaRPr>
          </a:p>
        </p:txBody>
      </p:sp>
      <p:sp>
        <p:nvSpPr>
          <p:cNvPr id="37" name="Sep"/>
          <p:cNvSpPr/>
          <p:nvPr/>
        </p:nvSpPr>
        <p:spPr>
          <a:xfrm>
            <a:off x="7442200" y="2667000"/>
            <a:ext cx="4165600" cy="25400"/>
          </a:xfrm>
          <a:prstGeom prst="rect">
            <a:avLst/>
          </a:prstGeom>
          <a:solidFill>
            <a:srgbClr val="D4C5B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0" name="DepoisLabel"/>
          <p:cNvSpPr/>
          <p:nvPr/>
        </p:nvSpPr>
        <p:spPr>
          <a:xfrm>
            <a:off x="7442200" y="2768600"/>
            <a:ext cx="4165600" cy="203200"/>
          </a:xfrm>
          <a:prstGeom prst="rect">
            <a:avLst/>
          </a:prstGeom>
          <a:noFill/>
        </p:spPr>
        <p:txBody>
          <a:bodyPr/>
          <a:lstStyle/>
          <a:p>
            <a:pPr algn="ctr">
              <a:buNone/>
            </a:pPr>
            <a:r>
              <a:rPr lang="pt-BR" sz="1400" b="1" i="1" dirty="0">
                <a:solidFill>
                  <a:srgbClr val="3D6B4F"/>
                </a:solidFill>
                <a:latin typeface="Calibri"/>
              </a:rPr>
              <a:t>Depois (GST 2.0, 2025)</a:t>
            </a:r>
          </a:p>
        </p:txBody>
      </p:sp>
      <p:sp>
        <p:nvSpPr>
          <p:cNvPr id="50" name="DBox0"/>
          <p:cNvSpPr/>
          <p:nvPr/>
        </p:nvSpPr>
        <p:spPr>
          <a:xfrm>
            <a:off x="7442200" y="3022600"/>
            <a:ext cx="4165600" cy="482600"/>
          </a:xfrm>
          <a:prstGeom prst="rect">
            <a:avLst/>
          </a:prstGeom>
          <a:solidFill>
            <a:srgbClr val="3D6B4F"/>
          </a:solidFill>
          <a:ln>
            <a:noFill/>
          </a:ln>
        </p:spPr>
        <p:txBody>
          <a:bodyPr anchor="ctr"/>
          <a:lstStyle/>
          <a:p>
            <a:pPr algn="ctr">
              <a:buNone/>
            </a:pPr>
            <a:r>
              <a:rPr lang="pt-BR" sz="1800" b="1" dirty="0">
                <a:solidFill>
                  <a:srgbClr val="FFFFFF"/>
                </a:solidFill>
                <a:latin typeface="Georgia"/>
              </a:rPr>
              <a:t>5%  </a:t>
            </a:r>
            <a:r>
              <a:rPr lang="pt-BR" sz="1000" i="1" dirty="0">
                <a:solidFill>
                  <a:srgbClr val="D5EDDF"/>
                </a:solidFill>
                <a:latin typeface="Calibri"/>
              </a:rPr>
              <a:t>Mérito</a:t>
            </a:r>
          </a:p>
        </p:txBody>
      </p:sp>
      <p:sp>
        <p:nvSpPr>
          <p:cNvPr id="51" name="DBox1"/>
          <p:cNvSpPr/>
          <p:nvPr/>
        </p:nvSpPr>
        <p:spPr>
          <a:xfrm>
            <a:off x="7442200" y="3556000"/>
            <a:ext cx="4165600" cy="482600"/>
          </a:xfrm>
          <a:prstGeom prst="rect">
            <a:avLst/>
          </a:prstGeom>
          <a:solidFill>
            <a:srgbClr val="3D6B4F"/>
          </a:solidFill>
          <a:ln>
            <a:noFill/>
          </a:ln>
        </p:spPr>
        <p:txBody>
          <a:bodyPr anchor="ctr"/>
          <a:lstStyle/>
          <a:p>
            <a:pPr algn="ctr">
              <a:buNone/>
            </a:pPr>
            <a:r>
              <a:rPr lang="pt-BR" sz="1800" b="1" dirty="0">
                <a:solidFill>
                  <a:srgbClr val="FFFFFF"/>
                </a:solidFill>
                <a:latin typeface="Georgia"/>
              </a:rPr>
              <a:t>18%  </a:t>
            </a:r>
            <a:r>
              <a:rPr lang="pt-BR" sz="1000" i="1" dirty="0">
                <a:solidFill>
                  <a:srgbClr val="D5EDDF"/>
                </a:solidFill>
                <a:latin typeface="Calibri"/>
              </a:rPr>
              <a:t>Padrão</a:t>
            </a:r>
          </a:p>
        </p:txBody>
      </p:sp>
      <p:sp>
        <p:nvSpPr>
          <p:cNvPr id="52" name="DBox2"/>
          <p:cNvSpPr/>
          <p:nvPr/>
        </p:nvSpPr>
        <p:spPr>
          <a:xfrm>
            <a:off x="7442200" y="4089400"/>
            <a:ext cx="4165600" cy="482600"/>
          </a:xfrm>
          <a:prstGeom prst="rect">
            <a:avLst/>
          </a:prstGeom>
          <a:solidFill>
            <a:srgbClr val="3D6B4F"/>
          </a:solidFill>
          <a:ln>
            <a:noFill/>
          </a:ln>
        </p:spPr>
        <p:txBody>
          <a:bodyPr anchor="ctr"/>
          <a:lstStyle/>
          <a:p>
            <a:pPr algn="ctr">
              <a:buNone/>
            </a:pPr>
            <a:r>
              <a:rPr lang="pt-BR" sz="1800" b="1" dirty="0">
                <a:solidFill>
                  <a:srgbClr val="FFFFFF"/>
                </a:solidFill>
                <a:latin typeface="Georgia"/>
              </a:rPr>
              <a:t>40%  </a:t>
            </a:r>
            <a:r>
              <a:rPr lang="pt-BR" sz="1000" i="1" dirty="0">
                <a:solidFill>
                  <a:srgbClr val="D5EDDF"/>
                </a:solidFill>
                <a:latin typeface="Calibri"/>
              </a:rPr>
              <a:t>Demérito</a:t>
            </a:r>
          </a:p>
        </p:txBody>
      </p:sp>
      <p:sp>
        <p:nvSpPr>
          <p:cNvPr id="60" name="EfetivaBox"/>
          <p:cNvSpPr/>
          <p:nvPr/>
        </p:nvSpPr>
        <p:spPr>
          <a:xfrm>
            <a:off x="7442200" y="4724400"/>
            <a:ext cx="4165600" cy="1549400"/>
          </a:xfrm>
          <a:prstGeom prst="rect">
            <a:avLst/>
          </a:prstGeom>
          <a:solidFill>
            <a:srgbClr val="EDE3D4"/>
          </a:solidFill>
          <a:ln w="12700">
            <a:solidFill>
              <a:srgbClr val="E8D8C8"/>
            </a:solidFill>
          </a:ln>
        </p:spPr>
        <p:txBody>
          <a:bodyPr anchor="ctr"/>
          <a:lstStyle/>
          <a:p>
            <a:pPr algn="ctr">
              <a:buNone/>
            </a:pPr>
            <a:r>
              <a:rPr lang="pt-BR" sz="1600" b="1" kern="0" spc="2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Alíquota efetiva ponderada</a:t>
            </a:r>
          </a:p>
          <a:p>
            <a:pPr algn="ctr">
              <a:buNone/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11,6%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  →  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9,5%</a:t>
            </a:r>
          </a:p>
        </p:txBody>
      </p:sp>
      <p:sp>
        <p:nvSpPr>
          <p:cNvPr id="70" name="Footer"/>
          <p:cNvSpPr/>
          <p:nvPr/>
        </p:nvSpPr>
        <p:spPr>
          <a:xfrm>
            <a:off x="353028" y="6658980"/>
            <a:ext cx="11277600" cy="254000"/>
          </a:xfrm>
          <a:prstGeom prst="rect">
            <a:avLst/>
          </a:prstGeom>
          <a:noFill/>
        </p:spPr>
        <p:txBody>
          <a:bodyPr/>
          <a:lstStyle/>
          <a:p>
            <a:pPr>
              <a:buNone/>
            </a:pPr>
            <a:r>
              <a:rPr lang="pt-BR" sz="1000" i="1" dirty="0">
                <a:solidFill>
                  <a:srgbClr val="E8D8C8"/>
                </a:solidFill>
                <a:latin typeface="Calibri"/>
              </a:rPr>
              <a:t>Fonte: Governo da Índia (Economic Survey 2025–26); SBI Research (2025); MoSPI (CPI, nov. 2025); IMF (Article IV, nov. 2025)</a:t>
            </a:r>
          </a:p>
        </p:txBody>
      </p:sp>
      <p:sp>
        <p:nvSpPr>
          <p:cNvPr id="4" name="BG_Bar_Dourada">
            <a:extLst>
              <a:ext uri="{FF2B5EF4-FFF2-40B4-BE49-F238E27FC236}">
                <a16:creationId xmlns:a16="http://schemas.microsoft.com/office/drawing/2014/main" id="{D682EC28-EA25-4AEF-96E8-06EA122B24A4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sp>
        <p:nvSpPr>
          <p:cNvPr id="5" name="BG_Bar_Top">
            <a:extLst>
              <a:ext uri="{FF2B5EF4-FFF2-40B4-BE49-F238E27FC236}">
                <a16:creationId xmlns:a16="http://schemas.microsoft.com/office/drawing/2014/main" id="{F3B63A4F-8EBC-47EA-9EC9-5347EF40AD0C}"/>
              </a:ext>
            </a:extLst>
          </p:cNvPr>
          <p:cNvSpPr/>
          <p:nvPr/>
        </p:nvSpPr>
        <p:spPr>
          <a:xfrm>
            <a:off x="0" y="0"/>
            <a:ext cx="12192000" cy="101600"/>
          </a:xfrm>
          <a:prstGeom prst="rect">
            <a:avLst/>
          </a:prstGeom>
          <a:solidFill>
            <a:srgbClr val="DB992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250AA9-07D4-3AEA-6AF0-EBCAB683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0" y="127000"/>
            <a:ext cx="2032000" cy="8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7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[1780414208736]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24CC1D0-F7ED-4839-ACB1-797F8BE7F72E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547b5851-fb2a-4195-8ebe-1b3c813d3a92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1233</Words>
  <Application>Microsoft Office PowerPoint</Application>
  <PresentationFormat>Widescreen</PresentationFormat>
  <Paragraphs>315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Tema do Office [1780414208736]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Lições da China e da Índia para a Reforma Tributária do Brasil</dc:title>
  <dc:subject>10º Congresso Luso-Brasileiro de Auditores Fiscais</dc:subject>
  <dc:creator>Ricardo Leitão</dc:creator>
  <cp:lastModifiedBy>Ricardo Miranda Rocha Leitao</cp:lastModifiedBy>
  <cp:revision>4</cp:revision>
  <dcterms:created xsi:type="dcterms:W3CDTF">2026-05-25T15:16:17Z</dcterms:created>
  <dcterms:modified xsi:type="dcterms:W3CDTF">2026-06-02T17:40:20Z</dcterms:modified>
</cp:coreProperties>
</file>